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Lst>
  <p:sldSz cx="18288000" cy="10287000"/>
  <p:notesSz cx="6858000" cy="9144000"/>
  <p:embeddedFontLst>
    <p:embeddedFont>
      <p:font typeface="Calibri" panose="020F0502020204030204" pitchFamily="34" charset="0"/>
      <p:regular r:id="rId53"/>
      <p:bold r:id="rId54"/>
      <p:italic r:id="rId55"/>
      <p:boldItalic r:id="rId56"/>
    </p:embeddedFont>
    <p:embeddedFont>
      <p:font typeface="Canva Sans" panose="020B0604020202020204" charset="0"/>
      <p:regular r:id="rId57"/>
    </p:embeddedFont>
    <p:embeddedFont>
      <p:font typeface="DM Sans" pitchFamily="2" charset="0"/>
      <p:regular r:id="rId58"/>
      <p:bold r:id="rId59"/>
      <p:italic r:id="rId60"/>
      <p:boldItalic r:id="rId61"/>
    </p:embeddedFont>
    <p:embeddedFont>
      <p:font typeface="DM Sans Bold" charset="0"/>
      <p:regular r:id="rId62"/>
    </p:embeddedFont>
    <p:embeddedFont>
      <p:font typeface="Oswald" panose="00000500000000000000" pitchFamily="2" charset="0"/>
      <p:regular r:id="rId63"/>
      <p:bold r:id="rId64"/>
    </p:embeddedFont>
    <p:embeddedFont>
      <p:font typeface="Oswald Bold" panose="00000800000000000000" charset="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5D5A"/>
    <a:srgbClr val="AB7A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97" autoAdjust="0"/>
    <p:restoredTop sz="94622" autoAdjust="0"/>
  </p:normalViewPr>
  <p:slideViewPr>
    <p:cSldViewPr>
      <p:cViewPr varScale="1">
        <p:scale>
          <a:sx n="60" d="100"/>
          <a:sy n="60" d="100"/>
        </p:scale>
        <p:origin x="44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21.04.2023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script: remember to mention that for each deep learning model, we use the same model configuration for each word embedding pair. Fine tuning is too expensive (in terms of effort and time) so with the same model, we see which word embedding can perform best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above table shows the evaluation result for both Traditional Classifiers and Deep Learning Models. Few key observations that can be made are that generally, the deep learning models were able to achieve a higher precision and accuracy score than the traditional classifier but not in the case for recall. </a:t>
            </a:r>
          </a:p>
          <a:p>
            <a:endParaRPr lang="en-US" dirty="0"/>
          </a:p>
          <a:p>
            <a:r>
              <a:rPr lang="en-US" dirty="0"/>
              <a:t>Since the focus of model evaluation is based on f1-score, it is fair to say that the deep learning models perform significantly better than the traditional classifiers as the former achieve significantly higher f1-score than the latter. These deep learning models poof to be able to improve performance significantly by having a longer training time. </a:t>
            </a:r>
          </a:p>
          <a:p>
            <a:endParaRPr lang="en-US" dirty="0"/>
          </a:p>
          <a:p>
            <a:r>
              <a:rPr lang="en-US" dirty="0"/>
              <a:t>Among the 9 models, RNN being able to yield the highest f1-score will be deemed as the best performing model for BERT embedding.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unidirectional language model processes input text in a single direction, either left to right or right to left can only consider context that comes before the current position, it means it cannot directly capture dependencies between sentences that appear later in the document.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I will be sharing an overview of the modeling process with bert embedding method.</a:t>
            </a:r>
          </a:p>
          <a:p>
            <a:endParaRPr lang="en-US"/>
          </a:p>
          <a:p>
            <a:r>
              <a:rPr lang="en-US"/>
              <a:t>Firstly, we leveraged on BertTokenizer from Hugging Face library to preprocess text data into a format that can be fed into the BertModel. Next, we pass the output into the pre-trained BertModel to generate contextualized word embeddings.</a:t>
            </a:r>
          </a:p>
          <a:p>
            <a:endParaRPr lang="en-US"/>
          </a:p>
          <a:p>
            <a:r>
              <a:rPr lang="en-US"/>
              <a:t>once the data is ready, we performed the usual step of splitting the data and then training the classification model and then finally getting prediction on the test data. </a:t>
            </a:r>
          </a:p>
          <a:p>
            <a:endParaRPr lang="en-US"/>
          </a:p>
          <a:p>
            <a:r>
              <a:rPr lang="en-US"/>
              <a:t>I would like to bring your focus to SVM and LR.  We can see that Logistic Regression has a slightly higher f1-score than SVM. However, SVM has a significant higher Recall which was more important as the consequences of not being able to correctly identify someone with depression is much higher.</a:t>
            </a:r>
          </a:p>
          <a:p>
            <a:endParaRPr lang="en-US"/>
          </a:p>
          <a:p>
            <a:r>
              <a:rPr lang="en-US"/>
              <a:t>One possible reason why we think SVM is able to outperform other model is due to it finding the best hyperplane that separates the data points into different classes. The hyperplane is chosen to maximize the margin, which is the distance between the hyperplane and the nearest data points from each class, also called the support vectors. However, one trade-off is it usually takes longer to train the SVM model.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deep learning models, similarly, we will preprocess text data into a format that can be fed into the BertModel. </a:t>
            </a:r>
          </a:p>
          <a:p>
            <a:endParaRPr lang="en-US"/>
          </a:p>
          <a:p>
            <a:r>
              <a:rPr lang="en-US"/>
              <a:t>Next, we split the data into train, validate and test set and then prepare the data for training by using dataloader from pytorch</a:t>
            </a:r>
          </a:p>
          <a:p>
            <a:endParaRPr lang="en-US"/>
          </a:p>
          <a:p>
            <a:r>
              <a:rPr lang="en-US"/>
              <a:t>The dataloader loads data from the dataset in batches. this is necessary because In deep learning, large datasets are often used to train models, and these datasets can be too large to fit in memory all at once. Therefore, to address this issue, the Dataloaders provide a way to load data in batches, allowing for efficient use of memory during training.</a:t>
            </a:r>
          </a:p>
          <a:p>
            <a:endParaRPr lang="en-US"/>
          </a:p>
          <a:p>
            <a:r>
              <a:rPr lang="en-US"/>
              <a:t>During each training epoch, the model is presented with batches of input examples which will be passed through the BERTModel to generate Embeddings and then fed into the deep learning layers</a:t>
            </a:r>
          </a:p>
          <a:p>
            <a:endParaRPr lang="en-US"/>
          </a:p>
          <a:p>
            <a:r>
              <a:rPr lang="en-US"/>
              <a:t>In each epochs, we will also test the model against the validation set and the final model that will be applied to the test set will be the one the yield the best performance on a held-out validation dataset. In this case, we define best performance as the one with the lowest validation loss. </a:t>
            </a:r>
          </a:p>
          <a:p>
            <a:endParaRPr lang="en-US"/>
          </a:p>
          <a:p>
            <a:r>
              <a:rPr lang="en-US"/>
              <a:t>lastly, we will load the best model and perform prediction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svg"/><Relationship Id="rId7"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5.sv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svg"/><Relationship Id="rId7" Type="http://schemas.openxmlformats.org/officeDocument/2006/relationships/image" Target="../media/image5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svg"/><Relationship Id="rId7" Type="http://schemas.openxmlformats.org/officeDocument/2006/relationships/image" Target="../media/image5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47.sv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svg"/><Relationship Id="rId7" Type="http://schemas.openxmlformats.org/officeDocument/2006/relationships/image" Target="../media/image5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54.png"/><Relationship Id="rId5" Type="http://schemas.openxmlformats.org/officeDocument/2006/relationships/image" Target="../media/image5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2.svg"/><Relationship Id="rId7" Type="http://schemas.openxmlformats.org/officeDocument/2006/relationships/image" Target="../media/image5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0.sv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47.sv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2.svg"/><Relationship Id="rId7" Type="http://schemas.openxmlformats.org/officeDocument/2006/relationships/image" Target="../media/image5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63.png"/></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svg"/><Relationship Id="rId7" Type="http://schemas.openxmlformats.org/officeDocument/2006/relationships/image" Target="../media/image5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47.sv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4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1.png"/><Relationship Id="rId7"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65.png"/><Relationship Id="rId5" Type="http://schemas.openxmlformats.org/officeDocument/2006/relationships/image" Target="../media/image49.png"/><Relationship Id="rId10" Type="http://schemas.openxmlformats.org/officeDocument/2006/relationships/image" Target="../media/image67.png"/><Relationship Id="rId4" Type="http://schemas.openxmlformats.org/officeDocument/2006/relationships/image" Target="../media/image2.svg"/><Relationship Id="rId9" Type="http://schemas.openxmlformats.org/officeDocument/2006/relationships/image" Target="../media/image66.png"/></Relationships>
</file>

<file path=ppt/slides/_rels/slide4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65.png"/><Relationship Id="rId4" Type="http://schemas.openxmlformats.org/officeDocument/2006/relationships/image" Target="../media/image2.svg"/><Relationship Id="rId9" Type="http://schemas.openxmlformats.org/officeDocument/2006/relationships/image" Target="../media/image52.svg"/></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sv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1606792"/>
            <a:ext cx="4433842" cy="3862968"/>
          </a:xfrm>
          <a:prstGeom prst="rect">
            <a:avLst/>
          </a:prstGeom>
        </p:spPr>
      </p:pic>
      <p:sp>
        <p:nvSpPr>
          <p:cNvPr id="5" name="TextBox 5"/>
          <p:cNvSpPr txBox="1"/>
          <p:nvPr/>
        </p:nvSpPr>
        <p:spPr>
          <a:xfrm>
            <a:off x="1700027" y="3868686"/>
            <a:ext cx="9526243" cy="4049078"/>
          </a:xfrm>
          <a:prstGeom prst="rect">
            <a:avLst/>
          </a:prstGeom>
        </p:spPr>
        <p:txBody>
          <a:bodyPr lIns="0" tIns="0" rIns="0" bIns="0" rtlCol="0" anchor="t">
            <a:spAutoFit/>
          </a:bodyPr>
          <a:lstStyle/>
          <a:p>
            <a:pPr>
              <a:lnSpc>
                <a:spcPts val="7920"/>
              </a:lnSpc>
            </a:pPr>
            <a:r>
              <a:rPr lang="en-US" sz="7200">
                <a:solidFill>
                  <a:srgbClr val="1B1920"/>
                </a:solidFill>
                <a:latin typeface="Oswald Bold"/>
              </a:rPr>
              <a:t>UTILIZING NLP AND DEEP LEARNING TO DETECT DEPRESSION IN SOCIAL MEDIA TEXTS</a:t>
            </a:r>
          </a:p>
        </p:txBody>
      </p:sp>
      <p:pic>
        <p:nvPicPr>
          <p:cNvPr id="9" name="Picture 9"/>
          <p:cNvPicPr>
            <a:picLocks noChangeAspect="1"/>
          </p:cNvPicPr>
          <p:nvPr/>
        </p:nvPicPr>
        <p:blipFill>
          <a:blip r:embed="rId4"/>
          <a:srcRect/>
          <a:stretch>
            <a:fillRect/>
          </a:stretch>
        </p:blipFill>
        <p:spPr>
          <a:xfrm>
            <a:off x="11898039" y="2968803"/>
            <a:ext cx="4989740" cy="5887599"/>
          </a:xfrm>
          <a:prstGeom prst="rect">
            <a:avLst/>
          </a:prstGeom>
        </p:spPr>
      </p:pic>
      <p:sp>
        <p:nvSpPr>
          <p:cNvPr id="11" name="TextBox 11"/>
          <p:cNvSpPr txBox="1"/>
          <p:nvPr/>
        </p:nvSpPr>
        <p:spPr>
          <a:xfrm>
            <a:off x="1700027" y="8024920"/>
            <a:ext cx="9670771" cy="276511"/>
          </a:xfrm>
          <a:prstGeom prst="rect">
            <a:avLst/>
          </a:prstGeom>
        </p:spPr>
        <p:txBody>
          <a:bodyPr lIns="0" tIns="0" rIns="0" bIns="0" rtlCol="0" anchor="t">
            <a:spAutoFit/>
          </a:bodyPr>
          <a:lstStyle/>
          <a:p>
            <a:pPr algn="just">
              <a:lnSpc>
                <a:spcPts val="2214"/>
              </a:lnSpc>
            </a:pPr>
            <a:r>
              <a:rPr lang="en-US" sz="1800" dirty="0">
                <a:solidFill>
                  <a:srgbClr val="1B1920"/>
                </a:solidFill>
                <a:latin typeface="DM Sans"/>
              </a:rPr>
              <a:t>Koh Pei Ling, Song Yu Xiang,  Lye Jian Yi, Evelyn </a:t>
            </a:r>
            <a:r>
              <a:rPr lang="en-US" sz="1800" dirty="0" err="1">
                <a:solidFill>
                  <a:srgbClr val="1B1920"/>
                </a:solidFill>
                <a:latin typeface="DM Sans"/>
              </a:rPr>
              <a:t>Peh</a:t>
            </a:r>
            <a:r>
              <a:rPr lang="en-US" sz="1800" dirty="0">
                <a:solidFill>
                  <a:srgbClr val="1B1920"/>
                </a:solidFill>
                <a:latin typeface="DM Sans"/>
              </a:rPr>
              <a:t>, Lau Wei Ting, </a:t>
            </a:r>
            <a:r>
              <a:rPr lang="en-US" sz="1800" dirty="0" err="1">
                <a:solidFill>
                  <a:srgbClr val="1B1920"/>
                </a:solidFill>
                <a:latin typeface="DM Sans"/>
              </a:rPr>
              <a:t>Luqman</a:t>
            </a:r>
            <a:r>
              <a:rPr lang="en-US" sz="1800" dirty="0">
                <a:solidFill>
                  <a:srgbClr val="1B1920"/>
                </a:solidFill>
                <a:latin typeface="DM Sans"/>
              </a:rPr>
              <a:t> </a:t>
            </a:r>
            <a:r>
              <a:rPr lang="en-US" sz="1800" dirty="0" err="1">
                <a:solidFill>
                  <a:srgbClr val="1B1920"/>
                </a:solidFill>
                <a:latin typeface="DM Sans"/>
              </a:rPr>
              <a:t>Juzaili</a:t>
            </a:r>
            <a:endParaRPr lang="en-US" sz="1800" dirty="0">
              <a:solidFill>
                <a:srgbClr val="1B1920"/>
              </a:solidFill>
              <a:latin typeface="DM Sans"/>
            </a:endParaRPr>
          </a:p>
        </p:txBody>
      </p:sp>
      <p:sp>
        <p:nvSpPr>
          <p:cNvPr id="12" name="Oval 11">
            <a:extLst>
              <a:ext uri="{FF2B5EF4-FFF2-40B4-BE49-F238E27FC236}">
                <a16:creationId xmlns:a16="http://schemas.microsoft.com/office/drawing/2014/main" id="{B615E80A-A740-F0DC-D0F8-BA9DF9E05821}"/>
              </a:ext>
            </a:extLst>
          </p:cNvPr>
          <p:cNvSpPr/>
          <p:nvPr/>
        </p:nvSpPr>
        <p:spPr>
          <a:xfrm>
            <a:off x="1743086" y="3086100"/>
            <a:ext cx="1614278" cy="533400"/>
          </a:xfrm>
          <a:prstGeom prst="ellipse">
            <a:avLst/>
          </a:prstGeom>
          <a:solidFill>
            <a:srgbClr val="AB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10"/>
          <p:cNvSpPr txBox="1"/>
          <p:nvPr/>
        </p:nvSpPr>
        <p:spPr>
          <a:xfrm>
            <a:off x="1743086" y="3224989"/>
            <a:ext cx="1614279" cy="329136"/>
          </a:xfrm>
          <a:prstGeom prst="rect">
            <a:avLst/>
          </a:prstGeom>
        </p:spPr>
        <p:txBody>
          <a:bodyPr wrap="square" lIns="0" tIns="0" rIns="0" bIns="0" rtlCol="0" anchor="ctr">
            <a:spAutoFit/>
          </a:bodyPr>
          <a:lstStyle/>
          <a:p>
            <a:pPr algn="ctr">
              <a:lnSpc>
                <a:spcPts val="2530"/>
              </a:lnSpc>
            </a:pPr>
            <a:r>
              <a:rPr lang="en-US" sz="2300" dirty="0">
                <a:solidFill>
                  <a:srgbClr val="FFFFFF"/>
                </a:solidFill>
                <a:latin typeface="Oswald"/>
              </a:rPr>
              <a:t>TEAM 02</a:t>
            </a:r>
          </a:p>
        </p:txBody>
      </p:sp>
      <p:grpSp>
        <p:nvGrpSpPr>
          <p:cNvPr id="14" name="Group 6">
            <a:extLst>
              <a:ext uri="{FF2B5EF4-FFF2-40B4-BE49-F238E27FC236}">
                <a16:creationId xmlns:a16="http://schemas.microsoft.com/office/drawing/2014/main" id="{D23FC25A-A6FD-B598-BA4C-6449FE1DE253}"/>
              </a:ext>
            </a:extLst>
          </p:cNvPr>
          <p:cNvGrpSpPr/>
          <p:nvPr/>
        </p:nvGrpSpPr>
        <p:grpSpPr>
          <a:xfrm>
            <a:off x="-2286000" y="2552700"/>
            <a:ext cx="1400486" cy="7102359"/>
            <a:chOff x="0" y="0"/>
            <a:chExt cx="368852" cy="1870580"/>
          </a:xfrm>
        </p:grpSpPr>
        <p:sp>
          <p:nvSpPr>
            <p:cNvPr id="15" name="Freeform 7">
              <a:extLst>
                <a:ext uri="{FF2B5EF4-FFF2-40B4-BE49-F238E27FC236}">
                  <a16:creationId xmlns:a16="http://schemas.microsoft.com/office/drawing/2014/main" id="{E23BED4B-E192-B63B-5772-9D0C25A547D7}"/>
                </a:ext>
              </a:extLst>
            </p:cNvPr>
            <p:cNvSpPr/>
            <p:nvPr/>
          </p:nvSpPr>
          <p:spPr>
            <a:xfrm>
              <a:off x="0" y="0"/>
              <a:ext cx="368852" cy="1870580"/>
            </a:xfrm>
            <a:custGeom>
              <a:avLst/>
              <a:gdLst/>
              <a:ahLst/>
              <a:cxnLst/>
              <a:rect l="l" t="t" r="r" b="b"/>
              <a:pathLst>
                <a:path w="368852" h="1870580">
                  <a:moveTo>
                    <a:pt x="0" y="0"/>
                  </a:moveTo>
                  <a:lnTo>
                    <a:pt x="368852" y="0"/>
                  </a:lnTo>
                  <a:lnTo>
                    <a:pt x="368852" y="1870580"/>
                  </a:lnTo>
                  <a:lnTo>
                    <a:pt x="0" y="1870580"/>
                  </a:lnTo>
                  <a:close/>
                </a:path>
              </a:pathLst>
            </a:custGeom>
            <a:solidFill>
              <a:srgbClr val="715D5A"/>
            </a:solidFill>
          </p:spPr>
        </p:sp>
        <p:sp>
          <p:nvSpPr>
            <p:cNvPr id="16" name="TextBox 8">
              <a:extLst>
                <a:ext uri="{FF2B5EF4-FFF2-40B4-BE49-F238E27FC236}">
                  <a16:creationId xmlns:a16="http://schemas.microsoft.com/office/drawing/2014/main" id="{469C4EAC-8227-86DE-523B-AC52066BCE3B}"/>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7" name="TextBox 9">
            <a:extLst>
              <a:ext uri="{FF2B5EF4-FFF2-40B4-BE49-F238E27FC236}">
                <a16:creationId xmlns:a16="http://schemas.microsoft.com/office/drawing/2014/main" id="{88BC9D03-90E4-ED7B-CFE1-5C8C2B36FE78}"/>
              </a:ext>
            </a:extLst>
          </p:cNvPr>
          <p:cNvSpPr txBox="1"/>
          <p:nvPr/>
        </p:nvSpPr>
        <p:spPr>
          <a:xfrm>
            <a:off x="-2073967" y="2889971"/>
            <a:ext cx="937219" cy="654844"/>
          </a:xfrm>
          <a:prstGeom prst="rect">
            <a:avLst/>
          </a:prstGeom>
        </p:spPr>
        <p:txBody>
          <a:bodyPr lIns="0" tIns="0" rIns="0" bIns="0" rtlCol="0" anchor="t">
            <a:spAutoFit/>
          </a:bodyPr>
          <a:lstStyle/>
          <a:p>
            <a:pPr algn="ctr">
              <a:lnSpc>
                <a:spcPts val="5126"/>
              </a:lnSpc>
            </a:pPr>
            <a:r>
              <a:rPr lang="en-US" sz="4271" b="1" dirty="0">
                <a:solidFill>
                  <a:srgbClr val="FFFFFF"/>
                </a:solidFill>
                <a:latin typeface="Oswald Bold Italics"/>
              </a:rPr>
              <a:t>01</a:t>
            </a:r>
          </a:p>
        </p:txBody>
      </p:sp>
      <p:sp>
        <p:nvSpPr>
          <p:cNvPr id="18" name="TextBox 10">
            <a:extLst>
              <a:ext uri="{FF2B5EF4-FFF2-40B4-BE49-F238E27FC236}">
                <a16:creationId xmlns:a16="http://schemas.microsoft.com/office/drawing/2014/main" id="{C4363294-D259-3E3C-A247-3F05037BD535}"/>
              </a:ext>
            </a:extLst>
          </p:cNvPr>
          <p:cNvSpPr txBox="1"/>
          <p:nvPr/>
        </p:nvSpPr>
        <p:spPr>
          <a:xfrm>
            <a:off x="-2073967" y="3709121"/>
            <a:ext cx="937219" cy="654844"/>
          </a:xfrm>
          <a:prstGeom prst="rect">
            <a:avLst/>
          </a:prstGeom>
        </p:spPr>
        <p:txBody>
          <a:bodyPr lIns="0" tIns="0" rIns="0" bIns="0" rtlCol="0" anchor="t">
            <a:spAutoFit/>
          </a:bodyPr>
          <a:lstStyle/>
          <a:p>
            <a:pPr algn="ctr">
              <a:lnSpc>
                <a:spcPts val="5126"/>
              </a:lnSpc>
            </a:pPr>
            <a:r>
              <a:rPr lang="en-US" sz="4271" b="1">
                <a:solidFill>
                  <a:srgbClr val="FFFFFF"/>
                </a:solidFill>
                <a:latin typeface="Oswald Bold Italics"/>
              </a:rPr>
              <a:t>02</a:t>
            </a:r>
          </a:p>
        </p:txBody>
      </p:sp>
      <p:sp>
        <p:nvSpPr>
          <p:cNvPr id="19" name="TextBox 11">
            <a:extLst>
              <a:ext uri="{FF2B5EF4-FFF2-40B4-BE49-F238E27FC236}">
                <a16:creationId xmlns:a16="http://schemas.microsoft.com/office/drawing/2014/main" id="{74E32BC4-E197-A3F5-D824-9BFA76EDFFE4}"/>
              </a:ext>
            </a:extLst>
          </p:cNvPr>
          <p:cNvSpPr txBox="1"/>
          <p:nvPr/>
        </p:nvSpPr>
        <p:spPr>
          <a:xfrm>
            <a:off x="-2073967" y="4531543"/>
            <a:ext cx="937219" cy="654844"/>
          </a:xfrm>
          <a:prstGeom prst="rect">
            <a:avLst/>
          </a:prstGeom>
        </p:spPr>
        <p:txBody>
          <a:bodyPr lIns="0" tIns="0" rIns="0" bIns="0" rtlCol="0" anchor="t">
            <a:spAutoFit/>
          </a:bodyPr>
          <a:lstStyle/>
          <a:p>
            <a:pPr algn="ctr">
              <a:lnSpc>
                <a:spcPts val="5126"/>
              </a:lnSpc>
            </a:pPr>
            <a:r>
              <a:rPr lang="en-US" sz="4271" b="1">
                <a:solidFill>
                  <a:srgbClr val="FFFFFF"/>
                </a:solidFill>
                <a:latin typeface="Oswald Bold Italics"/>
              </a:rPr>
              <a:t>03</a:t>
            </a:r>
          </a:p>
        </p:txBody>
      </p:sp>
      <p:sp>
        <p:nvSpPr>
          <p:cNvPr id="20" name="TextBox 12">
            <a:extLst>
              <a:ext uri="{FF2B5EF4-FFF2-40B4-BE49-F238E27FC236}">
                <a16:creationId xmlns:a16="http://schemas.microsoft.com/office/drawing/2014/main" id="{B90A6F34-FEE9-221B-8111-ED086E9D4AB1}"/>
              </a:ext>
            </a:extLst>
          </p:cNvPr>
          <p:cNvSpPr txBox="1"/>
          <p:nvPr/>
        </p:nvSpPr>
        <p:spPr>
          <a:xfrm>
            <a:off x="-2073967" y="5353965"/>
            <a:ext cx="937219" cy="654844"/>
          </a:xfrm>
          <a:prstGeom prst="rect">
            <a:avLst/>
          </a:prstGeom>
        </p:spPr>
        <p:txBody>
          <a:bodyPr lIns="0" tIns="0" rIns="0" bIns="0" rtlCol="0" anchor="t">
            <a:spAutoFit/>
          </a:bodyPr>
          <a:lstStyle/>
          <a:p>
            <a:pPr algn="ctr">
              <a:lnSpc>
                <a:spcPts val="5126"/>
              </a:lnSpc>
            </a:pPr>
            <a:r>
              <a:rPr lang="en-US" sz="4271" b="1">
                <a:solidFill>
                  <a:srgbClr val="FFFFFF"/>
                </a:solidFill>
                <a:latin typeface="Oswald Bold Italics"/>
              </a:rPr>
              <a:t>04</a:t>
            </a:r>
          </a:p>
        </p:txBody>
      </p:sp>
      <p:sp>
        <p:nvSpPr>
          <p:cNvPr id="21" name="TextBox 13">
            <a:extLst>
              <a:ext uri="{FF2B5EF4-FFF2-40B4-BE49-F238E27FC236}">
                <a16:creationId xmlns:a16="http://schemas.microsoft.com/office/drawing/2014/main" id="{1B690B62-99FB-00B4-DBEB-7955AA1514A0}"/>
              </a:ext>
            </a:extLst>
          </p:cNvPr>
          <p:cNvSpPr txBox="1"/>
          <p:nvPr/>
        </p:nvSpPr>
        <p:spPr>
          <a:xfrm>
            <a:off x="-2073967" y="6173115"/>
            <a:ext cx="937219" cy="654844"/>
          </a:xfrm>
          <a:prstGeom prst="rect">
            <a:avLst/>
          </a:prstGeom>
        </p:spPr>
        <p:txBody>
          <a:bodyPr lIns="0" tIns="0" rIns="0" bIns="0" rtlCol="0" anchor="t">
            <a:spAutoFit/>
          </a:bodyPr>
          <a:lstStyle/>
          <a:p>
            <a:pPr algn="ctr">
              <a:lnSpc>
                <a:spcPts val="5126"/>
              </a:lnSpc>
            </a:pPr>
            <a:r>
              <a:rPr lang="en-US" sz="4271" b="1" dirty="0">
                <a:solidFill>
                  <a:srgbClr val="FFFFFF"/>
                </a:solidFill>
                <a:latin typeface="Oswald Bold Italics"/>
              </a:rPr>
              <a:t>05</a:t>
            </a:r>
          </a:p>
        </p:txBody>
      </p:sp>
      <p:sp>
        <p:nvSpPr>
          <p:cNvPr id="22" name="TextBox 14">
            <a:extLst>
              <a:ext uri="{FF2B5EF4-FFF2-40B4-BE49-F238E27FC236}">
                <a16:creationId xmlns:a16="http://schemas.microsoft.com/office/drawing/2014/main" id="{72B2EBE8-ED71-4917-70CB-EA22A1CB0C99}"/>
              </a:ext>
            </a:extLst>
          </p:cNvPr>
          <p:cNvSpPr txBox="1"/>
          <p:nvPr/>
        </p:nvSpPr>
        <p:spPr>
          <a:xfrm>
            <a:off x="-2073967" y="6992265"/>
            <a:ext cx="937219" cy="654844"/>
          </a:xfrm>
          <a:prstGeom prst="rect">
            <a:avLst/>
          </a:prstGeom>
        </p:spPr>
        <p:txBody>
          <a:bodyPr lIns="0" tIns="0" rIns="0" bIns="0" rtlCol="0" anchor="t">
            <a:spAutoFit/>
          </a:bodyPr>
          <a:lstStyle/>
          <a:p>
            <a:pPr algn="ctr">
              <a:lnSpc>
                <a:spcPts val="5126"/>
              </a:lnSpc>
            </a:pPr>
            <a:r>
              <a:rPr lang="en-US" sz="4271" b="1">
                <a:solidFill>
                  <a:srgbClr val="FFFFFF"/>
                </a:solidFill>
                <a:latin typeface="Oswald Bold Italics"/>
              </a:rPr>
              <a:t>06</a:t>
            </a:r>
          </a:p>
        </p:txBody>
      </p:sp>
      <p:sp>
        <p:nvSpPr>
          <p:cNvPr id="23" name="TextBox 15">
            <a:extLst>
              <a:ext uri="{FF2B5EF4-FFF2-40B4-BE49-F238E27FC236}">
                <a16:creationId xmlns:a16="http://schemas.microsoft.com/office/drawing/2014/main" id="{70DFDDA9-AC45-9F38-44A0-B330750A3AF6}"/>
              </a:ext>
            </a:extLst>
          </p:cNvPr>
          <p:cNvSpPr txBox="1"/>
          <p:nvPr/>
        </p:nvSpPr>
        <p:spPr>
          <a:xfrm>
            <a:off x="-2073967" y="7811415"/>
            <a:ext cx="937219" cy="654844"/>
          </a:xfrm>
          <a:prstGeom prst="rect">
            <a:avLst/>
          </a:prstGeom>
        </p:spPr>
        <p:txBody>
          <a:bodyPr lIns="0" tIns="0" rIns="0" bIns="0" rtlCol="0" anchor="t">
            <a:spAutoFit/>
          </a:bodyPr>
          <a:lstStyle/>
          <a:p>
            <a:pPr algn="ctr">
              <a:lnSpc>
                <a:spcPts val="5126"/>
              </a:lnSpc>
            </a:pPr>
            <a:r>
              <a:rPr lang="en-US" sz="4271" b="1">
                <a:solidFill>
                  <a:srgbClr val="FFFFFF"/>
                </a:solidFill>
                <a:latin typeface="Oswald Bold Italics"/>
              </a:rPr>
              <a:t>07</a:t>
            </a:r>
          </a:p>
        </p:txBody>
      </p:sp>
      <p:sp>
        <p:nvSpPr>
          <p:cNvPr id="24" name="TextBox 23">
            <a:extLst>
              <a:ext uri="{FF2B5EF4-FFF2-40B4-BE49-F238E27FC236}">
                <a16:creationId xmlns:a16="http://schemas.microsoft.com/office/drawing/2014/main" id="{DBE8B121-AD98-BADF-6B9D-33D0B10745C0}"/>
              </a:ext>
            </a:extLst>
          </p:cNvPr>
          <p:cNvSpPr txBox="1"/>
          <p:nvPr/>
        </p:nvSpPr>
        <p:spPr>
          <a:xfrm>
            <a:off x="-2073967" y="8630565"/>
            <a:ext cx="937219" cy="654732"/>
          </a:xfrm>
          <a:prstGeom prst="rect">
            <a:avLst/>
          </a:prstGeom>
        </p:spPr>
        <p:txBody>
          <a:bodyPr lIns="0" tIns="0" rIns="0" bIns="0" rtlCol="0" anchor="t">
            <a:spAutoFit/>
          </a:bodyPr>
          <a:lstStyle/>
          <a:p>
            <a:pPr algn="ctr">
              <a:lnSpc>
                <a:spcPts val="5126"/>
              </a:lnSpc>
            </a:pPr>
            <a:r>
              <a:rPr lang="en-US" sz="4271" b="1">
                <a:solidFill>
                  <a:srgbClr val="FFFFFF"/>
                </a:solidFill>
                <a:latin typeface="Oswald Bold Italics"/>
              </a:rPr>
              <a:t>08</a:t>
            </a:r>
          </a:p>
        </p:txBody>
      </p:sp>
      <p:grpSp>
        <p:nvGrpSpPr>
          <p:cNvPr id="25" name="Group 24">
            <a:extLst>
              <a:ext uri="{FF2B5EF4-FFF2-40B4-BE49-F238E27FC236}">
                <a16:creationId xmlns:a16="http://schemas.microsoft.com/office/drawing/2014/main" id="{FEEB7CE5-6E8C-79A3-53D3-3F4628137DEA}"/>
              </a:ext>
            </a:extLst>
          </p:cNvPr>
          <p:cNvGrpSpPr/>
          <p:nvPr/>
        </p:nvGrpSpPr>
        <p:grpSpPr>
          <a:xfrm>
            <a:off x="19253472" y="2993666"/>
            <a:ext cx="5663928" cy="6240028"/>
            <a:chOff x="7106090" y="2993666"/>
            <a:chExt cx="5663928" cy="6240028"/>
          </a:xfrm>
        </p:grpSpPr>
        <p:sp>
          <p:nvSpPr>
            <p:cNvPr id="26" name="TextBox 16">
              <a:extLst>
                <a:ext uri="{FF2B5EF4-FFF2-40B4-BE49-F238E27FC236}">
                  <a16:creationId xmlns:a16="http://schemas.microsoft.com/office/drawing/2014/main" id="{F5903007-BBF5-CD35-45A0-6B8B1F909E7B}"/>
                </a:ext>
              </a:extLst>
            </p:cNvPr>
            <p:cNvSpPr txBox="1"/>
            <p:nvPr/>
          </p:nvSpPr>
          <p:spPr>
            <a:xfrm>
              <a:off x="7106090" y="2993666"/>
              <a:ext cx="4100888" cy="408986"/>
            </a:xfrm>
            <a:prstGeom prst="rect">
              <a:avLst/>
            </a:prstGeom>
          </p:spPr>
          <p:txBody>
            <a:bodyPr lIns="0" tIns="0" rIns="0" bIns="0" rtlCol="0" anchor="t">
              <a:spAutoFit/>
            </a:bodyPr>
            <a:lstStyle/>
            <a:p>
              <a:pPr>
                <a:lnSpc>
                  <a:spcPts val="3483"/>
                </a:lnSpc>
              </a:pPr>
              <a:r>
                <a:rPr lang="en-US" sz="2524" spc="247" dirty="0">
                  <a:solidFill>
                    <a:srgbClr val="231F20"/>
                  </a:solidFill>
                  <a:latin typeface="DM Sans Bold"/>
                </a:rPr>
                <a:t>PROBLEM STATEMENT</a:t>
              </a:r>
            </a:p>
          </p:txBody>
        </p:sp>
        <p:sp>
          <p:nvSpPr>
            <p:cNvPr id="27" name="TextBox 17">
              <a:extLst>
                <a:ext uri="{FF2B5EF4-FFF2-40B4-BE49-F238E27FC236}">
                  <a16:creationId xmlns:a16="http://schemas.microsoft.com/office/drawing/2014/main" id="{B31C696F-3FEB-5600-32A2-6CC0356E871D}"/>
                </a:ext>
              </a:extLst>
            </p:cNvPr>
            <p:cNvSpPr txBox="1"/>
            <p:nvPr/>
          </p:nvSpPr>
          <p:spPr>
            <a:xfrm>
              <a:off x="7106090" y="3825983"/>
              <a:ext cx="2450596" cy="408986"/>
            </a:xfrm>
            <a:prstGeom prst="rect">
              <a:avLst/>
            </a:prstGeom>
          </p:spPr>
          <p:txBody>
            <a:bodyPr lIns="0" tIns="0" rIns="0" bIns="0" rtlCol="0" anchor="t">
              <a:spAutoFit/>
            </a:bodyPr>
            <a:lstStyle/>
            <a:p>
              <a:pPr>
                <a:lnSpc>
                  <a:spcPts val="3483"/>
                </a:lnSpc>
              </a:pPr>
              <a:r>
                <a:rPr lang="en-US" sz="2524" spc="247">
                  <a:solidFill>
                    <a:srgbClr val="231F20"/>
                  </a:solidFill>
                  <a:latin typeface="DM Sans Bold"/>
                </a:rPr>
                <a:t>MOTIVATION</a:t>
              </a:r>
            </a:p>
          </p:txBody>
        </p:sp>
        <p:sp>
          <p:nvSpPr>
            <p:cNvPr id="28" name="TextBox 18">
              <a:extLst>
                <a:ext uri="{FF2B5EF4-FFF2-40B4-BE49-F238E27FC236}">
                  <a16:creationId xmlns:a16="http://schemas.microsoft.com/office/drawing/2014/main" id="{0A33D5D9-51A8-24CB-2020-A66FAE4AEC0E}"/>
                </a:ext>
              </a:extLst>
            </p:cNvPr>
            <p:cNvSpPr txBox="1"/>
            <p:nvPr/>
          </p:nvSpPr>
          <p:spPr>
            <a:xfrm>
              <a:off x="7106090" y="4707974"/>
              <a:ext cx="3959531" cy="408986"/>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Bold"/>
                </a:rPr>
                <a:t>LITERATURE REVIEWS</a:t>
              </a:r>
            </a:p>
          </p:txBody>
        </p:sp>
        <p:sp>
          <p:nvSpPr>
            <p:cNvPr id="29" name="TextBox 19">
              <a:extLst>
                <a:ext uri="{FF2B5EF4-FFF2-40B4-BE49-F238E27FC236}">
                  <a16:creationId xmlns:a16="http://schemas.microsoft.com/office/drawing/2014/main" id="{79FD475C-D577-3AB0-3D48-6BC791DCC6A9}"/>
                </a:ext>
              </a:extLst>
            </p:cNvPr>
            <p:cNvSpPr txBox="1"/>
            <p:nvPr/>
          </p:nvSpPr>
          <p:spPr>
            <a:xfrm>
              <a:off x="7106090" y="5502191"/>
              <a:ext cx="3674387" cy="408986"/>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Bold"/>
                </a:rPr>
                <a:t>DATASETS &amp; TOOLS</a:t>
              </a:r>
            </a:p>
          </p:txBody>
        </p:sp>
        <p:sp>
          <p:nvSpPr>
            <p:cNvPr id="30" name="TextBox 20">
              <a:extLst>
                <a:ext uri="{FF2B5EF4-FFF2-40B4-BE49-F238E27FC236}">
                  <a16:creationId xmlns:a16="http://schemas.microsoft.com/office/drawing/2014/main" id="{BDDFBFDB-B25E-0E7E-E905-7064C01ABE1B}"/>
                </a:ext>
              </a:extLst>
            </p:cNvPr>
            <p:cNvSpPr txBox="1"/>
            <p:nvPr/>
          </p:nvSpPr>
          <p:spPr>
            <a:xfrm>
              <a:off x="7106090" y="6303035"/>
              <a:ext cx="5663928" cy="408986"/>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Bold"/>
                </a:rPr>
                <a:t>EXPLORATORY DATA ANALYSIS</a:t>
              </a:r>
            </a:p>
          </p:txBody>
        </p:sp>
        <p:sp>
          <p:nvSpPr>
            <p:cNvPr id="31" name="TextBox 21">
              <a:extLst>
                <a:ext uri="{FF2B5EF4-FFF2-40B4-BE49-F238E27FC236}">
                  <a16:creationId xmlns:a16="http://schemas.microsoft.com/office/drawing/2014/main" id="{DA8B91B1-187E-BAE9-0022-FD235ECD3326}"/>
                </a:ext>
              </a:extLst>
            </p:cNvPr>
            <p:cNvSpPr txBox="1"/>
            <p:nvPr/>
          </p:nvSpPr>
          <p:spPr>
            <a:xfrm>
              <a:off x="7123150" y="7093022"/>
              <a:ext cx="2951490" cy="408986"/>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Bold"/>
                </a:rPr>
                <a:t>METHODOLOGY</a:t>
              </a:r>
            </a:p>
          </p:txBody>
        </p:sp>
        <p:sp>
          <p:nvSpPr>
            <p:cNvPr id="32" name="TextBox 22">
              <a:extLst>
                <a:ext uri="{FF2B5EF4-FFF2-40B4-BE49-F238E27FC236}">
                  <a16:creationId xmlns:a16="http://schemas.microsoft.com/office/drawing/2014/main" id="{1BA07F07-EAEA-42A8-4164-CBA2A24B578A}"/>
                </a:ext>
              </a:extLst>
            </p:cNvPr>
            <p:cNvSpPr txBox="1"/>
            <p:nvPr/>
          </p:nvSpPr>
          <p:spPr>
            <a:xfrm>
              <a:off x="7123150" y="7937402"/>
              <a:ext cx="3553881" cy="408986"/>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Bold"/>
                </a:rPr>
                <a:t>FINAL EVALUATION</a:t>
              </a:r>
            </a:p>
          </p:txBody>
        </p:sp>
        <p:sp>
          <p:nvSpPr>
            <p:cNvPr id="33" name="TextBox 24">
              <a:extLst>
                <a:ext uri="{FF2B5EF4-FFF2-40B4-BE49-F238E27FC236}">
                  <a16:creationId xmlns:a16="http://schemas.microsoft.com/office/drawing/2014/main" id="{850EA09B-797A-90CF-A02A-EA20F93A1FF3}"/>
                </a:ext>
              </a:extLst>
            </p:cNvPr>
            <p:cNvSpPr txBox="1"/>
            <p:nvPr/>
          </p:nvSpPr>
          <p:spPr>
            <a:xfrm>
              <a:off x="7123150" y="8824708"/>
              <a:ext cx="2536483" cy="408986"/>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Bold"/>
                </a:rPr>
                <a:t>CONCLUSION</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DA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4051"/>
          <a:stretch>
            <a:fillRect/>
          </a:stretch>
        </p:blipFill>
        <p:spPr>
          <a:xfrm>
            <a:off x="-6809728" y="-6001100"/>
            <a:ext cx="13619456" cy="7438950"/>
          </a:xfrm>
          <a:prstGeom prst="rect">
            <a:avLst/>
          </a:prstGeom>
        </p:spPr>
      </p:pic>
      <p:sp>
        <p:nvSpPr>
          <p:cNvPr id="3" name="TextBox 3"/>
          <p:cNvSpPr txBox="1"/>
          <p:nvPr/>
        </p:nvSpPr>
        <p:spPr>
          <a:xfrm>
            <a:off x="1028700" y="3323571"/>
            <a:ext cx="5781028" cy="1795557"/>
          </a:xfrm>
          <a:prstGeom prst="rect">
            <a:avLst/>
          </a:prstGeom>
        </p:spPr>
        <p:txBody>
          <a:bodyPr lIns="0" tIns="0" rIns="0" bIns="0" rtlCol="0" anchor="t">
            <a:spAutoFit/>
          </a:bodyPr>
          <a:lstStyle/>
          <a:p>
            <a:pPr algn="just">
              <a:lnSpc>
                <a:spcPts val="7039"/>
              </a:lnSpc>
            </a:pPr>
            <a:r>
              <a:rPr lang="en-US" sz="6399">
                <a:solidFill>
                  <a:srgbClr val="1B1920"/>
                </a:solidFill>
                <a:latin typeface="Oswald Bold"/>
              </a:rPr>
              <a:t>LITERATURE REVIEW 5</a:t>
            </a:r>
          </a:p>
        </p:txBody>
      </p:sp>
      <p:grpSp>
        <p:nvGrpSpPr>
          <p:cNvPr id="4" name="Group 4"/>
          <p:cNvGrpSpPr/>
          <p:nvPr/>
        </p:nvGrpSpPr>
        <p:grpSpPr>
          <a:xfrm rot="-5400000">
            <a:off x="7838702" y="-2856723"/>
            <a:ext cx="11363242" cy="16000446"/>
            <a:chOff x="0" y="0"/>
            <a:chExt cx="3130550" cy="4408090"/>
          </a:xfrm>
        </p:grpSpPr>
        <p:sp>
          <p:nvSpPr>
            <p:cNvPr id="5" name="Freeform 5"/>
            <p:cNvSpPr/>
            <p:nvPr/>
          </p:nvSpPr>
          <p:spPr>
            <a:xfrm>
              <a:off x="0" y="0"/>
              <a:ext cx="3130550" cy="4408090"/>
            </a:xfrm>
            <a:custGeom>
              <a:avLst/>
              <a:gdLst/>
              <a:ahLst/>
              <a:cxnLst/>
              <a:rect l="l" t="t" r="r" b="b"/>
              <a:pathLst>
                <a:path w="3130550" h="4408090">
                  <a:moveTo>
                    <a:pt x="0" y="1123950"/>
                  </a:moveTo>
                  <a:lnTo>
                    <a:pt x="0" y="4408090"/>
                  </a:lnTo>
                  <a:lnTo>
                    <a:pt x="3130550" y="4408090"/>
                  </a:lnTo>
                  <a:lnTo>
                    <a:pt x="3130550" y="0"/>
                  </a:lnTo>
                  <a:close/>
                </a:path>
              </a:pathLst>
            </a:custGeom>
            <a:solidFill>
              <a:srgbClr val="F2EAE1"/>
            </a:solidFill>
          </p:spPr>
        </p:sp>
      </p:grpSp>
      <p:grpSp>
        <p:nvGrpSpPr>
          <p:cNvPr id="6" name="Group 6"/>
          <p:cNvGrpSpPr/>
          <p:nvPr/>
        </p:nvGrpSpPr>
        <p:grpSpPr>
          <a:xfrm>
            <a:off x="0" y="9795557"/>
            <a:ext cx="18384652" cy="491443"/>
            <a:chOff x="0" y="0"/>
            <a:chExt cx="4842048" cy="129434"/>
          </a:xfrm>
        </p:grpSpPr>
        <p:sp>
          <p:nvSpPr>
            <p:cNvPr id="7" name="Freeform 7"/>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9" name="TextBox 9"/>
          <p:cNvSpPr txBox="1"/>
          <p:nvPr/>
        </p:nvSpPr>
        <p:spPr>
          <a:xfrm>
            <a:off x="1028700" y="5351381"/>
            <a:ext cx="5924281" cy="2615605"/>
          </a:xfrm>
          <a:prstGeom prst="rect">
            <a:avLst/>
          </a:prstGeom>
        </p:spPr>
        <p:txBody>
          <a:bodyPr lIns="0" tIns="0" rIns="0" bIns="0" rtlCol="0" anchor="t">
            <a:spAutoFit/>
          </a:bodyPr>
          <a:lstStyle/>
          <a:p>
            <a:pPr>
              <a:lnSpc>
                <a:spcPts val="5199"/>
              </a:lnSpc>
            </a:pPr>
            <a:r>
              <a:rPr lang="en-US" sz="3999" spc="399">
                <a:solidFill>
                  <a:srgbClr val="1B1920"/>
                </a:solidFill>
                <a:latin typeface="Oswald"/>
              </a:rPr>
              <a:t>A COMPARATIVE STUDY ON WORD EMBEDDINGS IN DEEP LEARNING FOR TEXT CLASSIFICATION</a:t>
            </a:r>
          </a:p>
        </p:txBody>
      </p:sp>
      <p:grpSp>
        <p:nvGrpSpPr>
          <p:cNvPr id="10" name="Group 10"/>
          <p:cNvGrpSpPr/>
          <p:nvPr/>
        </p:nvGrpSpPr>
        <p:grpSpPr>
          <a:xfrm>
            <a:off x="6109672" y="497939"/>
            <a:ext cx="12991125" cy="1624318"/>
            <a:chOff x="0" y="0"/>
            <a:chExt cx="4450073" cy="556406"/>
          </a:xfrm>
        </p:grpSpPr>
        <p:sp>
          <p:nvSpPr>
            <p:cNvPr id="11" name="Freeform 11"/>
            <p:cNvSpPr/>
            <p:nvPr/>
          </p:nvSpPr>
          <p:spPr>
            <a:xfrm>
              <a:off x="0" y="0"/>
              <a:ext cx="4450073" cy="556406"/>
            </a:xfrm>
            <a:custGeom>
              <a:avLst/>
              <a:gdLst/>
              <a:ahLst/>
              <a:cxnLst/>
              <a:rect l="l" t="t" r="r" b="b"/>
              <a:pathLst>
                <a:path w="4450073" h="556406">
                  <a:moveTo>
                    <a:pt x="4246873" y="0"/>
                  </a:moveTo>
                  <a:lnTo>
                    <a:pt x="0" y="0"/>
                  </a:lnTo>
                  <a:lnTo>
                    <a:pt x="203200" y="556406"/>
                  </a:lnTo>
                  <a:lnTo>
                    <a:pt x="4450073" y="556406"/>
                  </a:lnTo>
                  <a:lnTo>
                    <a:pt x="4246873" y="0"/>
                  </a:lnTo>
                  <a:close/>
                </a:path>
              </a:pathLst>
            </a:custGeom>
            <a:solidFill>
              <a:srgbClr val="231F20"/>
            </a:solidFill>
          </p:spPr>
        </p:sp>
        <p:sp>
          <p:nvSpPr>
            <p:cNvPr id="12" name="TextBox 12"/>
            <p:cNvSpPr txBox="1"/>
            <p:nvPr/>
          </p:nvSpPr>
          <p:spPr>
            <a:xfrm>
              <a:off x="101600" y="9525"/>
              <a:ext cx="609600" cy="600075"/>
            </a:xfrm>
            <a:prstGeom prst="rect">
              <a:avLst/>
            </a:prstGeom>
          </p:spPr>
          <p:txBody>
            <a:bodyPr lIns="50800" tIns="50800" rIns="50800" bIns="50800" rtlCol="0" anchor="ctr"/>
            <a:lstStyle/>
            <a:p>
              <a:pPr algn="ctr">
                <a:lnSpc>
                  <a:spcPts val="2200"/>
                </a:lnSpc>
              </a:pPr>
              <a:endParaRPr/>
            </a:p>
          </p:txBody>
        </p:sp>
      </p:grpSp>
      <p:grpSp>
        <p:nvGrpSpPr>
          <p:cNvPr id="13" name="Group 13"/>
          <p:cNvGrpSpPr/>
          <p:nvPr/>
        </p:nvGrpSpPr>
        <p:grpSpPr>
          <a:xfrm>
            <a:off x="6824536" y="2412558"/>
            <a:ext cx="12957750" cy="3569559"/>
            <a:chOff x="0" y="0"/>
            <a:chExt cx="1993478" cy="549157"/>
          </a:xfrm>
        </p:grpSpPr>
        <p:sp>
          <p:nvSpPr>
            <p:cNvPr id="14" name="Freeform 14"/>
            <p:cNvSpPr/>
            <p:nvPr/>
          </p:nvSpPr>
          <p:spPr>
            <a:xfrm>
              <a:off x="0" y="0"/>
              <a:ext cx="1993478" cy="549157"/>
            </a:xfrm>
            <a:custGeom>
              <a:avLst/>
              <a:gdLst/>
              <a:ahLst/>
              <a:cxnLst/>
              <a:rect l="l" t="t" r="r" b="b"/>
              <a:pathLst>
                <a:path w="1993478" h="549157">
                  <a:moveTo>
                    <a:pt x="1790278" y="0"/>
                  </a:moveTo>
                  <a:lnTo>
                    <a:pt x="0" y="0"/>
                  </a:lnTo>
                  <a:lnTo>
                    <a:pt x="203200" y="549157"/>
                  </a:lnTo>
                  <a:lnTo>
                    <a:pt x="1993478" y="549157"/>
                  </a:lnTo>
                  <a:lnTo>
                    <a:pt x="1790278" y="0"/>
                  </a:lnTo>
                  <a:close/>
                </a:path>
              </a:pathLst>
            </a:custGeom>
            <a:solidFill>
              <a:srgbClr val="231F20"/>
            </a:solidFill>
          </p:spPr>
        </p:sp>
        <p:sp>
          <p:nvSpPr>
            <p:cNvPr id="15" name="TextBox 15"/>
            <p:cNvSpPr txBox="1"/>
            <p:nvPr/>
          </p:nvSpPr>
          <p:spPr>
            <a:xfrm>
              <a:off x="101600" y="9525"/>
              <a:ext cx="609600" cy="600075"/>
            </a:xfrm>
            <a:prstGeom prst="rect">
              <a:avLst/>
            </a:prstGeom>
          </p:spPr>
          <p:txBody>
            <a:bodyPr lIns="50800" tIns="50800" rIns="50800" bIns="50800" rtlCol="0" anchor="ctr"/>
            <a:lstStyle/>
            <a:p>
              <a:pPr algn="ctr">
                <a:lnSpc>
                  <a:spcPts val="2200"/>
                </a:lnSpc>
              </a:pPr>
              <a:endParaRPr/>
            </a:p>
          </p:txBody>
        </p:sp>
      </p:grpSp>
      <p:pic>
        <p:nvPicPr>
          <p:cNvPr id="16" name="Picture 16"/>
          <p:cNvPicPr>
            <a:picLocks noChangeAspect="1"/>
          </p:cNvPicPr>
          <p:nvPr/>
        </p:nvPicPr>
        <p:blipFill>
          <a:blip r:embed="rId4"/>
          <a:srcRect/>
          <a:stretch>
            <a:fillRect/>
          </a:stretch>
        </p:blipFill>
        <p:spPr>
          <a:xfrm>
            <a:off x="9310791" y="6267866"/>
            <a:ext cx="8787251" cy="3168131"/>
          </a:xfrm>
          <a:prstGeom prst="rect">
            <a:avLst/>
          </a:prstGeom>
        </p:spPr>
      </p:pic>
      <p:sp>
        <p:nvSpPr>
          <p:cNvPr id="17" name="TextBox 17"/>
          <p:cNvSpPr txBox="1"/>
          <p:nvPr/>
        </p:nvSpPr>
        <p:spPr>
          <a:xfrm>
            <a:off x="497689" y="9899991"/>
            <a:ext cx="2135891" cy="291951"/>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18" name="TextBox 18"/>
          <p:cNvSpPr txBox="1"/>
          <p:nvPr/>
        </p:nvSpPr>
        <p:spPr>
          <a:xfrm>
            <a:off x="3424165" y="9899991"/>
            <a:ext cx="1217640"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19" name="TextBox 19"/>
          <p:cNvSpPr txBox="1"/>
          <p:nvPr/>
        </p:nvSpPr>
        <p:spPr>
          <a:xfrm>
            <a:off x="5432390" y="9899991"/>
            <a:ext cx="1833029" cy="291951"/>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Literature Review</a:t>
            </a:r>
          </a:p>
        </p:txBody>
      </p:sp>
      <p:sp>
        <p:nvSpPr>
          <p:cNvPr id="20" name="TextBox 20"/>
          <p:cNvSpPr txBox="1"/>
          <p:nvPr/>
        </p:nvSpPr>
        <p:spPr>
          <a:xfrm>
            <a:off x="8056005" y="9899991"/>
            <a:ext cx="1655754"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21" name="TextBox 21"/>
          <p:cNvSpPr txBox="1"/>
          <p:nvPr/>
        </p:nvSpPr>
        <p:spPr>
          <a:xfrm>
            <a:off x="11922424" y="9899991"/>
            <a:ext cx="1336004"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Methodology</a:t>
            </a:r>
          </a:p>
        </p:txBody>
      </p:sp>
      <p:sp>
        <p:nvSpPr>
          <p:cNvPr id="22" name="TextBox 22"/>
          <p:cNvSpPr txBox="1"/>
          <p:nvPr/>
        </p:nvSpPr>
        <p:spPr>
          <a:xfrm>
            <a:off x="14049014" y="9899991"/>
            <a:ext cx="1557565"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23" name="TextBox 23"/>
          <p:cNvSpPr txBox="1"/>
          <p:nvPr/>
        </p:nvSpPr>
        <p:spPr>
          <a:xfrm>
            <a:off x="16397164" y="9899991"/>
            <a:ext cx="1363839"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24" name="TextBox 24"/>
          <p:cNvSpPr txBox="1"/>
          <p:nvPr/>
        </p:nvSpPr>
        <p:spPr>
          <a:xfrm>
            <a:off x="10502344" y="9899991"/>
            <a:ext cx="629495"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sp>
        <p:nvSpPr>
          <p:cNvPr id="25" name="TextBox 25"/>
          <p:cNvSpPr txBox="1"/>
          <p:nvPr/>
        </p:nvSpPr>
        <p:spPr>
          <a:xfrm>
            <a:off x="6950822" y="862220"/>
            <a:ext cx="6401329" cy="371425"/>
          </a:xfrm>
          <a:prstGeom prst="rect">
            <a:avLst/>
          </a:prstGeom>
        </p:spPr>
        <p:txBody>
          <a:bodyPr lIns="0" tIns="0" rIns="0" bIns="0" rtlCol="0" anchor="t">
            <a:spAutoFit/>
          </a:bodyPr>
          <a:lstStyle/>
          <a:p>
            <a:pPr>
              <a:lnSpc>
                <a:spcPts val="2901"/>
              </a:lnSpc>
            </a:pPr>
            <a:r>
              <a:rPr lang="en-US" sz="2417">
                <a:solidFill>
                  <a:srgbClr val="FFFFFF"/>
                </a:solidFill>
                <a:latin typeface="DM Sans Bold"/>
              </a:rPr>
              <a:t>Word Embedding Techniques</a:t>
            </a:r>
          </a:p>
        </p:txBody>
      </p:sp>
      <p:sp>
        <p:nvSpPr>
          <p:cNvPr id="26" name="TextBox 26"/>
          <p:cNvSpPr txBox="1"/>
          <p:nvPr/>
        </p:nvSpPr>
        <p:spPr>
          <a:xfrm>
            <a:off x="6967789" y="1425072"/>
            <a:ext cx="10635999" cy="371425"/>
          </a:xfrm>
          <a:prstGeom prst="rect">
            <a:avLst/>
          </a:prstGeom>
        </p:spPr>
        <p:txBody>
          <a:bodyPr lIns="0" tIns="0" rIns="0" bIns="0" rtlCol="0" anchor="t">
            <a:spAutoFit/>
          </a:bodyPr>
          <a:lstStyle/>
          <a:p>
            <a:pPr marL="522001" lvl="1" indent="-261000">
              <a:lnSpc>
                <a:spcPts val="2901"/>
              </a:lnSpc>
              <a:buFont typeface="Arial"/>
              <a:buChar char="•"/>
            </a:pPr>
            <a:r>
              <a:rPr lang="en-US" sz="2417">
                <a:solidFill>
                  <a:srgbClr val="FFFFFF"/>
                </a:solidFill>
                <a:latin typeface="DM Sans"/>
              </a:rPr>
              <a:t>Word2Vec, GloVe, FastText, Character-Level Embedding, ELMo, BERT</a:t>
            </a:r>
          </a:p>
        </p:txBody>
      </p:sp>
      <p:sp>
        <p:nvSpPr>
          <p:cNvPr id="27" name="TextBox 27"/>
          <p:cNvSpPr txBox="1"/>
          <p:nvPr/>
        </p:nvSpPr>
        <p:spPr>
          <a:xfrm>
            <a:off x="7741407" y="2782701"/>
            <a:ext cx="6401329" cy="371425"/>
          </a:xfrm>
          <a:prstGeom prst="rect">
            <a:avLst/>
          </a:prstGeom>
        </p:spPr>
        <p:txBody>
          <a:bodyPr lIns="0" tIns="0" rIns="0" bIns="0" rtlCol="0" anchor="t">
            <a:spAutoFit/>
          </a:bodyPr>
          <a:lstStyle/>
          <a:p>
            <a:pPr>
              <a:lnSpc>
                <a:spcPts val="2901"/>
              </a:lnSpc>
            </a:pPr>
            <a:r>
              <a:rPr lang="en-US" sz="2417">
                <a:solidFill>
                  <a:srgbClr val="FFFFFF"/>
                </a:solidFill>
                <a:latin typeface="DM Sans Bold"/>
              </a:rPr>
              <a:t>Key Takeaways</a:t>
            </a:r>
          </a:p>
        </p:txBody>
      </p:sp>
      <p:sp>
        <p:nvSpPr>
          <p:cNvPr id="28" name="TextBox 28"/>
          <p:cNvSpPr txBox="1"/>
          <p:nvPr/>
        </p:nvSpPr>
        <p:spPr>
          <a:xfrm>
            <a:off x="7884799" y="3431733"/>
            <a:ext cx="10635999" cy="371425"/>
          </a:xfrm>
          <a:prstGeom prst="rect">
            <a:avLst/>
          </a:prstGeom>
        </p:spPr>
        <p:txBody>
          <a:bodyPr lIns="0" tIns="0" rIns="0" bIns="0" rtlCol="0" anchor="t">
            <a:spAutoFit/>
          </a:bodyPr>
          <a:lstStyle/>
          <a:p>
            <a:pPr marL="522001" lvl="1" indent="-261000">
              <a:lnSpc>
                <a:spcPts val="2901"/>
              </a:lnSpc>
              <a:buFont typeface="Arial"/>
              <a:buChar char="•"/>
            </a:pPr>
            <a:r>
              <a:rPr lang="en-US" sz="2417">
                <a:solidFill>
                  <a:srgbClr val="FFFFFF"/>
                </a:solidFill>
                <a:latin typeface="DM Sans"/>
              </a:rPr>
              <a:t>BERT yields the best performance</a:t>
            </a:r>
          </a:p>
        </p:txBody>
      </p:sp>
      <p:sp>
        <p:nvSpPr>
          <p:cNvPr id="29" name="TextBox 29"/>
          <p:cNvSpPr txBox="1"/>
          <p:nvPr/>
        </p:nvSpPr>
        <p:spPr>
          <a:xfrm>
            <a:off x="8070813" y="3979366"/>
            <a:ext cx="9203295" cy="733326"/>
          </a:xfrm>
          <a:prstGeom prst="rect">
            <a:avLst/>
          </a:prstGeom>
        </p:spPr>
        <p:txBody>
          <a:bodyPr lIns="0" tIns="0" rIns="0" bIns="0" rtlCol="0" anchor="t">
            <a:spAutoFit/>
          </a:bodyPr>
          <a:lstStyle/>
          <a:p>
            <a:pPr marL="522001" lvl="1" indent="-261000">
              <a:lnSpc>
                <a:spcPts val="2901"/>
              </a:lnSpc>
              <a:buFont typeface="Arial"/>
              <a:buChar char="•"/>
            </a:pPr>
            <a:r>
              <a:rPr lang="en-US" sz="2417">
                <a:solidFill>
                  <a:srgbClr val="FFFFFF"/>
                </a:solidFill>
                <a:latin typeface="DM Sans"/>
              </a:rPr>
              <a:t>Able to capture the nuances and complexities of language in a way that traditional word embedding methods</a:t>
            </a:r>
          </a:p>
        </p:txBody>
      </p:sp>
      <p:sp>
        <p:nvSpPr>
          <p:cNvPr id="30" name="TextBox 30"/>
          <p:cNvSpPr txBox="1"/>
          <p:nvPr/>
        </p:nvSpPr>
        <p:spPr>
          <a:xfrm>
            <a:off x="8279426" y="4893542"/>
            <a:ext cx="8994683" cy="743793"/>
          </a:xfrm>
          <a:prstGeom prst="rect">
            <a:avLst/>
          </a:prstGeom>
        </p:spPr>
        <p:txBody>
          <a:bodyPr lIns="0" tIns="0" rIns="0" bIns="0" rtlCol="0" anchor="t">
            <a:spAutoFit/>
          </a:bodyPr>
          <a:lstStyle/>
          <a:p>
            <a:pPr marL="522001" lvl="1" indent="-261000">
              <a:lnSpc>
                <a:spcPts val="2901"/>
              </a:lnSpc>
              <a:buFont typeface="Arial"/>
              <a:buChar char="•"/>
            </a:pPr>
            <a:r>
              <a:rPr lang="en-US" sz="2417" dirty="0">
                <a:solidFill>
                  <a:srgbClr val="FFFFFF"/>
                </a:solidFill>
                <a:latin typeface="DM Sans"/>
              </a:rPr>
              <a:t>Interesting to apply these embedding techniques with traditional </a:t>
            </a:r>
            <a:r>
              <a:rPr lang="en-US" sz="2417">
                <a:solidFill>
                  <a:srgbClr val="FFFFFF"/>
                </a:solidFill>
                <a:latin typeface="DM Sans"/>
              </a:rPr>
              <a:t>ML methods</a:t>
            </a:r>
            <a:r>
              <a:rPr lang="en-US" sz="2417" dirty="0">
                <a:solidFill>
                  <a:srgbClr val="FFFFFF"/>
                </a:solidFill>
                <a:latin typeface="DM Sans"/>
              </a:rPr>
              <a:t>, such as Naïve Bayes, SVM, etc.</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1606792"/>
            <a:ext cx="4433842" cy="3862968"/>
          </a:xfrm>
          <a:prstGeom prst="rect">
            <a:avLst/>
          </a:prstGeom>
        </p:spPr>
      </p:pic>
      <p:sp>
        <p:nvSpPr>
          <p:cNvPr id="4" name="TextBox 4"/>
          <p:cNvSpPr txBox="1"/>
          <p:nvPr/>
        </p:nvSpPr>
        <p:spPr>
          <a:xfrm>
            <a:off x="5729629" y="602353"/>
            <a:ext cx="6828742" cy="909843"/>
          </a:xfrm>
          <a:prstGeom prst="rect">
            <a:avLst/>
          </a:prstGeom>
        </p:spPr>
        <p:txBody>
          <a:bodyPr lIns="0" tIns="0" rIns="0" bIns="0" rtlCol="0" anchor="t">
            <a:spAutoFit/>
          </a:bodyPr>
          <a:lstStyle/>
          <a:p>
            <a:pPr algn="ctr">
              <a:lnSpc>
                <a:spcPts val="7039"/>
              </a:lnSpc>
            </a:pPr>
            <a:r>
              <a:rPr lang="en-US" sz="6399" dirty="0">
                <a:solidFill>
                  <a:srgbClr val="1B1920"/>
                </a:solidFill>
                <a:latin typeface="Oswald Bold"/>
              </a:rPr>
              <a:t>DATASET</a:t>
            </a:r>
          </a:p>
        </p:txBody>
      </p:sp>
      <p:grpSp>
        <p:nvGrpSpPr>
          <p:cNvPr id="5" name="Group 5"/>
          <p:cNvGrpSpPr/>
          <p:nvPr/>
        </p:nvGrpSpPr>
        <p:grpSpPr>
          <a:xfrm>
            <a:off x="-487328" y="9795557"/>
            <a:ext cx="18775328" cy="491443"/>
            <a:chOff x="0" y="0"/>
            <a:chExt cx="4944942" cy="129434"/>
          </a:xfrm>
        </p:grpSpPr>
        <p:sp>
          <p:nvSpPr>
            <p:cNvPr id="6" name="Freeform 6"/>
            <p:cNvSpPr/>
            <p:nvPr/>
          </p:nvSpPr>
          <p:spPr>
            <a:xfrm>
              <a:off x="0" y="0"/>
              <a:ext cx="4944942" cy="129434"/>
            </a:xfrm>
            <a:custGeom>
              <a:avLst/>
              <a:gdLst/>
              <a:ahLst/>
              <a:cxnLst/>
              <a:rect l="l" t="t" r="r" b="b"/>
              <a:pathLst>
                <a:path w="4944942" h="129434">
                  <a:moveTo>
                    <a:pt x="0" y="0"/>
                  </a:moveTo>
                  <a:lnTo>
                    <a:pt x="4944942" y="0"/>
                  </a:lnTo>
                  <a:lnTo>
                    <a:pt x="4944942" y="129434"/>
                  </a:lnTo>
                  <a:lnTo>
                    <a:pt x="0" y="129434"/>
                  </a:lnTo>
                  <a:close/>
                </a:path>
              </a:pathLst>
            </a:custGeom>
            <a:solidFill>
              <a:srgbClr val="1B1920"/>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8" name="TextBox 8"/>
          <p:cNvSpPr txBox="1"/>
          <p:nvPr/>
        </p:nvSpPr>
        <p:spPr>
          <a:xfrm>
            <a:off x="497689" y="9900065"/>
            <a:ext cx="2135891" cy="291951"/>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9" name="TextBox 9"/>
          <p:cNvSpPr txBox="1"/>
          <p:nvPr/>
        </p:nvSpPr>
        <p:spPr>
          <a:xfrm>
            <a:off x="3395169" y="9899991"/>
            <a:ext cx="1217640"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10" name="TextBox 10"/>
          <p:cNvSpPr txBox="1"/>
          <p:nvPr/>
        </p:nvSpPr>
        <p:spPr>
          <a:xfrm>
            <a:off x="5374399" y="9900065"/>
            <a:ext cx="1833029" cy="291951"/>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11" name="TextBox 11"/>
          <p:cNvSpPr txBox="1"/>
          <p:nvPr/>
        </p:nvSpPr>
        <p:spPr>
          <a:xfrm>
            <a:off x="7969018" y="9900065"/>
            <a:ext cx="1858724" cy="291951"/>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Datasets &amp; Tools</a:t>
            </a:r>
          </a:p>
        </p:txBody>
      </p:sp>
      <p:sp>
        <p:nvSpPr>
          <p:cNvPr id="12" name="TextBox 12"/>
          <p:cNvSpPr txBox="1"/>
          <p:nvPr/>
        </p:nvSpPr>
        <p:spPr>
          <a:xfrm>
            <a:off x="11980416" y="9899991"/>
            <a:ext cx="1336004"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Methodology</a:t>
            </a:r>
          </a:p>
        </p:txBody>
      </p:sp>
      <p:sp>
        <p:nvSpPr>
          <p:cNvPr id="13" name="TextBox 13"/>
          <p:cNvSpPr txBox="1"/>
          <p:nvPr/>
        </p:nvSpPr>
        <p:spPr>
          <a:xfrm>
            <a:off x="14078009" y="9899991"/>
            <a:ext cx="1557565"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14" name="TextBox 14"/>
          <p:cNvSpPr txBox="1"/>
          <p:nvPr/>
        </p:nvSpPr>
        <p:spPr>
          <a:xfrm>
            <a:off x="16397164" y="9899991"/>
            <a:ext cx="1363839"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15" name="TextBox 15"/>
          <p:cNvSpPr txBox="1"/>
          <p:nvPr/>
        </p:nvSpPr>
        <p:spPr>
          <a:xfrm>
            <a:off x="10589331" y="9899991"/>
            <a:ext cx="629495"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929142" y="2256176"/>
            <a:ext cx="2429715" cy="2429715"/>
          </a:xfrm>
          <a:prstGeom prst="rect">
            <a:avLst/>
          </a:prstGeom>
        </p:spPr>
      </p:pic>
      <p:grpSp>
        <p:nvGrpSpPr>
          <p:cNvPr id="17" name="Group 17"/>
          <p:cNvGrpSpPr/>
          <p:nvPr/>
        </p:nvGrpSpPr>
        <p:grpSpPr>
          <a:xfrm>
            <a:off x="9436746" y="5323693"/>
            <a:ext cx="8435330" cy="3999406"/>
            <a:chOff x="0" y="0"/>
            <a:chExt cx="2248047" cy="1065857"/>
          </a:xfrm>
        </p:grpSpPr>
        <p:sp>
          <p:nvSpPr>
            <p:cNvPr id="18" name="Freeform 18"/>
            <p:cNvSpPr/>
            <p:nvPr/>
          </p:nvSpPr>
          <p:spPr>
            <a:xfrm>
              <a:off x="0" y="0"/>
              <a:ext cx="2248047" cy="1065857"/>
            </a:xfrm>
            <a:custGeom>
              <a:avLst/>
              <a:gdLst/>
              <a:ahLst/>
              <a:cxnLst/>
              <a:rect l="l" t="t" r="r" b="b"/>
              <a:pathLst>
                <a:path w="2248047" h="1065857">
                  <a:moveTo>
                    <a:pt x="46808" y="0"/>
                  </a:moveTo>
                  <a:lnTo>
                    <a:pt x="2201239" y="0"/>
                  </a:lnTo>
                  <a:cubicBezTo>
                    <a:pt x="2227091" y="0"/>
                    <a:pt x="2248047" y="20956"/>
                    <a:pt x="2248047" y="46808"/>
                  </a:cubicBezTo>
                  <a:lnTo>
                    <a:pt x="2248047" y="1019049"/>
                  </a:lnTo>
                  <a:cubicBezTo>
                    <a:pt x="2248047" y="1044900"/>
                    <a:pt x="2227091" y="1065857"/>
                    <a:pt x="2201239" y="1065857"/>
                  </a:cubicBezTo>
                  <a:lnTo>
                    <a:pt x="46808" y="1065857"/>
                  </a:lnTo>
                  <a:cubicBezTo>
                    <a:pt x="20956" y="1065857"/>
                    <a:pt x="0" y="1044900"/>
                    <a:pt x="0" y="1019049"/>
                  </a:cubicBezTo>
                  <a:lnTo>
                    <a:pt x="0" y="46808"/>
                  </a:lnTo>
                  <a:cubicBezTo>
                    <a:pt x="0" y="20956"/>
                    <a:pt x="20956" y="0"/>
                    <a:pt x="46808" y="0"/>
                  </a:cubicBezTo>
                  <a:close/>
                </a:path>
              </a:pathLst>
            </a:custGeom>
            <a:solidFill>
              <a:srgbClr val="E8DACD"/>
            </a:solidFill>
          </p:spPr>
        </p:sp>
        <p:sp>
          <p:nvSpPr>
            <p:cNvPr id="19" name="TextBox 19"/>
            <p:cNvSpPr txBox="1"/>
            <p:nvPr/>
          </p:nvSpPr>
          <p:spPr>
            <a:xfrm>
              <a:off x="0" y="-57150"/>
              <a:ext cx="812800" cy="869950"/>
            </a:xfrm>
            <a:prstGeom prst="rect">
              <a:avLst/>
            </a:prstGeom>
          </p:spPr>
          <p:txBody>
            <a:bodyPr lIns="50204" tIns="50204" rIns="50204" bIns="50204" rtlCol="0" anchor="ctr"/>
            <a:lstStyle/>
            <a:p>
              <a:pPr algn="ctr">
                <a:lnSpc>
                  <a:spcPts val="3500"/>
                </a:lnSpc>
              </a:pPr>
              <a:endParaRPr/>
            </a:p>
          </p:txBody>
        </p:sp>
      </p:grpSp>
      <p:grpSp>
        <p:nvGrpSpPr>
          <p:cNvPr id="20" name="Group 20"/>
          <p:cNvGrpSpPr/>
          <p:nvPr/>
        </p:nvGrpSpPr>
        <p:grpSpPr>
          <a:xfrm>
            <a:off x="542209" y="5323693"/>
            <a:ext cx="8435330" cy="3999406"/>
            <a:chOff x="0" y="0"/>
            <a:chExt cx="2248047" cy="1065857"/>
          </a:xfrm>
        </p:grpSpPr>
        <p:sp>
          <p:nvSpPr>
            <p:cNvPr id="21" name="Freeform 21"/>
            <p:cNvSpPr/>
            <p:nvPr/>
          </p:nvSpPr>
          <p:spPr>
            <a:xfrm>
              <a:off x="0" y="0"/>
              <a:ext cx="2248047" cy="1065857"/>
            </a:xfrm>
            <a:custGeom>
              <a:avLst/>
              <a:gdLst/>
              <a:ahLst/>
              <a:cxnLst/>
              <a:rect l="l" t="t" r="r" b="b"/>
              <a:pathLst>
                <a:path w="2248047" h="1065857">
                  <a:moveTo>
                    <a:pt x="46808" y="0"/>
                  </a:moveTo>
                  <a:lnTo>
                    <a:pt x="2201239" y="0"/>
                  </a:lnTo>
                  <a:cubicBezTo>
                    <a:pt x="2227091" y="0"/>
                    <a:pt x="2248047" y="20956"/>
                    <a:pt x="2248047" y="46808"/>
                  </a:cubicBezTo>
                  <a:lnTo>
                    <a:pt x="2248047" y="1019049"/>
                  </a:lnTo>
                  <a:cubicBezTo>
                    <a:pt x="2248047" y="1044900"/>
                    <a:pt x="2227091" y="1065857"/>
                    <a:pt x="2201239" y="1065857"/>
                  </a:cubicBezTo>
                  <a:lnTo>
                    <a:pt x="46808" y="1065857"/>
                  </a:lnTo>
                  <a:cubicBezTo>
                    <a:pt x="20956" y="1065857"/>
                    <a:pt x="0" y="1044900"/>
                    <a:pt x="0" y="1019049"/>
                  </a:cubicBezTo>
                  <a:lnTo>
                    <a:pt x="0" y="46808"/>
                  </a:lnTo>
                  <a:cubicBezTo>
                    <a:pt x="0" y="20956"/>
                    <a:pt x="20956" y="0"/>
                    <a:pt x="46808" y="0"/>
                  </a:cubicBezTo>
                  <a:close/>
                </a:path>
              </a:pathLst>
            </a:custGeom>
            <a:solidFill>
              <a:srgbClr val="E8DACD"/>
            </a:solidFill>
          </p:spPr>
        </p:sp>
        <p:sp>
          <p:nvSpPr>
            <p:cNvPr id="22" name="TextBox 22"/>
            <p:cNvSpPr txBox="1"/>
            <p:nvPr/>
          </p:nvSpPr>
          <p:spPr>
            <a:xfrm>
              <a:off x="0" y="-57150"/>
              <a:ext cx="812800" cy="869950"/>
            </a:xfrm>
            <a:prstGeom prst="rect">
              <a:avLst/>
            </a:prstGeom>
          </p:spPr>
          <p:txBody>
            <a:bodyPr lIns="50204" tIns="50204" rIns="50204" bIns="50204" rtlCol="0" anchor="ctr"/>
            <a:lstStyle/>
            <a:p>
              <a:pPr algn="ctr">
                <a:lnSpc>
                  <a:spcPts val="3500"/>
                </a:lnSpc>
              </a:pPr>
              <a:endParaRPr/>
            </a:p>
          </p:txBody>
        </p:sp>
      </p:grpSp>
      <p:sp>
        <p:nvSpPr>
          <p:cNvPr id="23" name="TextBox 23"/>
          <p:cNvSpPr txBox="1"/>
          <p:nvPr/>
        </p:nvSpPr>
        <p:spPr>
          <a:xfrm>
            <a:off x="1187769" y="6339675"/>
            <a:ext cx="7144210" cy="2532869"/>
          </a:xfrm>
          <a:prstGeom prst="rect">
            <a:avLst/>
          </a:prstGeom>
        </p:spPr>
        <p:txBody>
          <a:bodyPr lIns="0" tIns="0" rIns="0" bIns="0" rtlCol="0" anchor="t">
            <a:spAutoFit/>
          </a:bodyPr>
          <a:lstStyle/>
          <a:p>
            <a:pPr>
              <a:lnSpc>
                <a:spcPts val="2879"/>
              </a:lnSpc>
            </a:pPr>
            <a:r>
              <a:rPr lang="en-US" sz="2400">
                <a:solidFill>
                  <a:srgbClr val="1B1920"/>
                </a:solidFill>
                <a:latin typeface="DM Sans"/>
              </a:rPr>
              <a:t>This dataset comprises around 10.1k dataset extracted from Twitter. </a:t>
            </a:r>
          </a:p>
          <a:p>
            <a:pPr>
              <a:lnSpc>
                <a:spcPts val="2879"/>
              </a:lnSpc>
            </a:pPr>
            <a:endParaRPr lang="en-US" sz="2400">
              <a:solidFill>
                <a:srgbClr val="1B1920"/>
              </a:solidFill>
              <a:latin typeface="DM Sans"/>
            </a:endParaRPr>
          </a:p>
          <a:p>
            <a:pPr>
              <a:lnSpc>
                <a:spcPts val="2879"/>
              </a:lnSpc>
            </a:pPr>
            <a:r>
              <a:rPr lang="en-US" sz="2400">
                <a:solidFill>
                  <a:srgbClr val="1B1920"/>
                </a:solidFill>
                <a:latin typeface="DM Sans"/>
              </a:rPr>
              <a:t>It consists of 3 columns: </a:t>
            </a:r>
          </a:p>
          <a:p>
            <a:pPr>
              <a:lnSpc>
                <a:spcPts val="2879"/>
              </a:lnSpc>
            </a:pPr>
            <a:r>
              <a:rPr lang="en-US" sz="2400">
                <a:solidFill>
                  <a:srgbClr val="1B1920"/>
                </a:solidFill>
                <a:latin typeface="DM Sans"/>
              </a:rPr>
              <a:t>1) ID</a:t>
            </a:r>
          </a:p>
          <a:p>
            <a:pPr>
              <a:lnSpc>
                <a:spcPts val="2879"/>
              </a:lnSpc>
            </a:pPr>
            <a:r>
              <a:rPr lang="en-US" sz="2400">
                <a:solidFill>
                  <a:srgbClr val="1B1920"/>
                </a:solidFill>
                <a:latin typeface="DM Sans"/>
              </a:rPr>
              <a:t>2) Tweet </a:t>
            </a:r>
          </a:p>
          <a:p>
            <a:pPr marL="0" lvl="0" indent="0">
              <a:lnSpc>
                <a:spcPts val="2879"/>
              </a:lnSpc>
            </a:pPr>
            <a:r>
              <a:rPr lang="en-US" sz="2400">
                <a:solidFill>
                  <a:srgbClr val="1B1920"/>
                </a:solidFill>
                <a:latin typeface="DM Sans"/>
              </a:rPr>
              <a:t>3) Labels (1- Depression, 0 - Non-Depression) </a:t>
            </a:r>
          </a:p>
        </p:txBody>
      </p:sp>
      <p:sp>
        <p:nvSpPr>
          <p:cNvPr id="24" name="TextBox 24"/>
          <p:cNvSpPr txBox="1"/>
          <p:nvPr/>
        </p:nvSpPr>
        <p:spPr>
          <a:xfrm>
            <a:off x="1442036" y="5600291"/>
            <a:ext cx="6635677" cy="466613"/>
          </a:xfrm>
          <a:prstGeom prst="rect">
            <a:avLst/>
          </a:prstGeom>
        </p:spPr>
        <p:txBody>
          <a:bodyPr lIns="0" tIns="0" rIns="0" bIns="0" rtlCol="0" anchor="t">
            <a:spAutoFit/>
          </a:bodyPr>
          <a:lstStyle/>
          <a:p>
            <a:pPr algn="ctr">
              <a:lnSpc>
                <a:spcPts val="3600"/>
              </a:lnSpc>
            </a:pPr>
            <a:r>
              <a:rPr lang="en-US" sz="3000" spc="44">
                <a:solidFill>
                  <a:srgbClr val="1B1920"/>
                </a:solidFill>
                <a:latin typeface="DM Sans Bold"/>
              </a:rPr>
              <a:t>Sentiment Analysis for Tweets</a:t>
            </a:r>
          </a:p>
        </p:txBody>
      </p:sp>
      <p:sp>
        <p:nvSpPr>
          <p:cNvPr id="25" name="TextBox 25"/>
          <p:cNvSpPr txBox="1"/>
          <p:nvPr/>
        </p:nvSpPr>
        <p:spPr>
          <a:xfrm>
            <a:off x="10023791" y="5600291"/>
            <a:ext cx="7261242" cy="466613"/>
          </a:xfrm>
          <a:prstGeom prst="rect">
            <a:avLst/>
          </a:prstGeom>
        </p:spPr>
        <p:txBody>
          <a:bodyPr lIns="0" tIns="0" rIns="0" bIns="0" rtlCol="0" anchor="t">
            <a:spAutoFit/>
          </a:bodyPr>
          <a:lstStyle/>
          <a:p>
            <a:pPr algn="ctr">
              <a:lnSpc>
                <a:spcPts val="3600"/>
              </a:lnSpc>
            </a:pPr>
            <a:r>
              <a:rPr lang="en-US" sz="3000" spc="44">
                <a:solidFill>
                  <a:srgbClr val="1B1920"/>
                </a:solidFill>
                <a:latin typeface="DM Sans Bold"/>
              </a:rPr>
              <a:t>Depression: Twitter Data </a:t>
            </a:r>
          </a:p>
        </p:txBody>
      </p:sp>
      <p:sp>
        <p:nvSpPr>
          <p:cNvPr id="26" name="TextBox 26"/>
          <p:cNvSpPr txBox="1"/>
          <p:nvPr/>
        </p:nvSpPr>
        <p:spPr>
          <a:xfrm>
            <a:off x="10032577" y="6158756"/>
            <a:ext cx="7243669" cy="2894707"/>
          </a:xfrm>
          <a:prstGeom prst="rect">
            <a:avLst/>
          </a:prstGeom>
        </p:spPr>
        <p:txBody>
          <a:bodyPr lIns="0" tIns="0" rIns="0" bIns="0" rtlCol="0" anchor="t">
            <a:spAutoFit/>
          </a:bodyPr>
          <a:lstStyle/>
          <a:p>
            <a:pPr>
              <a:lnSpc>
                <a:spcPts val="2879"/>
              </a:lnSpc>
            </a:pPr>
            <a:r>
              <a:rPr lang="en-US" sz="2400">
                <a:solidFill>
                  <a:srgbClr val="1B1920"/>
                </a:solidFill>
                <a:latin typeface="DM Sans"/>
              </a:rPr>
              <a:t>This datasets comprises around 20k data extracted from Twitter. </a:t>
            </a:r>
          </a:p>
          <a:p>
            <a:pPr>
              <a:lnSpc>
                <a:spcPts val="2879"/>
              </a:lnSpc>
            </a:pPr>
            <a:r>
              <a:rPr lang="en-US" sz="2400">
                <a:solidFill>
                  <a:srgbClr val="1B1920"/>
                </a:solidFill>
                <a:latin typeface="DM Sans"/>
              </a:rPr>
              <a:t>It consists of 5 columns:</a:t>
            </a:r>
          </a:p>
          <a:p>
            <a:pPr>
              <a:lnSpc>
                <a:spcPts val="2879"/>
              </a:lnSpc>
            </a:pPr>
            <a:r>
              <a:rPr lang="en-US" sz="2400">
                <a:solidFill>
                  <a:srgbClr val="1B1920"/>
                </a:solidFill>
                <a:latin typeface="DM Sans"/>
              </a:rPr>
              <a:t>1) Tweet </a:t>
            </a:r>
          </a:p>
          <a:p>
            <a:pPr>
              <a:lnSpc>
                <a:spcPts val="2879"/>
              </a:lnSpc>
            </a:pPr>
            <a:r>
              <a:rPr lang="en-US" sz="2400">
                <a:solidFill>
                  <a:srgbClr val="1B1920"/>
                </a:solidFill>
                <a:latin typeface="DM Sans"/>
              </a:rPr>
              <a:t>2) Post_date</a:t>
            </a:r>
          </a:p>
          <a:p>
            <a:pPr>
              <a:lnSpc>
                <a:spcPts val="2879"/>
              </a:lnSpc>
            </a:pPr>
            <a:r>
              <a:rPr lang="en-US" sz="2400">
                <a:solidFill>
                  <a:srgbClr val="1B1920"/>
                </a:solidFill>
                <a:latin typeface="DM Sans"/>
              </a:rPr>
              <a:t>3) Number of Retweets</a:t>
            </a:r>
          </a:p>
          <a:p>
            <a:pPr>
              <a:lnSpc>
                <a:spcPts val="2879"/>
              </a:lnSpc>
            </a:pPr>
            <a:r>
              <a:rPr lang="en-US" sz="2400">
                <a:solidFill>
                  <a:srgbClr val="1B1920"/>
                </a:solidFill>
                <a:latin typeface="DM Sans"/>
              </a:rPr>
              <a:t>4) Favourites </a:t>
            </a:r>
          </a:p>
          <a:p>
            <a:pPr marL="0" lvl="0" indent="0">
              <a:lnSpc>
                <a:spcPts val="2879"/>
              </a:lnSpc>
            </a:pPr>
            <a:r>
              <a:rPr lang="en-US" sz="2400">
                <a:solidFill>
                  <a:srgbClr val="1B1920"/>
                </a:solidFill>
                <a:latin typeface="DM Sans"/>
              </a:rPr>
              <a:t>5) Labels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1408773" y="-90280"/>
            <a:ext cx="6729492" cy="2237960"/>
          </a:xfrm>
          <a:prstGeom prst="rect">
            <a:avLst/>
          </a:prstGeom>
        </p:spPr>
      </p:pic>
      <p:grpSp>
        <p:nvGrpSpPr>
          <p:cNvPr id="3" name="Group 3"/>
          <p:cNvGrpSpPr/>
          <p:nvPr/>
        </p:nvGrpSpPr>
        <p:grpSpPr>
          <a:xfrm>
            <a:off x="-96652" y="9808406"/>
            <a:ext cx="18384652" cy="767370"/>
            <a:chOff x="0" y="0"/>
            <a:chExt cx="24512869" cy="1023161"/>
          </a:xfrm>
        </p:grpSpPr>
        <p:grpSp>
          <p:nvGrpSpPr>
            <p:cNvPr id="4" name="Group 4"/>
            <p:cNvGrpSpPr/>
            <p:nvPr/>
          </p:nvGrpSpPr>
          <p:grpSpPr>
            <a:xfrm>
              <a:off x="0" y="0"/>
              <a:ext cx="24512869" cy="1023161"/>
              <a:chOff x="0" y="0"/>
              <a:chExt cx="4842048" cy="202106"/>
            </a:xfrm>
          </p:grpSpPr>
          <p:sp>
            <p:nvSpPr>
              <p:cNvPr id="5" name="Freeform 5"/>
              <p:cNvSpPr/>
              <p:nvPr/>
            </p:nvSpPr>
            <p:spPr>
              <a:xfrm>
                <a:off x="0" y="0"/>
                <a:ext cx="4842048" cy="202106"/>
              </a:xfrm>
              <a:custGeom>
                <a:avLst/>
                <a:gdLst/>
                <a:ahLst/>
                <a:cxnLst/>
                <a:rect l="l" t="t" r="r" b="b"/>
                <a:pathLst>
                  <a:path w="4842048" h="202106">
                    <a:moveTo>
                      <a:pt x="0" y="0"/>
                    </a:moveTo>
                    <a:lnTo>
                      <a:pt x="4842048" y="0"/>
                    </a:lnTo>
                    <a:lnTo>
                      <a:pt x="4842048" y="202106"/>
                    </a:lnTo>
                    <a:lnTo>
                      <a:pt x="0" y="202106"/>
                    </a:lnTo>
                    <a:close/>
                  </a:path>
                </a:pathLst>
              </a:custGeom>
              <a:solidFill>
                <a:srgbClr val="1B1920"/>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7" name="TextBox 7"/>
            <p:cNvSpPr txBox="1"/>
            <p:nvPr/>
          </p:nvSpPr>
          <p:spPr>
            <a:xfrm>
              <a:off x="792454" y="119038"/>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8" name="TextBox 8"/>
            <p:cNvSpPr txBox="1"/>
            <p:nvPr/>
          </p:nvSpPr>
          <p:spPr>
            <a:xfrm>
              <a:off x="4657973" y="118939"/>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9" name="TextBox 9"/>
            <p:cNvSpPr txBox="1"/>
            <p:nvPr/>
          </p:nvSpPr>
          <p:spPr>
            <a:xfrm>
              <a:off x="7299157" y="118939"/>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10" name="TextBox 10"/>
            <p:cNvSpPr txBox="1"/>
            <p:nvPr/>
          </p:nvSpPr>
          <p:spPr>
            <a:xfrm>
              <a:off x="10760860" y="119038"/>
              <a:ext cx="2462821"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Datasets &amp; Tools</a:t>
              </a:r>
            </a:p>
          </p:txBody>
        </p:sp>
        <p:sp>
          <p:nvSpPr>
            <p:cNvPr id="11" name="TextBox 11"/>
            <p:cNvSpPr txBox="1"/>
            <p:nvPr/>
          </p:nvSpPr>
          <p:spPr>
            <a:xfrm>
              <a:off x="16098335" y="118939"/>
              <a:ext cx="17813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Methodology</a:t>
              </a:r>
            </a:p>
          </p:txBody>
        </p:sp>
        <p:sp>
          <p:nvSpPr>
            <p:cNvPr id="12" name="TextBox 12"/>
            <p:cNvSpPr txBox="1"/>
            <p:nvPr/>
          </p:nvSpPr>
          <p:spPr>
            <a:xfrm>
              <a:off x="18897337" y="118939"/>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13" name="TextBox 13"/>
            <p:cNvSpPr txBox="1"/>
            <p:nvPr/>
          </p:nvSpPr>
          <p:spPr>
            <a:xfrm>
              <a:off x="21991754" y="118939"/>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14" name="TextBox 14"/>
            <p:cNvSpPr txBox="1"/>
            <p:nvPr/>
          </p:nvSpPr>
          <p:spPr>
            <a:xfrm>
              <a:off x="14241345" y="118939"/>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sp>
        <p:nvSpPr>
          <p:cNvPr id="15" name="TextBox 15"/>
          <p:cNvSpPr txBox="1"/>
          <p:nvPr/>
        </p:nvSpPr>
        <p:spPr>
          <a:xfrm>
            <a:off x="5409759" y="692633"/>
            <a:ext cx="7468482" cy="909843"/>
          </a:xfrm>
          <a:prstGeom prst="rect">
            <a:avLst/>
          </a:prstGeom>
        </p:spPr>
        <p:txBody>
          <a:bodyPr lIns="0" tIns="0" rIns="0" bIns="0" rtlCol="0" anchor="t">
            <a:spAutoFit/>
          </a:bodyPr>
          <a:lstStyle/>
          <a:p>
            <a:pPr algn="just">
              <a:lnSpc>
                <a:spcPts val="7039"/>
              </a:lnSpc>
            </a:pPr>
            <a:r>
              <a:rPr lang="en-US" sz="6399">
                <a:solidFill>
                  <a:srgbClr val="1B1920"/>
                </a:solidFill>
                <a:latin typeface="Oswald Bold"/>
              </a:rPr>
              <a:t>TOOLS &amp; RESOURCES</a:t>
            </a:r>
          </a:p>
        </p:txBody>
      </p:sp>
      <p:graphicFrame>
        <p:nvGraphicFramePr>
          <p:cNvPr id="16" name="Table 16"/>
          <p:cNvGraphicFramePr>
            <a:graphicFrameLocks noGrp="1"/>
          </p:cNvGraphicFramePr>
          <p:nvPr>
            <p:extLst>
              <p:ext uri="{D42A27DB-BD31-4B8C-83A1-F6EECF244321}">
                <p14:modId xmlns:p14="http://schemas.microsoft.com/office/powerpoint/2010/main" val="4119750261"/>
              </p:ext>
            </p:extLst>
          </p:nvPr>
        </p:nvGraphicFramePr>
        <p:xfrm>
          <a:off x="1955973" y="2592640"/>
          <a:ext cx="14376054" cy="6872383"/>
        </p:xfrm>
        <a:graphic>
          <a:graphicData uri="http://schemas.openxmlformats.org/drawingml/2006/table">
            <a:tbl>
              <a:tblPr/>
              <a:tblGrid>
                <a:gridCol w="4477460">
                  <a:extLst>
                    <a:ext uri="{9D8B030D-6E8A-4147-A177-3AD203B41FA5}">
                      <a16:colId xmlns:a16="http://schemas.microsoft.com/office/drawing/2014/main" val="20000"/>
                    </a:ext>
                  </a:extLst>
                </a:gridCol>
                <a:gridCol w="4967192">
                  <a:extLst>
                    <a:ext uri="{9D8B030D-6E8A-4147-A177-3AD203B41FA5}">
                      <a16:colId xmlns:a16="http://schemas.microsoft.com/office/drawing/2014/main" val="20001"/>
                    </a:ext>
                  </a:extLst>
                </a:gridCol>
                <a:gridCol w="4931402">
                  <a:extLst>
                    <a:ext uri="{9D8B030D-6E8A-4147-A177-3AD203B41FA5}">
                      <a16:colId xmlns:a16="http://schemas.microsoft.com/office/drawing/2014/main" val="20002"/>
                    </a:ext>
                  </a:extLst>
                </a:gridCol>
              </a:tblGrid>
              <a:tr h="898874">
                <a:tc>
                  <a:txBody>
                    <a:bodyPr/>
                    <a:lstStyle/>
                    <a:p>
                      <a:pPr algn="ctr">
                        <a:lnSpc>
                          <a:spcPts val="3359"/>
                        </a:lnSpc>
                        <a:defRPr/>
                      </a:pPr>
                      <a:r>
                        <a:rPr lang="en-US" sz="2400">
                          <a:solidFill>
                            <a:srgbClr val="F4F6FC"/>
                          </a:solidFill>
                          <a:latin typeface="DM Sans Bold"/>
                        </a:rPr>
                        <a:t>Data Exploration </a:t>
                      </a:r>
                      <a:endParaRPr lang="en-US" sz="1100"/>
                    </a:p>
                  </a:txBody>
                  <a:tcPr marL="190500" marR="190500" marT="190500" marB="190500" anchor="ctr">
                    <a:lnL w="38100" cap="flat" cmpd="sng" algn="ctr">
                      <a:solidFill>
                        <a:srgbClr val="231F20"/>
                      </a:solidFill>
                      <a:prstDash val="solid"/>
                      <a:round/>
                      <a:headEnd type="none" w="med" len="med"/>
                      <a:tailEnd type="none" w="med" len="med"/>
                    </a:lnL>
                    <a:lnR w="38100" cap="flat" cmpd="sng" algn="ctr">
                      <a:solidFill>
                        <a:srgbClr val="231F20"/>
                      </a:solidFill>
                      <a:prstDash val="solid"/>
                      <a:round/>
                      <a:headEnd type="none" w="med" len="med"/>
                      <a:tailEnd type="none" w="med" len="med"/>
                    </a:lnR>
                    <a:lnT w="38100" cap="flat" cmpd="sng" algn="ctr">
                      <a:solidFill>
                        <a:srgbClr val="231F20"/>
                      </a:solidFill>
                      <a:prstDash val="solid"/>
                      <a:round/>
                      <a:headEnd type="none" w="med" len="med"/>
                      <a:tailEnd type="none" w="med" len="med"/>
                    </a:lnT>
                    <a:lnB w="38100" cap="flat" cmpd="sng" algn="ctr">
                      <a:solidFill>
                        <a:srgbClr val="231F20"/>
                      </a:solidFill>
                      <a:prstDash val="solid"/>
                      <a:round/>
                      <a:headEnd type="none" w="med" len="med"/>
                      <a:tailEnd type="none" w="med" len="med"/>
                    </a:lnB>
                    <a:solidFill>
                      <a:srgbClr val="231F20"/>
                    </a:solidFill>
                  </a:tcPr>
                </a:tc>
                <a:tc>
                  <a:txBody>
                    <a:bodyPr/>
                    <a:lstStyle/>
                    <a:p>
                      <a:pPr algn="ctr">
                        <a:lnSpc>
                          <a:spcPts val="3359"/>
                        </a:lnSpc>
                        <a:defRPr/>
                      </a:pPr>
                      <a:r>
                        <a:rPr lang="en-US" sz="2400">
                          <a:solidFill>
                            <a:srgbClr val="F4F6FC"/>
                          </a:solidFill>
                          <a:latin typeface="DM Sans Bold"/>
                        </a:rPr>
                        <a:t>Natural Language Toolkit</a:t>
                      </a:r>
                      <a:endParaRPr lang="en-US" sz="1100"/>
                    </a:p>
                  </a:txBody>
                  <a:tcPr marL="190500" marR="190500" marT="190500" marB="190500" anchor="ctr">
                    <a:lnL w="38100" cap="flat" cmpd="sng" algn="ctr">
                      <a:solidFill>
                        <a:srgbClr val="231F20"/>
                      </a:solidFill>
                      <a:prstDash val="solid"/>
                      <a:round/>
                      <a:headEnd type="none" w="med" len="med"/>
                      <a:tailEnd type="none" w="med" len="med"/>
                    </a:lnL>
                    <a:lnR w="38100" cap="flat" cmpd="sng" algn="ctr">
                      <a:solidFill>
                        <a:srgbClr val="231F20"/>
                      </a:solidFill>
                      <a:prstDash val="solid"/>
                      <a:round/>
                      <a:headEnd type="none" w="med" len="med"/>
                      <a:tailEnd type="none" w="med" len="med"/>
                    </a:lnR>
                    <a:lnT w="38100" cap="flat" cmpd="sng" algn="ctr">
                      <a:solidFill>
                        <a:srgbClr val="231F20"/>
                      </a:solidFill>
                      <a:prstDash val="solid"/>
                      <a:round/>
                      <a:headEnd type="none" w="med" len="med"/>
                      <a:tailEnd type="none" w="med" len="med"/>
                    </a:lnT>
                    <a:lnB w="38100" cap="flat" cmpd="sng" algn="ctr">
                      <a:solidFill>
                        <a:srgbClr val="231F20"/>
                      </a:solidFill>
                      <a:prstDash val="solid"/>
                      <a:round/>
                      <a:headEnd type="none" w="med" len="med"/>
                      <a:tailEnd type="none" w="med" len="med"/>
                    </a:lnB>
                    <a:solidFill>
                      <a:srgbClr val="231F20"/>
                    </a:solidFill>
                  </a:tcPr>
                </a:tc>
                <a:tc>
                  <a:txBody>
                    <a:bodyPr/>
                    <a:lstStyle/>
                    <a:p>
                      <a:pPr algn="ctr">
                        <a:lnSpc>
                          <a:spcPts val="3359"/>
                        </a:lnSpc>
                        <a:defRPr/>
                      </a:pPr>
                      <a:r>
                        <a:rPr lang="en-US" sz="2400">
                          <a:solidFill>
                            <a:srgbClr val="F4F6FC"/>
                          </a:solidFill>
                          <a:latin typeface="DM Sans Bold"/>
                        </a:rPr>
                        <a:t>Modelling</a:t>
                      </a:r>
                      <a:endParaRPr lang="en-US" sz="1100"/>
                    </a:p>
                  </a:txBody>
                  <a:tcPr marL="190500" marR="190500" marT="190500" marB="190500" anchor="ctr">
                    <a:lnL w="38100" cap="flat" cmpd="sng" algn="ctr">
                      <a:solidFill>
                        <a:srgbClr val="231F20"/>
                      </a:solidFill>
                      <a:prstDash val="solid"/>
                      <a:round/>
                      <a:headEnd type="none" w="med" len="med"/>
                      <a:tailEnd type="none" w="med" len="med"/>
                    </a:lnL>
                    <a:lnR w="38100" cap="flat" cmpd="sng" algn="ctr">
                      <a:solidFill>
                        <a:srgbClr val="231F20"/>
                      </a:solidFill>
                      <a:prstDash val="solid"/>
                      <a:round/>
                      <a:headEnd type="none" w="med" len="med"/>
                      <a:tailEnd type="none" w="med" len="med"/>
                    </a:lnR>
                    <a:lnT w="38100" cap="flat" cmpd="sng" algn="ctr">
                      <a:solidFill>
                        <a:srgbClr val="231F20"/>
                      </a:solidFill>
                      <a:prstDash val="solid"/>
                      <a:round/>
                      <a:headEnd type="none" w="med" len="med"/>
                      <a:tailEnd type="none" w="med" len="med"/>
                    </a:lnT>
                    <a:lnB w="38100" cap="flat" cmpd="sng" algn="ctr">
                      <a:solidFill>
                        <a:srgbClr val="231F20"/>
                      </a:solidFill>
                      <a:prstDash val="solid"/>
                      <a:round/>
                      <a:headEnd type="none" w="med" len="med"/>
                      <a:tailEnd type="none" w="med" len="med"/>
                    </a:lnB>
                    <a:solidFill>
                      <a:srgbClr val="231F20"/>
                    </a:solidFill>
                  </a:tcPr>
                </a:tc>
                <a:extLst>
                  <a:ext uri="{0D108BD9-81ED-4DB2-BD59-A6C34878D82A}">
                    <a16:rowId xmlns:a16="http://schemas.microsoft.com/office/drawing/2014/main" val="10000"/>
                  </a:ext>
                </a:extLst>
              </a:tr>
              <a:tr h="2190741">
                <a:tc rowSpan="3">
                  <a:txBody>
                    <a:bodyPr/>
                    <a:lstStyle/>
                    <a:p>
                      <a:pPr algn="l">
                        <a:lnSpc>
                          <a:spcPts val="3359"/>
                        </a:lnSpc>
                        <a:defRPr/>
                      </a:pPr>
                      <a:r>
                        <a:rPr lang="en-US" sz="2400" b="1" dirty="0">
                          <a:solidFill>
                            <a:srgbClr val="000000"/>
                          </a:solidFill>
                          <a:latin typeface="DM Sans"/>
                        </a:rPr>
                        <a:t>Data Mining: </a:t>
                      </a:r>
                      <a:endParaRPr lang="en-US" sz="1100" b="1" dirty="0"/>
                    </a:p>
                    <a:p>
                      <a:pPr marL="518160" lvl="1" indent="-259080">
                        <a:lnSpc>
                          <a:spcPts val="3359"/>
                        </a:lnSpc>
                        <a:buFont typeface="Arial"/>
                        <a:buChar char="•"/>
                      </a:pPr>
                      <a:r>
                        <a:rPr lang="en-US" sz="2400" dirty="0" err="1">
                          <a:solidFill>
                            <a:srgbClr val="000000"/>
                          </a:solidFill>
                          <a:latin typeface="DM Sans"/>
                        </a:rPr>
                        <a:t>numpy</a:t>
                      </a:r>
                      <a:endParaRPr lang="en-US" sz="2400" dirty="0">
                        <a:solidFill>
                          <a:srgbClr val="000000"/>
                        </a:solidFill>
                        <a:latin typeface="DM Sans"/>
                      </a:endParaRPr>
                    </a:p>
                    <a:p>
                      <a:pPr marL="518160" lvl="1" indent="-259080">
                        <a:lnSpc>
                          <a:spcPts val="3359"/>
                        </a:lnSpc>
                        <a:buFont typeface="Arial"/>
                        <a:buChar char="•"/>
                      </a:pPr>
                      <a:r>
                        <a:rPr lang="en-US" sz="2400" dirty="0">
                          <a:solidFill>
                            <a:srgbClr val="000000"/>
                          </a:solidFill>
                          <a:latin typeface="DM Sans"/>
                        </a:rPr>
                        <a:t>pandas </a:t>
                      </a:r>
                    </a:p>
                    <a:p>
                      <a:pPr>
                        <a:lnSpc>
                          <a:spcPts val="3359"/>
                        </a:lnSpc>
                      </a:pPr>
                      <a:endParaRPr lang="en-US" sz="2400" dirty="0">
                        <a:solidFill>
                          <a:srgbClr val="000000"/>
                        </a:solidFill>
                        <a:latin typeface="DM Sans"/>
                      </a:endParaRPr>
                    </a:p>
                    <a:p>
                      <a:pPr>
                        <a:lnSpc>
                          <a:spcPts val="3359"/>
                        </a:lnSpc>
                      </a:pPr>
                      <a:r>
                        <a:rPr lang="en-US" sz="2400" b="1" dirty="0" err="1">
                          <a:solidFill>
                            <a:srgbClr val="000000"/>
                          </a:solidFill>
                          <a:latin typeface="DM Sans"/>
                        </a:rPr>
                        <a:t>Visualisation</a:t>
                      </a:r>
                      <a:endParaRPr lang="en-US" sz="2400" b="1" dirty="0">
                        <a:solidFill>
                          <a:srgbClr val="000000"/>
                        </a:solidFill>
                        <a:latin typeface="DM Sans"/>
                      </a:endParaRPr>
                    </a:p>
                    <a:p>
                      <a:pPr marL="518160" lvl="1" indent="-259080">
                        <a:lnSpc>
                          <a:spcPts val="3359"/>
                        </a:lnSpc>
                        <a:buFont typeface="Arial"/>
                        <a:buChar char="•"/>
                      </a:pPr>
                      <a:r>
                        <a:rPr lang="en-US" sz="2400" dirty="0">
                          <a:solidFill>
                            <a:srgbClr val="000000"/>
                          </a:solidFill>
                          <a:latin typeface="DM Sans"/>
                        </a:rPr>
                        <a:t>Matplotlib</a:t>
                      </a:r>
                    </a:p>
                    <a:p>
                      <a:pPr marL="518160" lvl="1" indent="-259080">
                        <a:lnSpc>
                          <a:spcPts val="3359"/>
                        </a:lnSpc>
                        <a:buFont typeface="Arial"/>
                        <a:buChar char="•"/>
                      </a:pPr>
                      <a:r>
                        <a:rPr lang="en-US" sz="2400" dirty="0">
                          <a:solidFill>
                            <a:srgbClr val="000000"/>
                          </a:solidFill>
                          <a:latin typeface="DM Sans"/>
                        </a:rPr>
                        <a:t>Seaborn</a:t>
                      </a:r>
                    </a:p>
                    <a:p>
                      <a:pPr marL="518160" lvl="1" indent="-259080">
                        <a:lnSpc>
                          <a:spcPts val="3359"/>
                        </a:lnSpc>
                        <a:buFont typeface="Arial"/>
                        <a:buChar char="•"/>
                      </a:pPr>
                      <a:r>
                        <a:rPr lang="en-US" sz="2400" dirty="0" err="1">
                          <a:solidFill>
                            <a:srgbClr val="000000"/>
                          </a:solidFill>
                          <a:latin typeface="DM Sans"/>
                        </a:rPr>
                        <a:t>WordCloud</a:t>
                      </a:r>
                      <a:endParaRPr lang="en-US" sz="2400" dirty="0">
                        <a:solidFill>
                          <a:srgbClr val="000000"/>
                        </a:solidFill>
                        <a:latin typeface="DM Sans"/>
                      </a:endParaRPr>
                    </a:p>
                    <a:p>
                      <a:pPr marL="518160" lvl="1" indent="-259080">
                        <a:lnSpc>
                          <a:spcPts val="3359"/>
                        </a:lnSpc>
                        <a:buFont typeface="Arial"/>
                        <a:buChar char="•"/>
                      </a:pPr>
                      <a:r>
                        <a:rPr lang="en-US" sz="2400" dirty="0">
                          <a:solidFill>
                            <a:srgbClr val="000000"/>
                          </a:solidFill>
                          <a:latin typeface="DM Sans"/>
                        </a:rPr>
                        <a:t>Python Imaging Library </a:t>
                      </a:r>
                    </a:p>
                    <a:p>
                      <a:pPr marL="518160" lvl="1" indent="-259080">
                        <a:lnSpc>
                          <a:spcPts val="3359"/>
                        </a:lnSpc>
                        <a:buFont typeface="Arial"/>
                        <a:buChar char="•"/>
                      </a:pPr>
                      <a:r>
                        <a:rPr lang="en-US" sz="2400" dirty="0">
                          <a:solidFill>
                            <a:srgbClr val="000000"/>
                          </a:solidFill>
                          <a:latin typeface="DM Sans"/>
                        </a:rPr>
                        <a:t>Freq </a:t>
                      </a:r>
                      <a:r>
                        <a:rPr lang="en-US" sz="2400" dirty="0" err="1">
                          <a:solidFill>
                            <a:srgbClr val="000000"/>
                          </a:solidFill>
                          <a:latin typeface="DM Sans"/>
                        </a:rPr>
                        <a:t>Dist</a:t>
                      </a:r>
                      <a:r>
                        <a:rPr lang="en-US" sz="2400" dirty="0">
                          <a:solidFill>
                            <a:srgbClr val="000000"/>
                          </a:solidFill>
                          <a:latin typeface="DM Sans"/>
                        </a:rPr>
                        <a:t> </a:t>
                      </a:r>
                    </a:p>
                    <a:p>
                      <a:pPr>
                        <a:lnSpc>
                          <a:spcPts val="3359"/>
                        </a:lnSpc>
                      </a:pPr>
                      <a:endParaRPr lang="en-US" sz="2400" dirty="0">
                        <a:solidFill>
                          <a:srgbClr val="000000"/>
                        </a:solidFill>
                        <a:latin typeface="DM Sans"/>
                      </a:endParaRPr>
                    </a:p>
                    <a:p>
                      <a:pPr>
                        <a:lnSpc>
                          <a:spcPts val="3359"/>
                        </a:lnSpc>
                      </a:pPr>
                      <a:r>
                        <a:rPr lang="en-US" sz="2400" b="1" dirty="0">
                          <a:solidFill>
                            <a:srgbClr val="000000"/>
                          </a:solidFill>
                          <a:latin typeface="DM Sans"/>
                        </a:rPr>
                        <a:t>Regular Expression</a:t>
                      </a:r>
                    </a:p>
                    <a:p>
                      <a:pPr marL="518160" lvl="1" indent="-259080">
                        <a:lnSpc>
                          <a:spcPts val="3359"/>
                        </a:lnSpc>
                        <a:buFont typeface="Arial"/>
                        <a:buChar char="•"/>
                      </a:pPr>
                      <a:r>
                        <a:rPr lang="en-US" sz="2400" dirty="0">
                          <a:solidFill>
                            <a:srgbClr val="000000"/>
                          </a:solidFill>
                          <a:latin typeface="DM Sans"/>
                        </a:rPr>
                        <a:t>Python RE </a:t>
                      </a:r>
                    </a:p>
                  </a:txBody>
                  <a:tcPr marL="190500" marR="190500" marT="190500" marB="190500" anchor="ctr">
                    <a:lnL w="38100" cap="flat" cmpd="sng" algn="ctr">
                      <a:solidFill>
                        <a:srgbClr val="231F20"/>
                      </a:solidFill>
                      <a:prstDash val="solid"/>
                      <a:round/>
                      <a:headEnd type="none" w="med" len="med"/>
                      <a:tailEnd type="none" w="med" len="med"/>
                    </a:lnL>
                    <a:lnR w="38100" cap="flat" cmpd="sng" algn="ctr">
                      <a:solidFill>
                        <a:srgbClr val="231F20"/>
                      </a:solidFill>
                      <a:prstDash val="solid"/>
                      <a:round/>
                      <a:headEnd type="none" w="med" len="med"/>
                      <a:tailEnd type="none" w="med" len="med"/>
                    </a:lnR>
                    <a:lnT w="38100" cap="flat" cmpd="sng" algn="ctr">
                      <a:solidFill>
                        <a:srgbClr val="231F20"/>
                      </a:solidFill>
                      <a:prstDash val="solid"/>
                      <a:round/>
                      <a:headEnd type="none" w="med" len="med"/>
                      <a:tailEnd type="none" w="med" len="med"/>
                    </a:lnT>
                    <a:lnB w="38100" cap="flat" cmpd="sng" algn="ctr">
                      <a:solidFill>
                        <a:srgbClr val="231F20"/>
                      </a:solidFill>
                      <a:prstDash val="solid"/>
                      <a:round/>
                      <a:headEnd type="none" w="med" len="med"/>
                      <a:tailEnd type="none" w="med" len="med"/>
                    </a:lnB>
                  </a:tcPr>
                </a:tc>
                <a:tc rowSpan="3">
                  <a:txBody>
                    <a:bodyPr/>
                    <a:lstStyle/>
                    <a:p>
                      <a:pPr marL="518160" lvl="1" indent="-259080" algn="l">
                        <a:lnSpc>
                          <a:spcPts val="3359"/>
                        </a:lnSpc>
                        <a:buFont typeface="Arial"/>
                        <a:buChar char="•"/>
                        <a:defRPr/>
                      </a:pPr>
                      <a:r>
                        <a:rPr lang="en-US" sz="2400" dirty="0" err="1">
                          <a:solidFill>
                            <a:srgbClr val="000000"/>
                          </a:solidFill>
                          <a:latin typeface="DM Sans"/>
                        </a:rPr>
                        <a:t>StopWords</a:t>
                      </a:r>
                      <a:r>
                        <a:rPr lang="en-US" sz="2400" dirty="0">
                          <a:solidFill>
                            <a:srgbClr val="000000"/>
                          </a:solidFill>
                          <a:latin typeface="DM Sans"/>
                        </a:rPr>
                        <a:t> </a:t>
                      </a:r>
                      <a:endParaRPr lang="en-US" sz="1100" dirty="0"/>
                    </a:p>
                    <a:p>
                      <a:pPr marL="518160" lvl="1" indent="-259080">
                        <a:lnSpc>
                          <a:spcPts val="3359"/>
                        </a:lnSpc>
                        <a:buFont typeface="Arial"/>
                        <a:buChar char="•"/>
                      </a:pPr>
                      <a:r>
                        <a:rPr lang="en-US" sz="2400" dirty="0">
                          <a:solidFill>
                            <a:srgbClr val="000000"/>
                          </a:solidFill>
                          <a:latin typeface="DM Sans"/>
                        </a:rPr>
                        <a:t>Stem - Porter Stemmer, </a:t>
                      </a:r>
                      <a:r>
                        <a:rPr lang="en-US" sz="2400" dirty="0" err="1">
                          <a:solidFill>
                            <a:srgbClr val="000000"/>
                          </a:solidFill>
                          <a:latin typeface="DM Sans"/>
                        </a:rPr>
                        <a:t>Lemmatizer</a:t>
                      </a:r>
                      <a:r>
                        <a:rPr lang="en-US" sz="2400" dirty="0">
                          <a:solidFill>
                            <a:srgbClr val="000000"/>
                          </a:solidFill>
                          <a:latin typeface="DM Sans"/>
                        </a:rPr>
                        <a:t>, WordNet </a:t>
                      </a:r>
                    </a:p>
                    <a:p>
                      <a:pPr marL="518160" lvl="1" indent="-259080">
                        <a:lnSpc>
                          <a:spcPts val="3359"/>
                        </a:lnSpc>
                        <a:buFont typeface="Arial"/>
                        <a:buChar char="•"/>
                      </a:pPr>
                      <a:r>
                        <a:rPr lang="en-US" sz="2400" dirty="0">
                          <a:solidFill>
                            <a:srgbClr val="000000"/>
                          </a:solidFill>
                          <a:latin typeface="DM Sans"/>
                        </a:rPr>
                        <a:t>Tokenize - </a:t>
                      </a:r>
                      <a:r>
                        <a:rPr lang="en-US" sz="2400" dirty="0" err="1">
                          <a:solidFill>
                            <a:srgbClr val="000000"/>
                          </a:solidFill>
                          <a:latin typeface="DM Sans"/>
                        </a:rPr>
                        <a:t>Word_Tokenize</a:t>
                      </a:r>
                      <a:endParaRPr lang="en-US" sz="2400" dirty="0">
                        <a:solidFill>
                          <a:srgbClr val="000000"/>
                        </a:solidFill>
                        <a:latin typeface="DM Sans"/>
                      </a:endParaRPr>
                    </a:p>
                    <a:p>
                      <a:pPr>
                        <a:lnSpc>
                          <a:spcPts val="3359"/>
                        </a:lnSpc>
                      </a:pPr>
                      <a:endParaRPr lang="en-US" sz="2400" dirty="0">
                        <a:solidFill>
                          <a:srgbClr val="000000"/>
                        </a:solidFill>
                        <a:latin typeface="DM Sans"/>
                      </a:endParaRPr>
                    </a:p>
                  </a:txBody>
                  <a:tcPr marL="190500" marR="190500" marT="190500" marB="190500" anchor="ctr">
                    <a:lnL w="38100" cap="flat" cmpd="sng" algn="ctr">
                      <a:solidFill>
                        <a:srgbClr val="231F20"/>
                      </a:solidFill>
                      <a:prstDash val="solid"/>
                      <a:round/>
                      <a:headEnd type="none" w="med" len="med"/>
                      <a:tailEnd type="none" w="med" len="med"/>
                    </a:lnL>
                    <a:lnR w="38100" cap="flat" cmpd="sng" algn="ctr">
                      <a:solidFill>
                        <a:srgbClr val="231F20"/>
                      </a:solidFill>
                      <a:prstDash val="solid"/>
                      <a:round/>
                      <a:headEnd type="none" w="med" len="med"/>
                      <a:tailEnd type="none" w="med" len="med"/>
                    </a:lnR>
                    <a:lnT w="38100" cap="flat" cmpd="sng" algn="ctr">
                      <a:solidFill>
                        <a:srgbClr val="231F20"/>
                      </a:solidFill>
                      <a:prstDash val="solid"/>
                      <a:round/>
                      <a:headEnd type="none" w="med" len="med"/>
                      <a:tailEnd type="none" w="med" len="med"/>
                    </a:lnT>
                    <a:lnB w="38100" cap="flat" cmpd="sng" algn="ctr">
                      <a:solidFill>
                        <a:srgbClr val="231F20"/>
                      </a:solidFill>
                      <a:prstDash val="solid"/>
                      <a:round/>
                      <a:headEnd type="none" w="med" len="med"/>
                      <a:tailEnd type="none" w="med" len="med"/>
                    </a:lnB>
                  </a:tcPr>
                </a:tc>
                <a:tc>
                  <a:txBody>
                    <a:bodyPr/>
                    <a:lstStyle/>
                    <a:p>
                      <a:pPr marL="518160" lvl="1" indent="-259080" algn="l">
                        <a:lnSpc>
                          <a:spcPts val="3359"/>
                        </a:lnSpc>
                        <a:buFont typeface="Arial"/>
                        <a:buChar char="•"/>
                        <a:defRPr/>
                      </a:pPr>
                      <a:r>
                        <a:rPr lang="en-US" sz="2400">
                          <a:solidFill>
                            <a:srgbClr val="000000"/>
                          </a:solidFill>
                          <a:latin typeface="DM Sans"/>
                        </a:rPr>
                        <a:t>RNN</a:t>
                      </a:r>
                      <a:endParaRPr lang="en-US" sz="1100"/>
                    </a:p>
                    <a:p>
                      <a:pPr marL="518160" lvl="1" indent="-259080">
                        <a:lnSpc>
                          <a:spcPts val="3359"/>
                        </a:lnSpc>
                        <a:buFont typeface="Arial"/>
                        <a:buChar char="•"/>
                      </a:pPr>
                      <a:r>
                        <a:rPr lang="en-US" sz="2400">
                          <a:solidFill>
                            <a:srgbClr val="000000"/>
                          </a:solidFill>
                          <a:latin typeface="DM Sans"/>
                        </a:rPr>
                        <a:t>CNN</a:t>
                      </a:r>
                    </a:p>
                    <a:p>
                      <a:pPr marL="518160" lvl="1" indent="-259080">
                        <a:lnSpc>
                          <a:spcPts val="3359"/>
                        </a:lnSpc>
                        <a:buFont typeface="Arial"/>
                        <a:buChar char="•"/>
                      </a:pPr>
                      <a:r>
                        <a:rPr lang="en-US" sz="2400">
                          <a:solidFill>
                            <a:srgbClr val="000000"/>
                          </a:solidFill>
                          <a:latin typeface="DM Sans"/>
                        </a:rPr>
                        <a:t>LSTM</a:t>
                      </a:r>
                    </a:p>
                    <a:p>
                      <a:pPr marL="518160" lvl="1" indent="-259080">
                        <a:lnSpc>
                          <a:spcPts val="3359"/>
                        </a:lnSpc>
                        <a:buFont typeface="Arial"/>
                        <a:buChar char="•"/>
                      </a:pPr>
                      <a:r>
                        <a:rPr lang="en-US" sz="2400">
                          <a:solidFill>
                            <a:srgbClr val="000000"/>
                          </a:solidFill>
                          <a:latin typeface="DM Sans"/>
                        </a:rPr>
                        <a:t>Bi-LSTM</a:t>
                      </a:r>
                    </a:p>
                  </a:txBody>
                  <a:tcPr marL="190500" marR="190500" marT="190500" marB="190500" anchor="ctr">
                    <a:lnL w="38100" cap="flat" cmpd="sng" algn="ctr">
                      <a:solidFill>
                        <a:srgbClr val="231F20"/>
                      </a:solidFill>
                      <a:prstDash val="solid"/>
                      <a:round/>
                      <a:headEnd type="none" w="med" len="med"/>
                      <a:tailEnd type="none" w="med" len="med"/>
                    </a:lnL>
                    <a:lnR w="38100" cap="flat" cmpd="sng" algn="ctr">
                      <a:solidFill>
                        <a:srgbClr val="231F20"/>
                      </a:solidFill>
                      <a:prstDash val="solid"/>
                      <a:round/>
                      <a:headEnd type="none" w="med" len="med"/>
                      <a:tailEnd type="none" w="med" len="med"/>
                    </a:lnR>
                    <a:lnT w="38100" cap="flat" cmpd="sng" algn="ctr">
                      <a:solidFill>
                        <a:srgbClr val="231F20"/>
                      </a:solidFill>
                      <a:prstDash val="solid"/>
                      <a:round/>
                      <a:headEnd type="none" w="med" len="med"/>
                      <a:tailEnd type="none" w="med" len="med"/>
                    </a:lnT>
                    <a:lnB w="381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10001"/>
                  </a:ext>
                </a:extLst>
              </a:tr>
              <a:tr h="892338">
                <a:tc vMerge="1">
                  <a:txBody>
                    <a:bodyPr/>
                    <a:lstStyle/>
                    <a:p>
                      <a:pPr algn="l">
                        <a:lnSpc>
                          <a:spcPts val="3359"/>
                        </a:lnSpc>
                        <a:defRPr/>
                      </a:pPr>
                      <a:r>
                        <a:rPr lang="en-US" sz="2400">
                          <a:solidFill>
                            <a:srgbClr val="000000"/>
                          </a:solidFill>
                          <a:latin typeface="DM Sans"/>
                        </a:rPr>
                        <a:t>Data Mining: </a:t>
                      </a:r>
                      <a:endParaRPr lang="en-US" sz="1100"/>
                    </a:p>
                    <a:p>
                      <a:pPr marL="518160" lvl="1" indent="-259080">
                        <a:lnSpc>
                          <a:spcPts val="3359"/>
                        </a:lnSpc>
                        <a:buFont typeface="Arial"/>
                        <a:buChar char="•"/>
                      </a:pPr>
                      <a:r>
                        <a:rPr lang="en-US" sz="2400">
                          <a:solidFill>
                            <a:srgbClr val="000000"/>
                          </a:solidFill>
                          <a:latin typeface="DM Sans"/>
                        </a:rPr>
                        <a:t>numpy</a:t>
                      </a:r>
                    </a:p>
                    <a:p>
                      <a:pPr marL="518160" lvl="1" indent="-259080">
                        <a:lnSpc>
                          <a:spcPts val="3359"/>
                        </a:lnSpc>
                        <a:buFont typeface="Arial"/>
                        <a:buChar char="•"/>
                      </a:pPr>
                      <a:r>
                        <a:rPr lang="en-US" sz="2400">
                          <a:solidFill>
                            <a:srgbClr val="000000"/>
                          </a:solidFill>
                          <a:latin typeface="DM Sans"/>
                        </a:rPr>
                        <a:t>pandas </a:t>
                      </a:r>
                    </a:p>
                    <a:p>
                      <a:pPr>
                        <a:lnSpc>
                          <a:spcPts val="3359"/>
                        </a:lnSpc>
                      </a:pPr>
                      <a:endParaRPr lang="en-US" sz="2400">
                        <a:solidFill>
                          <a:srgbClr val="000000"/>
                        </a:solidFill>
                        <a:latin typeface="DM Sans"/>
                      </a:endParaRPr>
                    </a:p>
                    <a:p>
                      <a:pPr>
                        <a:lnSpc>
                          <a:spcPts val="3359"/>
                        </a:lnSpc>
                      </a:pPr>
                      <a:r>
                        <a:rPr lang="en-US" sz="2400">
                          <a:solidFill>
                            <a:srgbClr val="000000"/>
                          </a:solidFill>
                          <a:latin typeface="DM Sans"/>
                        </a:rPr>
                        <a:t>Visualisation</a:t>
                      </a:r>
                    </a:p>
                    <a:p>
                      <a:pPr marL="518160" lvl="1" indent="-259080">
                        <a:lnSpc>
                          <a:spcPts val="3359"/>
                        </a:lnSpc>
                        <a:buFont typeface="Arial"/>
                        <a:buChar char="•"/>
                      </a:pPr>
                      <a:r>
                        <a:rPr lang="en-US" sz="2400">
                          <a:solidFill>
                            <a:srgbClr val="000000"/>
                          </a:solidFill>
                          <a:latin typeface="DM Sans"/>
                        </a:rPr>
                        <a:t>Matplotlib</a:t>
                      </a:r>
                    </a:p>
                    <a:p>
                      <a:pPr marL="518160" lvl="1" indent="-259080">
                        <a:lnSpc>
                          <a:spcPts val="3359"/>
                        </a:lnSpc>
                        <a:buFont typeface="Arial"/>
                        <a:buChar char="•"/>
                      </a:pPr>
                      <a:r>
                        <a:rPr lang="en-US" sz="2400">
                          <a:solidFill>
                            <a:srgbClr val="000000"/>
                          </a:solidFill>
                          <a:latin typeface="DM Sans"/>
                        </a:rPr>
                        <a:t>Seaborn</a:t>
                      </a:r>
                    </a:p>
                    <a:p>
                      <a:pPr marL="518160" lvl="1" indent="-259080">
                        <a:lnSpc>
                          <a:spcPts val="3359"/>
                        </a:lnSpc>
                        <a:buFont typeface="Arial"/>
                        <a:buChar char="•"/>
                      </a:pPr>
                      <a:r>
                        <a:rPr lang="en-US" sz="2400">
                          <a:solidFill>
                            <a:srgbClr val="000000"/>
                          </a:solidFill>
                          <a:latin typeface="DM Sans"/>
                        </a:rPr>
                        <a:t>WordCloud</a:t>
                      </a:r>
                    </a:p>
                    <a:p>
                      <a:pPr marL="518160" lvl="1" indent="-259080">
                        <a:lnSpc>
                          <a:spcPts val="3359"/>
                        </a:lnSpc>
                        <a:buFont typeface="Arial"/>
                        <a:buChar char="•"/>
                      </a:pPr>
                      <a:r>
                        <a:rPr lang="en-US" sz="2400">
                          <a:solidFill>
                            <a:srgbClr val="000000"/>
                          </a:solidFill>
                          <a:latin typeface="DM Sans"/>
                        </a:rPr>
                        <a:t>Python Imaging Library </a:t>
                      </a:r>
                    </a:p>
                    <a:p>
                      <a:pPr marL="518160" lvl="1" indent="-259080">
                        <a:lnSpc>
                          <a:spcPts val="3359"/>
                        </a:lnSpc>
                        <a:buFont typeface="Arial"/>
                        <a:buChar char="•"/>
                      </a:pPr>
                      <a:r>
                        <a:rPr lang="en-US" sz="2400">
                          <a:solidFill>
                            <a:srgbClr val="000000"/>
                          </a:solidFill>
                          <a:latin typeface="DM Sans"/>
                        </a:rPr>
                        <a:t>Freq Dist </a:t>
                      </a:r>
                    </a:p>
                    <a:p>
                      <a:pPr>
                        <a:lnSpc>
                          <a:spcPts val="3359"/>
                        </a:lnSpc>
                      </a:pPr>
                      <a:endParaRPr lang="en-US" sz="2400">
                        <a:solidFill>
                          <a:srgbClr val="000000"/>
                        </a:solidFill>
                        <a:latin typeface="DM Sans"/>
                      </a:endParaRPr>
                    </a:p>
                    <a:p>
                      <a:pPr>
                        <a:lnSpc>
                          <a:spcPts val="3359"/>
                        </a:lnSpc>
                      </a:pPr>
                      <a:r>
                        <a:rPr lang="en-US" sz="2400">
                          <a:solidFill>
                            <a:srgbClr val="000000"/>
                          </a:solidFill>
                          <a:latin typeface="DM Sans"/>
                        </a:rPr>
                        <a:t>Regular Expression</a:t>
                      </a:r>
                    </a:p>
                    <a:p>
                      <a:pPr marL="518160" lvl="1" indent="-259080">
                        <a:lnSpc>
                          <a:spcPts val="3359"/>
                        </a:lnSpc>
                        <a:buFont typeface="Arial"/>
                        <a:buChar char="•"/>
                      </a:pPr>
                      <a:r>
                        <a:rPr lang="en-US" sz="2400">
                          <a:solidFill>
                            <a:srgbClr val="000000"/>
                          </a:solidFill>
                          <a:latin typeface="DM Sans"/>
                        </a:rPr>
                        <a:t>Python RE </a:t>
                      </a:r>
                    </a:p>
                  </a:txBody>
                  <a:tcPr marL="190500" marR="190500" marT="190500" marB="190500" anchor="ctr">
                    <a:lnL w="38100" cap="flat" cmpd="sng" algn="ctr">
                      <a:solidFill>
                        <a:srgbClr val="231F20"/>
                      </a:solidFill>
                      <a:prstDash val="solid"/>
                      <a:round/>
                      <a:headEnd type="none" w="med" len="med"/>
                      <a:tailEnd type="none" w="med" len="med"/>
                    </a:lnL>
                    <a:lnR w="38100" cap="flat" cmpd="sng" algn="ctr">
                      <a:solidFill>
                        <a:srgbClr val="231F20"/>
                      </a:solidFill>
                      <a:prstDash val="solid"/>
                      <a:round/>
                      <a:headEnd type="none" w="med" len="med"/>
                      <a:tailEnd type="none" w="med" len="med"/>
                    </a:lnR>
                    <a:lnT w="38100" cap="flat" cmpd="sng" algn="ctr">
                      <a:solidFill>
                        <a:srgbClr val="231F20"/>
                      </a:solidFill>
                      <a:prstDash val="solid"/>
                      <a:round/>
                      <a:headEnd type="none" w="med" len="med"/>
                      <a:tailEnd type="none" w="med" len="med"/>
                    </a:lnT>
                    <a:lnB w="38100" cap="flat" cmpd="sng" algn="ctr">
                      <a:solidFill>
                        <a:srgbClr val="231F20"/>
                      </a:solidFill>
                      <a:prstDash val="solid"/>
                      <a:round/>
                      <a:headEnd type="none" w="med" len="med"/>
                      <a:tailEnd type="none" w="med" len="med"/>
                    </a:lnB>
                  </a:tcPr>
                </a:tc>
                <a:tc vMerge="1">
                  <a:txBody>
                    <a:bodyPr/>
                    <a:lstStyle/>
                    <a:p>
                      <a:pPr marL="518160" lvl="1" indent="-259080" algn="l">
                        <a:lnSpc>
                          <a:spcPts val="3359"/>
                        </a:lnSpc>
                        <a:buFont typeface="Arial"/>
                        <a:buChar char="•"/>
                        <a:defRPr/>
                      </a:pPr>
                      <a:r>
                        <a:rPr lang="en-US" sz="2400">
                          <a:solidFill>
                            <a:srgbClr val="000000"/>
                          </a:solidFill>
                          <a:latin typeface="DM Sans"/>
                        </a:rPr>
                        <a:t>StopWords </a:t>
                      </a:r>
                      <a:endParaRPr lang="en-US" sz="1100"/>
                    </a:p>
                    <a:p>
                      <a:pPr marL="518160" lvl="1" indent="-259080">
                        <a:lnSpc>
                          <a:spcPts val="3359"/>
                        </a:lnSpc>
                        <a:buFont typeface="Arial"/>
                        <a:buChar char="•"/>
                      </a:pPr>
                      <a:r>
                        <a:rPr lang="en-US" sz="2400">
                          <a:solidFill>
                            <a:srgbClr val="000000"/>
                          </a:solidFill>
                          <a:latin typeface="DM Sans"/>
                        </a:rPr>
                        <a:t>Stem - Porter Stemmer, Lemmatizer, WordNet </a:t>
                      </a:r>
                    </a:p>
                    <a:p>
                      <a:pPr marL="518160" lvl="1" indent="-259080">
                        <a:lnSpc>
                          <a:spcPts val="3359"/>
                        </a:lnSpc>
                        <a:buFont typeface="Arial"/>
                        <a:buChar char="•"/>
                      </a:pPr>
                      <a:r>
                        <a:rPr lang="en-US" sz="2400">
                          <a:solidFill>
                            <a:srgbClr val="000000"/>
                          </a:solidFill>
                          <a:latin typeface="DM Sans"/>
                        </a:rPr>
                        <a:t>Tokenize - Word_Tokenize</a:t>
                      </a:r>
                    </a:p>
                    <a:p>
                      <a:pPr>
                        <a:lnSpc>
                          <a:spcPts val="3359"/>
                        </a:lnSpc>
                      </a:pPr>
                      <a:endParaRPr lang="en-US" sz="2400">
                        <a:solidFill>
                          <a:srgbClr val="000000"/>
                        </a:solidFill>
                        <a:latin typeface="DM Sans"/>
                      </a:endParaRPr>
                    </a:p>
                  </a:txBody>
                  <a:tcPr marL="190500" marR="190500" marT="190500" marB="190500" anchor="ctr">
                    <a:lnL w="38100" cap="flat" cmpd="sng" algn="ctr">
                      <a:solidFill>
                        <a:srgbClr val="231F20"/>
                      </a:solidFill>
                      <a:prstDash val="solid"/>
                      <a:round/>
                      <a:headEnd type="none" w="med" len="med"/>
                      <a:tailEnd type="none" w="med" len="med"/>
                    </a:lnL>
                    <a:lnR w="38100" cap="flat" cmpd="sng" algn="ctr">
                      <a:solidFill>
                        <a:srgbClr val="231F20"/>
                      </a:solidFill>
                      <a:prstDash val="solid"/>
                      <a:round/>
                      <a:headEnd type="none" w="med" len="med"/>
                      <a:tailEnd type="none" w="med" len="med"/>
                    </a:lnR>
                    <a:lnT w="38100" cap="flat" cmpd="sng" algn="ctr">
                      <a:solidFill>
                        <a:srgbClr val="231F20"/>
                      </a:solidFill>
                      <a:prstDash val="solid"/>
                      <a:round/>
                      <a:headEnd type="none" w="med" len="med"/>
                      <a:tailEnd type="none" w="med" len="med"/>
                    </a:lnT>
                    <a:lnB w="38100" cap="flat" cmpd="sng" algn="ctr">
                      <a:solidFill>
                        <a:srgbClr val="231F20"/>
                      </a:solidFill>
                      <a:prstDash val="solid"/>
                      <a:round/>
                      <a:headEnd type="none" w="med" len="med"/>
                      <a:tailEnd type="none" w="med" len="med"/>
                    </a:lnB>
                  </a:tcPr>
                </a:tc>
                <a:tc>
                  <a:txBody>
                    <a:bodyPr/>
                    <a:lstStyle/>
                    <a:p>
                      <a:pPr algn="ctr">
                        <a:lnSpc>
                          <a:spcPts val="3359"/>
                        </a:lnSpc>
                        <a:defRPr/>
                      </a:pPr>
                      <a:r>
                        <a:rPr lang="en-US" sz="2400">
                          <a:solidFill>
                            <a:srgbClr val="F4F6FC"/>
                          </a:solidFill>
                          <a:latin typeface="DM Sans Bold"/>
                        </a:rPr>
                        <a:t>Evaluation </a:t>
                      </a:r>
                      <a:endParaRPr lang="en-US" sz="1100"/>
                    </a:p>
                  </a:txBody>
                  <a:tcPr marL="190500" marR="190500" marT="190500" marB="190500" anchor="ctr">
                    <a:lnL w="38100" cap="flat" cmpd="sng" algn="ctr">
                      <a:solidFill>
                        <a:srgbClr val="231F20"/>
                      </a:solidFill>
                      <a:prstDash val="solid"/>
                      <a:round/>
                      <a:headEnd type="none" w="med" len="med"/>
                      <a:tailEnd type="none" w="med" len="med"/>
                    </a:lnL>
                    <a:lnR w="38100" cap="flat" cmpd="sng" algn="ctr">
                      <a:solidFill>
                        <a:srgbClr val="231F20"/>
                      </a:solidFill>
                      <a:prstDash val="solid"/>
                      <a:round/>
                      <a:headEnd type="none" w="med" len="med"/>
                      <a:tailEnd type="none" w="med" len="med"/>
                    </a:lnR>
                    <a:lnT w="38100" cap="flat" cmpd="sng" algn="ctr">
                      <a:solidFill>
                        <a:srgbClr val="231F20"/>
                      </a:solidFill>
                      <a:prstDash val="solid"/>
                      <a:round/>
                      <a:headEnd type="none" w="med" len="med"/>
                      <a:tailEnd type="none" w="med" len="med"/>
                    </a:lnT>
                    <a:lnB w="38100" cap="flat" cmpd="sng" algn="ctr">
                      <a:solidFill>
                        <a:srgbClr val="231F20"/>
                      </a:solidFill>
                      <a:prstDash val="solid"/>
                      <a:round/>
                      <a:headEnd type="none" w="med" len="med"/>
                      <a:tailEnd type="none" w="med" len="med"/>
                    </a:lnB>
                    <a:solidFill>
                      <a:srgbClr val="231F20"/>
                    </a:solidFill>
                  </a:tcPr>
                </a:tc>
                <a:extLst>
                  <a:ext uri="{0D108BD9-81ED-4DB2-BD59-A6C34878D82A}">
                    <a16:rowId xmlns:a16="http://schemas.microsoft.com/office/drawing/2014/main" val="10002"/>
                  </a:ext>
                </a:extLst>
              </a:tr>
              <a:tr h="2864806">
                <a:tc vMerge="1">
                  <a:txBody>
                    <a:bodyPr/>
                    <a:lstStyle/>
                    <a:p>
                      <a:pPr algn="l">
                        <a:lnSpc>
                          <a:spcPts val="3359"/>
                        </a:lnSpc>
                        <a:defRPr/>
                      </a:pPr>
                      <a:r>
                        <a:rPr lang="en-US" sz="2400">
                          <a:solidFill>
                            <a:srgbClr val="000000"/>
                          </a:solidFill>
                          <a:latin typeface="DM Sans"/>
                        </a:rPr>
                        <a:t>Data Mining: </a:t>
                      </a:r>
                      <a:endParaRPr lang="en-US" sz="1100"/>
                    </a:p>
                    <a:p>
                      <a:pPr marL="518160" lvl="1" indent="-259080">
                        <a:lnSpc>
                          <a:spcPts val="3359"/>
                        </a:lnSpc>
                        <a:buFont typeface="Arial"/>
                        <a:buChar char="•"/>
                      </a:pPr>
                      <a:r>
                        <a:rPr lang="en-US" sz="2400">
                          <a:solidFill>
                            <a:srgbClr val="000000"/>
                          </a:solidFill>
                          <a:latin typeface="DM Sans"/>
                        </a:rPr>
                        <a:t>numpy</a:t>
                      </a:r>
                    </a:p>
                    <a:p>
                      <a:pPr marL="518160" lvl="1" indent="-259080">
                        <a:lnSpc>
                          <a:spcPts val="3359"/>
                        </a:lnSpc>
                        <a:buFont typeface="Arial"/>
                        <a:buChar char="•"/>
                      </a:pPr>
                      <a:r>
                        <a:rPr lang="en-US" sz="2400">
                          <a:solidFill>
                            <a:srgbClr val="000000"/>
                          </a:solidFill>
                          <a:latin typeface="DM Sans"/>
                        </a:rPr>
                        <a:t>pandas </a:t>
                      </a:r>
                    </a:p>
                    <a:p>
                      <a:pPr>
                        <a:lnSpc>
                          <a:spcPts val="3359"/>
                        </a:lnSpc>
                      </a:pPr>
                      <a:endParaRPr lang="en-US" sz="2400">
                        <a:solidFill>
                          <a:srgbClr val="000000"/>
                        </a:solidFill>
                        <a:latin typeface="DM Sans"/>
                      </a:endParaRPr>
                    </a:p>
                    <a:p>
                      <a:pPr>
                        <a:lnSpc>
                          <a:spcPts val="3359"/>
                        </a:lnSpc>
                      </a:pPr>
                      <a:r>
                        <a:rPr lang="en-US" sz="2400">
                          <a:solidFill>
                            <a:srgbClr val="000000"/>
                          </a:solidFill>
                          <a:latin typeface="DM Sans"/>
                        </a:rPr>
                        <a:t>Visualisation</a:t>
                      </a:r>
                    </a:p>
                    <a:p>
                      <a:pPr marL="518160" lvl="1" indent="-259080">
                        <a:lnSpc>
                          <a:spcPts val="3359"/>
                        </a:lnSpc>
                        <a:buFont typeface="Arial"/>
                        <a:buChar char="•"/>
                      </a:pPr>
                      <a:r>
                        <a:rPr lang="en-US" sz="2400">
                          <a:solidFill>
                            <a:srgbClr val="000000"/>
                          </a:solidFill>
                          <a:latin typeface="DM Sans"/>
                        </a:rPr>
                        <a:t>Matplotlib</a:t>
                      </a:r>
                    </a:p>
                    <a:p>
                      <a:pPr marL="518160" lvl="1" indent="-259080">
                        <a:lnSpc>
                          <a:spcPts val="3359"/>
                        </a:lnSpc>
                        <a:buFont typeface="Arial"/>
                        <a:buChar char="•"/>
                      </a:pPr>
                      <a:r>
                        <a:rPr lang="en-US" sz="2400">
                          <a:solidFill>
                            <a:srgbClr val="000000"/>
                          </a:solidFill>
                          <a:latin typeface="DM Sans"/>
                        </a:rPr>
                        <a:t>Seaborn</a:t>
                      </a:r>
                    </a:p>
                    <a:p>
                      <a:pPr marL="518160" lvl="1" indent="-259080">
                        <a:lnSpc>
                          <a:spcPts val="3359"/>
                        </a:lnSpc>
                        <a:buFont typeface="Arial"/>
                        <a:buChar char="•"/>
                      </a:pPr>
                      <a:r>
                        <a:rPr lang="en-US" sz="2400">
                          <a:solidFill>
                            <a:srgbClr val="000000"/>
                          </a:solidFill>
                          <a:latin typeface="DM Sans"/>
                        </a:rPr>
                        <a:t>WordCloud</a:t>
                      </a:r>
                    </a:p>
                    <a:p>
                      <a:pPr marL="518160" lvl="1" indent="-259080">
                        <a:lnSpc>
                          <a:spcPts val="3359"/>
                        </a:lnSpc>
                        <a:buFont typeface="Arial"/>
                        <a:buChar char="•"/>
                      </a:pPr>
                      <a:r>
                        <a:rPr lang="en-US" sz="2400">
                          <a:solidFill>
                            <a:srgbClr val="000000"/>
                          </a:solidFill>
                          <a:latin typeface="DM Sans"/>
                        </a:rPr>
                        <a:t>Python Imaging Library </a:t>
                      </a:r>
                    </a:p>
                    <a:p>
                      <a:pPr marL="518160" lvl="1" indent="-259080">
                        <a:lnSpc>
                          <a:spcPts val="3359"/>
                        </a:lnSpc>
                        <a:buFont typeface="Arial"/>
                        <a:buChar char="•"/>
                      </a:pPr>
                      <a:r>
                        <a:rPr lang="en-US" sz="2400">
                          <a:solidFill>
                            <a:srgbClr val="000000"/>
                          </a:solidFill>
                          <a:latin typeface="DM Sans"/>
                        </a:rPr>
                        <a:t>Freq Dist </a:t>
                      </a:r>
                    </a:p>
                    <a:p>
                      <a:pPr>
                        <a:lnSpc>
                          <a:spcPts val="3359"/>
                        </a:lnSpc>
                      </a:pPr>
                      <a:endParaRPr lang="en-US" sz="2400">
                        <a:solidFill>
                          <a:srgbClr val="000000"/>
                        </a:solidFill>
                        <a:latin typeface="DM Sans"/>
                      </a:endParaRPr>
                    </a:p>
                    <a:p>
                      <a:pPr>
                        <a:lnSpc>
                          <a:spcPts val="3359"/>
                        </a:lnSpc>
                      </a:pPr>
                      <a:r>
                        <a:rPr lang="en-US" sz="2400">
                          <a:solidFill>
                            <a:srgbClr val="000000"/>
                          </a:solidFill>
                          <a:latin typeface="DM Sans"/>
                        </a:rPr>
                        <a:t>Regular Expression</a:t>
                      </a:r>
                    </a:p>
                    <a:p>
                      <a:pPr marL="518160" lvl="1" indent="-259080">
                        <a:lnSpc>
                          <a:spcPts val="3359"/>
                        </a:lnSpc>
                        <a:buFont typeface="Arial"/>
                        <a:buChar char="•"/>
                      </a:pPr>
                      <a:r>
                        <a:rPr lang="en-US" sz="2400">
                          <a:solidFill>
                            <a:srgbClr val="000000"/>
                          </a:solidFill>
                          <a:latin typeface="DM Sans"/>
                        </a:rPr>
                        <a:t>Python RE </a:t>
                      </a:r>
                    </a:p>
                  </a:txBody>
                  <a:tcPr marL="190500" marR="190500" marT="190500" marB="190500" anchor="ctr">
                    <a:lnL w="38100" cap="flat" cmpd="sng" algn="ctr">
                      <a:solidFill>
                        <a:srgbClr val="231F20"/>
                      </a:solidFill>
                      <a:prstDash val="solid"/>
                      <a:round/>
                      <a:headEnd type="none" w="med" len="med"/>
                      <a:tailEnd type="none" w="med" len="med"/>
                    </a:lnL>
                    <a:lnR w="38100" cap="flat" cmpd="sng" algn="ctr">
                      <a:solidFill>
                        <a:srgbClr val="231F20"/>
                      </a:solidFill>
                      <a:prstDash val="solid"/>
                      <a:round/>
                      <a:headEnd type="none" w="med" len="med"/>
                      <a:tailEnd type="none" w="med" len="med"/>
                    </a:lnR>
                    <a:lnT w="38100" cap="flat" cmpd="sng" algn="ctr">
                      <a:solidFill>
                        <a:srgbClr val="231F20"/>
                      </a:solidFill>
                      <a:prstDash val="solid"/>
                      <a:round/>
                      <a:headEnd type="none" w="med" len="med"/>
                      <a:tailEnd type="none" w="med" len="med"/>
                    </a:lnT>
                    <a:lnB w="38100" cap="flat" cmpd="sng" algn="ctr">
                      <a:solidFill>
                        <a:srgbClr val="231F20"/>
                      </a:solidFill>
                      <a:prstDash val="solid"/>
                      <a:round/>
                      <a:headEnd type="none" w="med" len="med"/>
                      <a:tailEnd type="none" w="med" len="med"/>
                    </a:lnB>
                  </a:tcPr>
                </a:tc>
                <a:tc vMerge="1">
                  <a:txBody>
                    <a:bodyPr/>
                    <a:lstStyle/>
                    <a:p>
                      <a:pPr marL="518160" lvl="1" indent="-259080" algn="l">
                        <a:lnSpc>
                          <a:spcPts val="3359"/>
                        </a:lnSpc>
                        <a:buFont typeface="Arial"/>
                        <a:buChar char="•"/>
                        <a:defRPr/>
                      </a:pPr>
                      <a:r>
                        <a:rPr lang="en-US" sz="2400">
                          <a:solidFill>
                            <a:srgbClr val="000000"/>
                          </a:solidFill>
                          <a:latin typeface="DM Sans"/>
                        </a:rPr>
                        <a:t>StopWords </a:t>
                      </a:r>
                      <a:endParaRPr lang="en-US" sz="1100"/>
                    </a:p>
                    <a:p>
                      <a:pPr marL="518160" lvl="1" indent="-259080">
                        <a:lnSpc>
                          <a:spcPts val="3359"/>
                        </a:lnSpc>
                        <a:buFont typeface="Arial"/>
                        <a:buChar char="•"/>
                      </a:pPr>
                      <a:r>
                        <a:rPr lang="en-US" sz="2400">
                          <a:solidFill>
                            <a:srgbClr val="000000"/>
                          </a:solidFill>
                          <a:latin typeface="DM Sans"/>
                        </a:rPr>
                        <a:t>Stem - Porter Stemmer, Lemmatizer, WordNet </a:t>
                      </a:r>
                    </a:p>
                    <a:p>
                      <a:pPr marL="518160" lvl="1" indent="-259080">
                        <a:lnSpc>
                          <a:spcPts val="3359"/>
                        </a:lnSpc>
                        <a:buFont typeface="Arial"/>
                        <a:buChar char="•"/>
                      </a:pPr>
                      <a:r>
                        <a:rPr lang="en-US" sz="2400">
                          <a:solidFill>
                            <a:srgbClr val="000000"/>
                          </a:solidFill>
                          <a:latin typeface="DM Sans"/>
                        </a:rPr>
                        <a:t>Tokenize - Word_Tokenize</a:t>
                      </a:r>
                    </a:p>
                    <a:p>
                      <a:pPr>
                        <a:lnSpc>
                          <a:spcPts val="3359"/>
                        </a:lnSpc>
                      </a:pPr>
                      <a:endParaRPr lang="en-US" sz="2400">
                        <a:solidFill>
                          <a:srgbClr val="000000"/>
                        </a:solidFill>
                        <a:latin typeface="DM Sans"/>
                      </a:endParaRPr>
                    </a:p>
                  </a:txBody>
                  <a:tcPr marL="190500" marR="190500" marT="190500" marB="190500" anchor="ctr">
                    <a:lnL w="38100" cap="flat" cmpd="sng" algn="ctr">
                      <a:solidFill>
                        <a:srgbClr val="231F20"/>
                      </a:solidFill>
                      <a:prstDash val="solid"/>
                      <a:round/>
                      <a:headEnd type="none" w="med" len="med"/>
                      <a:tailEnd type="none" w="med" len="med"/>
                    </a:lnL>
                    <a:lnR w="38100" cap="flat" cmpd="sng" algn="ctr">
                      <a:solidFill>
                        <a:srgbClr val="231F20"/>
                      </a:solidFill>
                      <a:prstDash val="solid"/>
                      <a:round/>
                      <a:headEnd type="none" w="med" len="med"/>
                      <a:tailEnd type="none" w="med" len="med"/>
                    </a:lnR>
                    <a:lnT w="38100" cap="flat" cmpd="sng" algn="ctr">
                      <a:solidFill>
                        <a:srgbClr val="231F20"/>
                      </a:solidFill>
                      <a:prstDash val="solid"/>
                      <a:round/>
                      <a:headEnd type="none" w="med" len="med"/>
                      <a:tailEnd type="none" w="med" len="med"/>
                    </a:lnT>
                    <a:lnB w="38100" cap="flat" cmpd="sng" algn="ctr">
                      <a:solidFill>
                        <a:srgbClr val="231F20"/>
                      </a:solidFill>
                      <a:prstDash val="solid"/>
                      <a:round/>
                      <a:headEnd type="none" w="med" len="med"/>
                      <a:tailEnd type="none" w="med" len="med"/>
                    </a:lnB>
                  </a:tcPr>
                </a:tc>
                <a:tc>
                  <a:txBody>
                    <a:bodyPr/>
                    <a:lstStyle/>
                    <a:p>
                      <a:pPr algn="l">
                        <a:lnSpc>
                          <a:spcPts val="3359"/>
                        </a:lnSpc>
                        <a:defRPr/>
                      </a:pPr>
                      <a:r>
                        <a:rPr lang="en-US" sz="2400" b="1" dirty="0" err="1">
                          <a:solidFill>
                            <a:srgbClr val="000000"/>
                          </a:solidFill>
                          <a:latin typeface="DM Sans"/>
                        </a:rPr>
                        <a:t>Sklearn.Metrics</a:t>
                      </a:r>
                      <a:r>
                        <a:rPr lang="en-US" sz="2400" b="1" dirty="0">
                          <a:solidFill>
                            <a:srgbClr val="000000"/>
                          </a:solidFill>
                          <a:latin typeface="DM Sans"/>
                        </a:rPr>
                        <a:t>:</a:t>
                      </a:r>
                      <a:endParaRPr lang="en-US" sz="1100" b="1" dirty="0"/>
                    </a:p>
                    <a:p>
                      <a:pPr marL="518160" lvl="1" indent="-259080">
                        <a:lnSpc>
                          <a:spcPts val="3359"/>
                        </a:lnSpc>
                        <a:buFont typeface="Arial"/>
                        <a:buChar char="•"/>
                      </a:pPr>
                      <a:r>
                        <a:rPr lang="en-US" sz="2400" dirty="0" err="1">
                          <a:solidFill>
                            <a:srgbClr val="000000"/>
                          </a:solidFill>
                          <a:latin typeface="DM Sans"/>
                        </a:rPr>
                        <a:t>Accuracy_Score</a:t>
                      </a:r>
                      <a:endParaRPr lang="en-US" sz="2400" dirty="0">
                        <a:solidFill>
                          <a:srgbClr val="000000"/>
                        </a:solidFill>
                        <a:latin typeface="DM Sans"/>
                      </a:endParaRPr>
                    </a:p>
                    <a:p>
                      <a:pPr marL="518160" lvl="1" indent="-259080">
                        <a:lnSpc>
                          <a:spcPts val="3359"/>
                        </a:lnSpc>
                        <a:buFont typeface="Arial"/>
                        <a:buChar char="•"/>
                      </a:pPr>
                      <a:r>
                        <a:rPr lang="en-US" sz="2400" dirty="0" err="1">
                          <a:solidFill>
                            <a:srgbClr val="000000"/>
                          </a:solidFill>
                          <a:latin typeface="DM Sans"/>
                        </a:rPr>
                        <a:t>Precision_Score</a:t>
                      </a:r>
                      <a:endParaRPr lang="en-US" sz="2400" dirty="0">
                        <a:solidFill>
                          <a:srgbClr val="000000"/>
                        </a:solidFill>
                        <a:latin typeface="DM Sans"/>
                      </a:endParaRPr>
                    </a:p>
                    <a:p>
                      <a:pPr marL="518160" lvl="1" indent="-259080">
                        <a:lnSpc>
                          <a:spcPts val="3359"/>
                        </a:lnSpc>
                        <a:buFont typeface="Arial"/>
                        <a:buChar char="•"/>
                      </a:pPr>
                      <a:r>
                        <a:rPr lang="en-US" sz="2400" dirty="0" err="1">
                          <a:solidFill>
                            <a:srgbClr val="000000"/>
                          </a:solidFill>
                          <a:latin typeface="DM Sans"/>
                        </a:rPr>
                        <a:t>Recall_Score</a:t>
                      </a:r>
                      <a:r>
                        <a:rPr lang="en-US" sz="2400" dirty="0">
                          <a:solidFill>
                            <a:srgbClr val="000000"/>
                          </a:solidFill>
                          <a:latin typeface="DM Sans"/>
                        </a:rPr>
                        <a:t> </a:t>
                      </a:r>
                    </a:p>
                    <a:p>
                      <a:pPr marL="518160" lvl="1" indent="-259080">
                        <a:lnSpc>
                          <a:spcPts val="3359"/>
                        </a:lnSpc>
                        <a:buFont typeface="Arial"/>
                        <a:buChar char="•"/>
                      </a:pPr>
                      <a:r>
                        <a:rPr lang="en-US" sz="2400" dirty="0">
                          <a:solidFill>
                            <a:srgbClr val="000000"/>
                          </a:solidFill>
                          <a:latin typeface="DM Sans"/>
                        </a:rPr>
                        <a:t>F1_Score </a:t>
                      </a:r>
                    </a:p>
                  </a:txBody>
                  <a:tcPr marL="190500" marR="190500" marT="190500" marB="190500" anchor="ctr">
                    <a:lnL w="38100" cap="flat" cmpd="sng" algn="ctr">
                      <a:solidFill>
                        <a:srgbClr val="231F20"/>
                      </a:solidFill>
                      <a:prstDash val="solid"/>
                      <a:round/>
                      <a:headEnd type="none" w="med" len="med"/>
                      <a:tailEnd type="none" w="med" len="med"/>
                    </a:lnL>
                    <a:lnR w="38100" cap="flat" cmpd="sng" algn="ctr">
                      <a:solidFill>
                        <a:srgbClr val="231F20"/>
                      </a:solidFill>
                      <a:prstDash val="solid"/>
                      <a:round/>
                      <a:headEnd type="none" w="med" len="med"/>
                      <a:tailEnd type="none" w="med" len="med"/>
                    </a:lnR>
                    <a:lnT w="38100" cap="flat" cmpd="sng" algn="ctr">
                      <a:solidFill>
                        <a:srgbClr val="231F20"/>
                      </a:solidFill>
                      <a:prstDash val="solid"/>
                      <a:round/>
                      <a:headEnd type="none" w="med" len="med"/>
                      <a:tailEnd type="none" w="med" len="med"/>
                    </a:lnT>
                    <a:lnB w="38100" cap="flat" cmpd="sng" algn="ctr">
                      <a:solidFill>
                        <a:srgbClr val="231F2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flipH="1">
            <a:off x="12967281" y="0"/>
            <a:ext cx="6729492" cy="22379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8DACD"/>
        </a:solidFill>
        <a:effectLst/>
      </p:bgPr>
    </p:bg>
    <p:spTree>
      <p:nvGrpSpPr>
        <p:cNvPr id="1" name=""/>
        <p:cNvGrpSpPr/>
        <p:nvPr/>
      </p:nvGrpSpPr>
      <p:grpSpPr>
        <a:xfrm>
          <a:off x="0" y="0"/>
          <a:ext cx="0" cy="0"/>
          <a:chOff x="0" y="0"/>
          <a:chExt cx="0" cy="0"/>
        </a:xfrm>
      </p:grpSpPr>
      <p:sp>
        <p:nvSpPr>
          <p:cNvPr id="2" name="TextBox 2"/>
          <p:cNvSpPr txBox="1"/>
          <p:nvPr/>
        </p:nvSpPr>
        <p:spPr>
          <a:xfrm>
            <a:off x="1028700" y="1034325"/>
            <a:ext cx="8839740" cy="1795557"/>
          </a:xfrm>
          <a:prstGeom prst="rect">
            <a:avLst/>
          </a:prstGeom>
        </p:spPr>
        <p:txBody>
          <a:bodyPr lIns="0" tIns="0" rIns="0" bIns="0" rtlCol="0" anchor="t">
            <a:spAutoFit/>
          </a:bodyPr>
          <a:lstStyle/>
          <a:p>
            <a:pPr>
              <a:lnSpc>
                <a:spcPts val="7039"/>
              </a:lnSpc>
            </a:pPr>
            <a:r>
              <a:rPr lang="en-US" sz="6399">
                <a:solidFill>
                  <a:srgbClr val="1B1920"/>
                </a:solidFill>
                <a:latin typeface="Oswald Bold"/>
              </a:rPr>
              <a:t>EDA - PERCENTAGE OF STOP WORDS </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66193"/>
          <a:stretch>
            <a:fillRect/>
          </a:stretch>
        </p:blipFill>
        <p:spPr>
          <a:xfrm rot="-10800000">
            <a:off x="5084959" y="-2982667"/>
            <a:ext cx="13619456" cy="4494920"/>
          </a:xfrm>
          <a:prstGeom prst="rect">
            <a:avLst/>
          </a:prstGeom>
        </p:spPr>
      </p:pic>
      <p:grpSp>
        <p:nvGrpSpPr>
          <p:cNvPr id="4" name="Group 4"/>
          <p:cNvGrpSpPr/>
          <p:nvPr/>
        </p:nvGrpSpPr>
        <p:grpSpPr>
          <a:xfrm>
            <a:off x="0" y="9795557"/>
            <a:ext cx="18384652" cy="491443"/>
            <a:chOff x="0" y="0"/>
            <a:chExt cx="24512869" cy="655257"/>
          </a:xfrm>
        </p:grpSpPr>
        <p:grpSp>
          <p:nvGrpSpPr>
            <p:cNvPr id="5" name="Group 5"/>
            <p:cNvGrpSpPr/>
            <p:nvPr/>
          </p:nvGrpSpPr>
          <p:grpSpPr>
            <a:xfrm>
              <a:off x="0" y="0"/>
              <a:ext cx="24512869" cy="655257"/>
              <a:chOff x="0" y="0"/>
              <a:chExt cx="4842048" cy="129434"/>
            </a:xfrm>
          </p:grpSpPr>
          <p:sp>
            <p:nvSpPr>
              <p:cNvPr id="6" name="Freeform 6"/>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8" name="TextBox 8"/>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9" name="TextBox 9"/>
            <p:cNvSpPr txBox="1"/>
            <p:nvPr/>
          </p:nvSpPr>
          <p:spPr>
            <a:xfrm>
              <a:off x="4565553" y="136070"/>
              <a:ext cx="1623521" cy="392609"/>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10" name="TextBox 10"/>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11" name="TextBox 11"/>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12" name="TextBox 12"/>
            <p:cNvSpPr txBox="1"/>
            <p:nvPr/>
          </p:nvSpPr>
          <p:spPr>
            <a:xfrm>
              <a:off x="15896566" y="136070"/>
              <a:ext cx="17813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Methodology</a:t>
              </a:r>
            </a:p>
          </p:txBody>
        </p:sp>
        <p:sp>
          <p:nvSpPr>
            <p:cNvPr id="13" name="TextBox 13"/>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14" name="TextBox 14"/>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15" name="TextBox 15"/>
            <p:cNvSpPr txBox="1"/>
            <p:nvPr/>
          </p:nvSpPr>
          <p:spPr>
            <a:xfrm>
              <a:off x="14003126" y="136070"/>
              <a:ext cx="839327" cy="392609"/>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EDA</a:t>
              </a:r>
            </a:p>
          </p:txBody>
        </p:sp>
      </p:grpSp>
      <p:grpSp>
        <p:nvGrpSpPr>
          <p:cNvPr id="16" name="Group 16"/>
          <p:cNvGrpSpPr/>
          <p:nvPr/>
        </p:nvGrpSpPr>
        <p:grpSpPr>
          <a:xfrm>
            <a:off x="0" y="3721400"/>
            <a:ext cx="10228728" cy="3865009"/>
            <a:chOff x="0" y="0"/>
            <a:chExt cx="2693986" cy="1017945"/>
          </a:xfrm>
        </p:grpSpPr>
        <p:sp>
          <p:nvSpPr>
            <p:cNvPr id="17" name="Freeform 17"/>
            <p:cNvSpPr/>
            <p:nvPr/>
          </p:nvSpPr>
          <p:spPr>
            <a:xfrm>
              <a:off x="0" y="0"/>
              <a:ext cx="2693986" cy="1017945"/>
            </a:xfrm>
            <a:custGeom>
              <a:avLst/>
              <a:gdLst/>
              <a:ahLst/>
              <a:cxnLst/>
              <a:rect l="l" t="t" r="r" b="b"/>
              <a:pathLst>
                <a:path w="2693986" h="1017945">
                  <a:moveTo>
                    <a:pt x="0" y="0"/>
                  </a:moveTo>
                  <a:lnTo>
                    <a:pt x="2693986" y="0"/>
                  </a:lnTo>
                  <a:lnTo>
                    <a:pt x="2693986" y="1017945"/>
                  </a:lnTo>
                  <a:lnTo>
                    <a:pt x="0" y="1017945"/>
                  </a:lnTo>
                  <a:close/>
                </a:path>
              </a:pathLst>
            </a:custGeom>
            <a:solidFill>
              <a:srgbClr val="231F20"/>
            </a:solidFill>
          </p:spPr>
        </p:sp>
        <p:sp>
          <p:nvSpPr>
            <p:cNvPr id="18" name="TextBox 18"/>
            <p:cNvSpPr txBox="1"/>
            <p:nvPr/>
          </p:nvSpPr>
          <p:spPr>
            <a:xfrm>
              <a:off x="0" y="9525"/>
              <a:ext cx="812800" cy="803275"/>
            </a:xfrm>
            <a:prstGeom prst="rect">
              <a:avLst/>
            </a:prstGeom>
          </p:spPr>
          <p:txBody>
            <a:bodyPr lIns="50800" tIns="50800" rIns="50800" bIns="50800" rtlCol="0" anchor="ctr"/>
            <a:lstStyle/>
            <a:p>
              <a:pPr algn="ctr">
                <a:lnSpc>
                  <a:spcPts val="2310"/>
                </a:lnSpc>
              </a:pPr>
              <a:endParaRPr/>
            </a:p>
          </p:txBody>
        </p:sp>
      </p:grpSp>
      <p:sp>
        <p:nvSpPr>
          <p:cNvPr id="19" name="TextBox 19"/>
          <p:cNvSpPr txBox="1"/>
          <p:nvPr/>
        </p:nvSpPr>
        <p:spPr>
          <a:xfrm>
            <a:off x="638462" y="3879452"/>
            <a:ext cx="8892994" cy="3510806"/>
          </a:xfrm>
          <a:prstGeom prst="rect">
            <a:avLst/>
          </a:prstGeom>
        </p:spPr>
        <p:txBody>
          <a:bodyPr lIns="0" tIns="0" rIns="0" bIns="0" rtlCol="0" anchor="t">
            <a:spAutoFit/>
          </a:bodyPr>
          <a:lstStyle/>
          <a:p>
            <a:pPr>
              <a:lnSpc>
                <a:spcPts val="2799"/>
              </a:lnSpc>
            </a:pPr>
            <a:r>
              <a:rPr lang="en-US" sz="1999">
                <a:solidFill>
                  <a:srgbClr val="FFFFFF"/>
                </a:solidFill>
                <a:latin typeface="DM Sans"/>
              </a:rPr>
              <a:t>Stop words are usually filtered out and they are considered to be less informative than other words in the text.</a:t>
            </a:r>
          </a:p>
          <a:p>
            <a:pPr>
              <a:lnSpc>
                <a:spcPts val="2799"/>
              </a:lnSpc>
            </a:pPr>
            <a:endParaRPr lang="en-US" sz="1999">
              <a:solidFill>
                <a:srgbClr val="FFFFFF"/>
              </a:solidFill>
              <a:latin typeface="DM Sans"/>
            </a:endParaRPr>
          </a:p>
          <a:p>
            <a:pPr>
              <a:lnSpc>
                <a:spcPts val="2799"/>
              </a:lnSpc>
            </a:pPr>
            <a:r>
              <a:rPr lang="en-US" sz="1999">
                <a:solidFill>
                  <a:srgbClr val="FFFFFF"/>
                </a:solidFill>
                <a:latin typeface="DM Sans"/>
              </a:rPr>
              <a:t>The frequency of Stop Words in a sentence can indicate the quality of the text. For example, the high frequency of stop words, suggests that the text is poorly written, lacks focus or is ungrammatical. </a:t>
            </a:r>
          </a:p>
          <a:p>
            <a:pPr>
              <a:lnSpc>
                <a:spcPts val="2799"/>
              </a:lnSpc>
            </a:pPr>
            <a:endParaRPr lang="en-US" sz="1999">
              <a:solidFill>
                <a:srgbClr val="FFFFFF"/>
              </a:solidFill>
              <a:latin typeface="DM Sans"/>
            </a:endParaRPr>
          </a:p>
          <a:p>
            <a:pPr>
              <a:lnSpc>
                <a:spcPts val="2799"/>
              </a:lnSpc>
            </a:pPr>
            <a:r>
              <a:rPr lang="en-US" sz="1999">
                <a:solidFill>
                  <a:srgbClr val="FFFFFF"/>
                </a:solidFill>
                <a:latin typeface="DM Sans"/>
              </a:rPr>
              <a:t>From our dataset, most of the percentage of stop words falls between the 0.0 to 0.3 ranges, thus, it indicates that our dataset has a rather high text quality. </a:t>
            </a:r>
          </a:p>
        </p:txBody>
      </p:sp>
      <p:grpSp>
        <p:nvGrpSpPr>
          <p:cNvPr id="20" name="Group 20"/>
          <p:cNvGrpSpPr/>
          <p:nvPr/>
        </p:nvGrpSpPr>
        <p:grpSpPr>
          <a:xfrm>
            <a:off x="10228728" y="3160160"/>
            <a:ext cx="7390483" cy="4987489"/>
            <a:chOff x="0" y="0"/>
            <a:chExt cx="9853977" cy="6649985"/>
          </a:xfrm>
        </p:grpSpPr>
        <p:grpSp>
          <p:nvGrpSpPr>
            <p:cNvPr id="21" name="Group 21"/>
            <p:cNvGrpSpPr/>
            <p:nvPr/>
          </p:nvGrpSpPr>
          <p:grpSpPr>
            <a:xfrm>
              <a:off x="0" y="0"/>
              <a:ext cx="9853977" cy="6649985"/>
              <a:chOff x="0" y="0"/>
              <a:chExt cx="1969591" cy="1329184"/>
            </a:xfrm>
          </p:grpSpPr>
          <p:sp>
            <p:nvSpPr>
              <p:cNvPr id="22" name="Freeform 22"/>
              <p:cNvSpPr/>
              <p:nvPr/>
            </p:nvSpPr>
            <p:spPr>
              <a:xfrm>
                <a:off x="0" y="0"/>
                <a:ext cx="1969591" cy="1329184"/>
              </a:xfrm>
              <a:custGeom>
                <a:avLst/>
                <a:gdLst/>
                <a:ahLst/>
                <a:cxnLst/>
                <a:rect l="l" t="t" r="r" b="b"/>
                <a:pathLst>
                  <a:path w="1969591" h="1329184">
                    <a:moveTo>
                      <a:pt x="53425" y="0"/>
                    </a:moveTo>
                    <a:lnTo>
                      <a:pt x="1916166" y="0"/>
                    </a:lnTo>
                    <a:cubicBezTo>
                      <a:pt x="1930335" y="0"/>
                      <a:pt x="1943924" y="5629"/>
                      <a:pt x="1953944" y="15648"/>
                    </a:cubicBezTo>
                    <a:cubicBezTo>
                      <a:pt x="1963963" y="25667"/>
                      <a:pt x="1969591" y="39256"/>
                      <a:pt x="1969591" y="53425"/>
                    </a:cubicBezTo>
                    <a:lnTo>
                      <a:pt x="1969591" y="1275759"/>
                    </a:lnTo>
                    <a:cubicBezTo>
                      <a:pt x="1969591" y="1289929"/>
                      <a:pt x="1963963" y="1303517"/>
                      <a:pt x="1953944" y="1313537"/>
                    </a:cubicBezTo>
                    <a:cubicBezTo>
                      <a:pt x="1943924" y="1323556"/>
                      <a:pt x="1930335" y="1329184"/>
                      <a:pt x="1916166" y="1329184"/>
                    </a:cubicBezTo>
                    <a:lnTo>
                      <a:pt x="53425" y="1329184"/>
                    </a:lnTo>
                    <a:cubicBezTo>
                      <a:pt x="39256" y="1329184"/>
                      <a:pt x="25667" y="1323556"/>
                      <a:pt x="15648" y="1313537"/>
                    </a:cubicBezTo>
                    <a:cubicBezTo>
                      <a:pt x="5629" y="1303517"/>
                      <a:pt x="0" y="1289929"/>
                      <a:pt x="0" y="1275759"/>
                    </a:cubicBezTo>
                    <a:lnTo>
                      <a:pt x="0" y="53425"/>
                    </a:lnTo>
                    <a:cubicBezTo>
                      <a:pt x="0" y="39256"/>
                      <a:pt x="5629" y="25667"/>
                      <a:pt x="15648" y="15648"/>
                    </a:cubicBezTo>
                    <a:cubicBezTo>
                      <a:pt x="25667" y="5629"/>
                      <a:pt x="39256" y="0"/>
                      <a:pt x="53425" y="0"/>
                    </a:cubicBezTo>
                    <a:close/>
                  </a:path>
                </a:pathLst>
              </a:custGeom>
              <a:solidFill>
                <a:srgbClr val="FFFFFF"/>
              </a:solidFill>
            </p:spPr>
          </p:sp>
          <p:sp>
            <p:nvSpPr>
              <p:cNvPr id="23" name="TextBox 23"/>
              <p:cNvSpPr txBox="1"/>
              <p:nvPr/>
            </p:nvSpPr>
            <p:spPr>
              <a:xfrm>
                <a:off x="0" y="-57150"/>
                <a:ext cx="812800" cy="869950"/>
              </a:xfrm>
              <a:prstGeom prst="rect">
                <a:avLst/>
              </a:prstGeom>
            </p:spPr>
            <p:txBody>
              <a:bodyPr lIns="50204" tIns="50204" rIns="50204" bIns="50204" rtlCol="0" anchor="ctr"/>
              <a:lstStyle/>
              <a:p>
                <a:pPr algn="ctr">
                  <a:lnSpc>
                    <a:spcPts val="3500"/>
                  </a:lnSpc>
                </a:pPr>
                <a:endParaRPr/>
              </a:p>
            </p:txBody>
          </p:sp>
        </p:grpSp>
        <p:pic>
          <p:nvPicPr>
            <p:cNvPr id="24" name="Picture 24"/>
            <p:cNvPicPr>
              <a:picLocks noChangeAspect="1"/>
            </p:cNvPicPr>
            <p:nvPr/>
          </p:nvPicPr>
          <p:blipFill>
            <a:blip r:embed="rId4"/>
            <a:srcRect/>
            <a:stretch>
              <a:fillRect/>
            </a:stretch>
          </p:blipFill>
          <p:spPr>
            <a:xfrm>
              <a:off x="1092034" y="384642"/>
              <a:ext cx="7669909" cy="5880702"/>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8DACD"/>
        </a:solidFill>
        <a:effectLst/>
      </p:bgPr>
    </p:bg>
    <p:spTree>
      <p:nvGrpSpPr>
        <p:cNvPr id="1" name=""/>
        <p:cNvGrpSpPr/>
        <p:nvPr/>
      </p:nvGrpSpPr>
      <p:grpSpPr>
        <a:xfrm>
          <a:off x="0" y="0"/>
          <a:ext cx="0" cy="0"/>
          <a:chOff x="0" y="0"/>
          <a:chExt cx="0" cy="0"/>
        </a:xfrm>
      </p:grpSpPr>
      <p:sp>
        <p:nvSpPr>
          <p:cNvPr id="2" name="TextBox 2"/>
          <p:cNvSpPr txBox="1"/>
          <p:nvPr/>
        </p:nvSpPr>
        <p:spPr>
          <a:xfrm>
            <a:off x="1028700" y="1034325"/>
            <a:ext cx="8839740" cy="1795557"/>
          </a:xfrm>
          <a:prstGeom prst="rect">
            <a:avLst/>
          </a:prstGeom>
        </p:spPr>
        <p:txBody>
          <a:bodyPr lIns="0" tIns="0" rIns="0" bIns="0" rtlCol="0" anchor="t">
            <a:spAutoFit/>
          </a:bodyPr>
          <a:lstStyle/>
          <a:p>
            <a:pPr>
              <a:lnSpc>
                <a:spcPts val="7039"/>
              </a:lnSpc>
            </a:pPr>
            <a:r>
              <a:rPr lang="en-US" sz="6399">
                <a:solidFill>
                  <a:srgbClr val="1B1920"/>
                </a:solidFill>
                <a:latin typeface="Oswald Bold"/>
              </a:rPr>
              <a:t>EDA - COMMON WORDS IN THE TWEET</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66193"/>
          <a:stretch>
            <a:fillRect/>
          </a:stretch>
        </p:blipFill>
        <p:spPr>
          <a:xfrm rot="-10800000">
            <a:off x="5084959" y="-2982667"/>
            <a:ext cx="13619456" cy="4494920"/>
          </a:xfrm>
          <a:prstGeom prst="rect">
            <a:avLst/>
          </a:prstGeom>
        </p:spPr>
      </p:pic>
      <p:grpSp>
        <p:nvGrpSpPr>
          <p:cNvPr id="4" name="Group 4"/>
          <p:cNvGrpSpPr/>
          <p:nvPr/>
        </p:nvGrpSpPr>
        <p:grpSpPr>
          <a:xfrm>
            <a:off x="0" y="9795557"/>
            <a:ext cx="18384652" cy="491443"/>
            <a:chOff x="0" y="0"/>
            <a:chExt cx="24512869" cy="655257"/>
          </a:xfrm>
        </p:grpSpPr>
        <p:grpSp>
          <p:nvGrpSpPr>
            <p:cNvPr id="5" name="Group 5"/>
            <p:cNvGrpSpPr/>
            <p:nvPr/>
          </p:nvGrpSpPr>
          <p:grpSpPr>
            <a:xfrm>
              <a:off x="0" y="0"/>
              <a:ext cx="24512869" cy="655257"/>
              <a:chOff x="0" y="0"/>
              <a:chExt cx="4842048" cy="129434"/>
            </a:xfrm>
          </p:grpSpPr>
          <p:sp>
            <p:nvSpPr>
              <p:cNvPr id="6" name="Freeform 6"/>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8" name="TextBox 8"/>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9" name="TextBox 9"/>
            <p:cNvSpPr txBox="1"/>
            <p:nvPr/>
          </p:nvSpPr>
          <p:spPr>
            <a:xfrm>
              <a:off x="4565553" y="136070"/>
              <a:ext cx="1623521" cy="392609"/>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10" name="TextBox 10"/>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11" name="TextBox 11"/>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12" name="TextBox 12"/>
            <p:cNvSpPr txBox="1"/>
            <p:nvPr/>
          </p:nvSpPr>
          <p:spPr>
            <a:xfrm>
              <a:off x="15896566" y="136070"/>
              <a:ext cx="17813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Methodology</a:t>
              </a:r>
            </a:p>
          </p:txBody>
        </p:sp>
        <p:sp>
          <p:nvSpPr>
            <p:cNvPr id="13" name="TextBox 13"/>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14" name="TextBox 14"/>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15" name="TextBox 15"/>
            <p:cNvSpPr txBox="1"/>
            <p:nvPr/>
          </p:nvSpPr>
          <p:spPr>
            <a:xfrm>
              <a:off x="14003126" y="136070"/>
              <a:ext cx="839327" cy="392609"/>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EDA</a:t>
              </a:r>
            </a:p>
          </p:txBody>
        </p:sp>
      </p:grpSp>
      <p:grpSp>
        <p:nvGrpSpPr>
          <p:cNvPr id="16" name="Group 16"/>
          <p:cNvGrpSpPr/>
          <p:nvPr/>
        </p:nvGrpSpPr>
        <p:grpSpPr>
          <a:xfrm>
            <a:off x="0" y="3618657"/>
            <a:ext cx="10228728" cy="4070496"/>
            <a:chOff x="0" y="0"/>
            <a:chExt cx="2693986" cy="1072065"/>
          </a:xfrm>
        </p:grpSpPr>
        <p:sp>
          <p:nvSpPr>
            <p:cNvPr id="17" name="Freeform 17"/>
            <p:cNvSpPr/>
            <p:nvPr/>
          </p:nvSpPr>
          <p:spPr>
            <a:xfrm>
              <a:off x="0" y="0"/>
              <a:ext cx="2693986" cy="1072065"/>
            </a:xfrm>
            <a:custGeom>
              <a:avLst/>
              <a:gdLst/>
              <a:ahLst/>
              <a:cxnLst/>
              <a:rect l="l" t="t" r="r" b="b"/>
              <a:pathLst>
                <a:path w="2693986" h="1072065">
                  <a:moveTo>
                    <a:pt x="0" y="0"/>
                  </a:moveTo>
                  <a:lnTo>
                    <a:pt x="2693986" y="0"/>
                  </a:lnTo>
                  <a:lnTo>
                    <a:pt x="2693986" y="1072065"/>
                  </a:lnTo>
                  <a:lnTo>
                    <a:pt x="0" y="1072065"/>
                  </a:lnTo>
                  <a:close/>
                </a:path>
              </a:pathLst>
            </a:custGeom>
            <a:solidFill>
              <a:srgbClr val="231F20"/>
            </a:solidFill>
          </p:spPr>
        </p:sp>
        <p:sp>
          <p:nvSpPr>
            <p:cNvPr id="18" name="TextBox 18"/>
            <p:cNvSpPr txBox="1"/>
            <p:nvPr/>
          </p:nvSpPr>
          <p:spPr>
            <a:xfrm>
              <a:off x="0" y="9525"/>
              <a:ext cx="812800" cy="803275"/>
            </a:xfrm>
            <a:prstGeom prst="rect">
              <a:avLst/>
            </a:prstGeom>
          </p:spPr>
          <p:txBody>
            <a:bodyPr lIns="50800" tIns="50800" rIns="50800" bIns="50800" rtlCol="0" anchor="ctr"/>
            <a:lstStyle/>
            <a:p>
              <a:pPr algn="ctr">
                <a:lnSpc>
                  <a:spcPts val="2310"/>
                </a:lnSpc>
              </a:pPr>
              <a:endParaRPr/>
            </a:p>
          </p:txBody>
        </p:sp>
      </p:grpSp>
      <p:sp>
        <p:nvSpPr>
          <p:cNvPr id="19" name="TextBox 19"/>
          <p:cNvSpPr txBox="1"/>
          <p:nvPr/>
        </p:nvSpPr>
        <p:spPr>
          <a:xfrm>
            <a:off x="844891" y="3879452"/>
            <a:ext cx="8538946" cy="3510806"/>
          </a:xfrm>
          <a:prstGeom prst="rect">
            <a:avLst/>
          </a:prstGeom>
        </p:spPr>
        <p:txBody>
          <a:bodyPr lIns="0" tIns="0" rIns="0" bIns="0" rtlCol="0" anchor="t">
            <a:spAutoFit/>
          </a:bodyPr>
          <a:lstStyle/>
          <a:p>
            <a:pPr>
              <a:lnSpc>
                <a:spcPts val="2799"/>
              </a:lnSpc>
            </a:pPr>
            <a:r>
              <a:rPr lang="en-US" sz="1999">
                <a:solidFill>
                  <a:srgbClr val="FFFFFF"/>
                </a:solidFill>
                <a:latin typeface="DM Sans"/>
              </a:rPr>
              <a:t>From the Word Cloud, we can see that:</a:t>
            </a:r>
          </a:p>
          <a:p>
            <a:pPr>
              <a:lnSpc>
                <a:spcPts val="2799"/>
              </a:lnSpc>
            </a:pPr>
            <a:endParaRPr lang="en-US" sz="1999">
              <a:solidFill>
                <a:srgbClr val="FFFFFF"/>
              </a:solidFill>
              <a:latin typeface="DM Sans"/>
            </a:endParaRPr>
          </a:p>
          <a:p>
            <a:pPr>
              <a:lnSpc>
                <a:spcPts val="2799"/>
              </a:lnSpc>
            </a:pPr>
            <a:r>
              <a:rPr lang="en-US" sz="1999">
                <a:solidFill>
                  <a:srgbClr val="FFFFFF"/>
                </a:solidFill>
                <a:latin typeface="DM Sans"/>
              </a:rPr>
              <a:t>1) There are internet links (Eg. https protocol)</a:t>
            </a:r>
          </a:p>
          <a:p>
            <a:pPr>
              <a:lnSpc>
                <a:spcPts val="2799"/>
              </a:lnSpc>
            </a:pPr>
            <a:r>
              <a:rPr lang="en-US" sz="1999">
                <a:solidFill>
                  <a:srgbClr val="FFFFFF"/>
                </a:solidFill>
                <a:latin typeface="DM Sans"/>
              </a:rPr>
              <a:t>2) There are Contractions ( I'm, we're, he's) </a:t>
            </a:r>
          </a:p>
          <a:p>
            <a:pPr>
              <a:lnSpc>
                <a:spcPts val="2799"/>
              </a:lnSpc>
            </a:pPr>
            <a:r>
              <a:rPr lang="en-US" sz="1999">
                <a:solidFill>
                  <a:srgbClr val="FFFFFF"/>
                </a:solidFill>
                <a:latin typeface="DM Sans"/>
              </a:rPr>
              <a:t>3) There are Standalone Characters </a:t>
            </a:r>
          </a:p>
          <a:p>
            <a:pPr>
              <a:lnSpc>
                <a:spcPts val="2799"/>
              </a:lnSpc>
            </a:pPr>
            <a:r>
              <a:rPr lang="en-US" sz="1999">
                <a:solidFill>
                  <a:srgbClr val="FFFFFF"/>
                </a:solidFill>
                <a:latin typeface="DM Sans"/>
              </a:rPr>
              <a:t>4) There are short forms like (lol, ly - love you) </a:t>
            </a:r>
          </a:p>
          <a:p>
            <a:pPr>
              <a:lnSpc>
                <a:spcPts val="2799"/>
              </a:lnSpc>
            </a:pPr>
            <a:r>
              <a:rPr lang="en-US" sz="1999">
                <a:solidFill>
                  <a:srgbClr val="FFFFFF"/>
                </a:solidFill>
                <a:latin typeface="DM Sans"/>
              </a:rPr>
              <a:t>5) There are also Stop words (The, That, etc.) </a:t>
            </a:r>
          </a:p>
          <a:p>
            <a:pPr>
              <a:lnSpc>
                <a:spcPts val="2799"/>
              </a:lnSpc>
            </a:pPr>
            <a:endParaRPr lang="en-US" sz="1999">
              <a:solidFill>
                <a:srgbClr val="FFFFFF"/>
              </a:solidFill>
              <a:latin typeface="DM Sans"/>
            </a:endParaRPr>
          </a:p>
          <a:p>
            <a:pPr>
              <a:lnSpc>
                <a:spcPts val="2799"/>
              </a:lnSpc>
            </a:pPr>
            <a:r>
              <a:rPr lang="en-US" sz="1999">
                <a:solidFill>
                  <a:srgbClr val="FFFFFF"/>
                </a:solidFill>
                <a:latin typeface="DM Sans"/>
              </a:rPr>
              <a:t>However, this is not exhaustive, and we need a closer inspection of the dataset with sampling.</a:t>
            </a:r>
          </a:p>
        </p:txBody>
      </p:sp>
      <p:grpSp>
        <p:nvGrpSpPr>
          <p:cNvPr id="20" name="Group 20"/>
          <p:cNvGrpSpPr/>
          <p:nvPr/>
        </p:nvGrpSpPr>
        <p:grpSpPr>
          <a:xfrm>
            <a:off x="10228728" y="3160160"/>
            <a:ext cx="7390483" cy="4987489"/>
            <a:chOff x="0" y="0"/>
            <a:chExt cx="9853977" cy="6649985"/>
          </a:xfrm>
        </p:grpSpPr>
        <p:grpSp>
          <p:nvGrpSpPr>
            <p:cNvPr id="21" name="Group 21"/>
            <p:cNvGrpSpPr/>
            <p:nvPr/>
          </p:nvGrpSpPr>
          <p:grpSpPr>
            <a:xfrm>
              <a:off x="0" y="0"/>
              <a:ext cx="9853977" cy="6649985"/>
              <a:chOff x="0" y="0"/>
              <a:chExt cx="1969591" cy="1329184"/>
            </a:xfrm>
          </p:grpSpPr>
          <p:sp>
            <p:nvSpPr>
              <p:cNvPr id="22" name="Freeform 22"/>
              <p:cNvSpPr/>
              <p:nvPr/>
            </p:nvSpPr>
            <p:spPr>
              <a:xfrm>
                <a:off x="0" y="0"/>
                <a:ext cx="1969591" cy="1329184"/>
              </a:xfrm>
              <a:custGeom>
                <a:avLst/>
                <a:gdLst/>
                <a:ahLst/>
                <a:cxnLst/>
                <a:rect l="l" t="t" r="r" b="b"/>
                <a:pathLst>
                  <a:path w="1969591" h="1329184">
                    <a:moveTo>
                      <a:pt x="53425" y="0"/>
                    </a:moveTo>
                    <a:lnTo>
                      <a:pt x="1916166" y="0"/>
                    </a:lnTo>
                    <a:cubicBezTo>
                      <a:pt x="1930335" y="0"/>
                      <a:pt x="1943924" y="5629"/>
                      <a:pt x="1953944" y="15648"/>
                    </a:cubicBezTo>
                    <a:cubicBezTo>
                      <a:pt x="1963963" y="25667"/>
                      <a:pt x="1969591" y="39256"/>
                      <a:pt x="1969591" y="53425"/>
                    </a:cubicBezTo>
                    <a:lnTo>
                      <a:pt x="1969591" y="1275759"/>
                    </a:lnTo>
                    <a:cubicBezTo>
                      <a:pt x="1969591" y="1289929"/>
                      <a:pt x="1963963" y="1303517"/>
                      <a:pt x="1953944" y="1313537"/>
                    </a:cubicBezTo>
                    <a:cubicBezTo>
                      <a:pt x="1943924" y="1323556"/>
                      <a:pt x="1930335" y="1329184"/>
                      <a:pt x="1916166" y="1329184"/>
                    </a:cubicBezTo>
                    <a:lnTo>
                      <a:pt x="53425" y="1329184"/>
                    </a:lnTo>
                    <a:cubicBezTo>
                      <a:pt x="39256" y="1329184"/>
                      <a:pt x="25667" y="1323556"/>
                      <a:pt x="15648" y="1313537"/>
                    </a:cubicBezTo>
                    <a:cubicBezTo>
                      <a:pt x="5629" y="1303517"/>
                      <a:pt x="0" y="1289929"/>
                      <a:pt x="0" y="1275759"/>
                    </a:cubicBezTo>
                    <a:lnTo>
                      <a:pt x="0" y="53425"/>
                    </a:lnTo>
                    <a:cubicBezTo>
                      <a:pt x="0" y="39256"/>
                      <a:pt x="5629" y="25667"/>
                      <a:pt x="15648" y="15648"/>
                    </a:cubicBezTo>
                    <a:cubicBezTo>
                      <a:pt x="25667" y="5629"/>
                      <a:pt x="39256" y="0"/>
                      <a:pt x="53425" y="0"/>
                    </a:cubicBezTo>
                    <a:close/>
                  </a:path>
                </a:pathLst>
              </a:custGeom>
              <a:solidFill>
                <a:srgbClr val="FFFFFF"/>
              </a:solidFill>
            </p:spPr>
          </p:sp>
          <p:sp>
            <p:nvSpPr>
              <p:cNvPr id="23" name="TextBox 23"/>
              <p:cNvSpPr txBox="1"/>
              <p:nvPr/>
            </p:nvSpPr>
            <p:spPr>
              <a:xfrm>
                <a:off x="0" y="-57150"/>
                <a:ext cx="812800" cy="869950"/>
              </a:xfrm>
              <a:prstGeom prst="rect">
                <a:avLst/>
              </a:prstGeom>
            </p:spPr>
            <p:txBody>
              <a:bodyPr lIns="50204" tIns="50204" rIns="50204" bIns="50204" rtlCol="0" anchor="ctr"/>
              <a:lstStyle/>
              <a:p>
                <a:pPr algn="ctr">
                  <a:lnSpc>
                    <a:spcPts val="3500"/>
                  </a:lnSpc>
                </a:pPr>
                <a:endParaRPr/>
              </a:p>
            </p:txBody>
          </p:sp>
        </p:grpSp>
        <p:pic>
          <p:nvPicPr>
            <p:cNvPr id="24" name="Picture 24"/>
            <p:cNvPicPr>
              <a:picLocks noChangeAspect="1"/>
            </p:cNvPicPr>
            <p:nvPr/>
          </p:nvPicPr>
          <p:blipFill>
            <a:blip r:embed="rId4"/>
            <a:srcRect l="9016" t="12119" r="13612" b="8259"/>
            <a:stretch>
              <a:fillRect/>
            </a:stretch>
          </p:blipFill>
          <p:spPr>
            <a:xfrm>
              <a:off x="1353742" y="320935"/>
              <a:ext cx="7146494" cy="6008115"/>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8DACD"/>
        </a:solidFill>
        <a:effectLst/>
      </p:bgPr>
    </p:bg>
    <p:spTree>
      <p:nvGrpSpPr>
        <p:cNvPr id="1" name=""/>
        <p:cNvGrpSpPr/>
        <p:nvPr/>
      </p:nvGrpSpPr>
      <p:grpSpPr>
        <a:xfrm>
          <a:off x="0" y="0"/>
          <a:ext cx="0" cy="0"/>
          <a:chOff x="0" y="0"/>
          <a:chExt cx="0" cy="0"/>
        </a:xfrm>
      </p:grpSpPr>
      <p:sp>
        <p:nvSpPr>
          <p:cNvPr id="2" name="TextBox 2"/>
          <p:cNvSpPr txBox="1"/>
          <p:nvPr/>
        </p:nvSpPr>
        <p:spPr>
          <a:xfrm>
            <a:off x="1028700" y="1034325"/>
            <a:ext cx="8839740" cy="1795557"/>
          </a:xfrm>
          <a:prstGeom prst="rect">
            <a:avLst/>
          </a:prstGeom>
        </p:spPr>
        <p:txBody>
          <a:bodyPr lIns="0" tIns="0" rIns="0" bIns="0" rtlCol="0" anchor="t">
            <a:spAutoFit/>
          </a:bodyPr>
          <a:lstStyle/>
          <a:p>
            <a:pPr>
              <a:lnSpc>
                <a:spcPts val="7039"/>
              </a:lnSpc>
            </a:pPr>
            <a:r>
              <a:rPr lang="en-US" sz="6399">
                <a:solidFill>
                  <a:srgbClr val="1B1920"/>
                </a:solidFill>
                <a:latin typeface="Oswald Bold"/>
              </a:rPr>
              <a:t>EDA - OTHER WORDS IN THE TWEET</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66193"/>
          <a:stretch>
            <a:fillRect/>
          </a:stretch>
        </p:blipFill>
        <p:spPr>
          <a:xfrm rot="-10800000">
            <a:off x="5084959" y="-2982667"/>
            <a:ext cx="13619456" cy="4494920"/>
          </a:xfrm>
          <a:prstGeom prst="rect">
            <a:avLst/>
          </a:prstGeom>
        </p:spPr>
      </p:pic>
      <p:grpSp>
        <p:nvGrpSpPr>
          <p:cNvPr id="4" name="Group 4"/>
          <p:cNvGrpSpPr/>
          <p:nvPr/>
        </p:nvGrpSpPr>
        <p:grpSpPr>
          <a:xfrm>
            <a:off x="0" y="9795557"/>
            <a:ext cx="18384652" cy="491443"/>
            <a:chOff x="0" y="0"/>
            <a:chExt cx="24512869" cy="655257"/>
          </a:xfrm>
        </p:grpSpPr>
        <p:grpSp>
          <p:nvGrpSpPr>
            <p:cNvPr id="5" name="Group 5"/>
            <p:cNvGrpSpPr/>
            <p:nvPr/>
          </p:nvGrpSpPr>
          <p:grpSpPr>
            <a:xfrm>
              <a:off x="0" y="0"/>
              <a:ext cx="24512869" cy="655257"/>
              <a:chOff x="0" y="0"/>
              <a:chExt cx="4842048" cy="129434"/>
            </a:xfrm>
          </p:grpSpPr>
          <p:sp>
            <p:nvSpPr>
              <p:cNvPr id="6" name="Freeform 6"/>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8" name="TextBox 8"/>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9" name="TextBox 9"/>
            <p:cNvSpPr txBox="1"/>
            <p:nvPr/>
          </p:nvSpPr>
          <p:spPr>
            <a:xfrm>
              <a:off x="4565553" y="136070"/>
              <a:ext cx="1623521" cy="392609"/>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10" name="TextBox 10"/>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11" name="TextBox 11"/>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12" name="TextBox 12"/>
            <p:cNvSpPr txBox="1"/>
            <p:nvPr/>
          </p:nvSpPr>
          <p:spPr>
            <a:xfrm>
              <a:off x="15896566" y="136070"/>
              <a:ext cx="17813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Methodology</a:t>
              </a:r>
            </a:p>
          </p:txBody>
        </p:sp>
        <p:sp>
          <p:nvSpPr>
            <p:cNvPr id="13" name="TextBox 13"/>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14" name="TextBox 14"/>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15" name="TextBox 15"/>
            <p:cNvSpPr txBox="1"/>
            <p:nvPr/>
          </p:nvSpPr>
          <p:spPr>
            <a:xfrm>
              <a:off x="14003126" y="136070"/>
              <a:ext cx="839327" cy="392609"/>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EDA</a:t>
              </a:r>
            </a:p>
          </p:txBody>
        </p:sp>
      </p:grpSp>
      <p:grpSp>
        <p:nvGrpSpPr>
          <p:cNvPr id="16" name="Group 16"/>
          <p:cNvGrpSpPr/>
          <p:nvPr/>
        </p:nvGrpSpPr>
        <p:grpSpPr>
          <a:xfrm>
            <a:off x="0" y="3977463"/>
            <a:ext cx="8451799" cy="3352884"/>
            <a:chOff x="0" y="0"/>
            <a:chExt cx="2225988" cy="883064"/>
          </a:xfrm>
        </p:grpSpPr>
        <p:sp>
          <p:nvSpPr>
            <p:cNvPr id="17" name="Freeform 17"/>
            <p:cNvSpPr/>
            <p:nvPr/>
          </p:nvSpPr>
          <p:spPr>
            <a:xfrm>
              <a:off x="0" y="0"/>
              <a:ext cx="2225988" cy="883064"/>
            </a:xfrm>
            <a:custGeom>
              <a:avLst/>
              <a:gdLst/>
              <a:ahLst/>
              <a:cxnLst/>
              <a:rect l="l" t="t" r="r" b="b"/>
              <a:pathLst>
                <a:path w="2225988" h="883064">
                  <a:moveTo>
                    <a:pt x="0" y="0"/>
                  </a:moveTo>
                  <a:lnTo>
                    <a:pt x="2225988" y="0"/>
                  </a:lnTo>
                  <a:lnTo>
                    <a:pt x="2225988" y="883064"/>
                  </a:lnTo>
                  <a:lnTo>
                    <a:pt x="0" y="883064"/>
                  </a:lnTo>
                  <a:close/>
                </a:path>
              </a:pathLst>
            </a:custGeom>
            <a:solidFill>
              <a:srgbClr val="231F20"/>
            </a:solidFill>
          </p:spPr>
        </p:sp>
        <p:sp>
          <p:nvSpPr>
            <p:cNvPr id="18" name="TextBox 18"/>
            <p:cNvSpPr txBox="1"/>
            <p:nvPr/>
          </p:nvSpPr>
          <p:spPr>
            <a:xfrm>
              <a:off x="0" y="9525"/>
              <a:ext cx="812800" cy="803275"/>
            </a:xfrm>
            <a:prstGeom prst="rect">
              <a:avLst/>
            </a:prstGeom>
          </p:spPr>
          <p:txBody>
            <a:bodyPr lIns="50800" tIns="50800" rIns="50800" bIns="50800" rtlCol="0" anchor="ctr"/>
            <a:lstStyle/>
            <a:p>
              <a:pPr algn="ctr">
                <a:lnSpc>
                  <a:spcPts val="2310"/>
                </a:lnSpc>
              </a:pPr>
              <a:endParaRPr/>
            </a:p>
          </p:txBody>
        </p:sp>
      </p:grpSp>
      <p:sp>
        <p:nvSpPr>
          <p:cNvPr id="19" name="TextBox 19"/>
          <p:cNvSpPr txBox="1"/>
          <p:nvPr/>
        </p:nvSpPr>
        <p:spPr>
          <a:xfrm>
            <a:off x="598706" y="4231802"/>
            <a:ext cx="7254388" cy="2806105"/>
          </a:xfrm>
          <a:prstGeom prst="rect">
            <a:avLst/>
          </a:prstGeom>
        </p:spPr>
        <p:txBody>
          <a:bodyPr lIns="0" tIns="0" rIns="0" bIns="0" rtlCol="0" anchor="t">
            <a:spAutoFit/>
          </a:bodyPr>
          <a:lstStyle/>
          <a:p>
            <a:pPr marL="431799" lvl="1" indent="-215899">
              <a:lnSpc>
                <a:spcPts val="2799"/>
              </a:lnSpc>
              <a:buFont typeface="Arial"/>
              <a:buChar char="•"/>
            </a:pPr>
            <a:r>
              <a:rPr lang="en-US" sz="1999">
                <a:solidFill>
                  <a:srgbClr val="FFFFFF"/>
                </a:solidFill>
                <a:latin typeface="DM Sans"/>
              </a:rPr>
              <a:t>Retweet/ Mentions of Users </a:t>
            </a:r>
          </a:p>
          <a:p>
            <a:pPr marL="431799" lvl="1" indent="-215899">
              <a:lnSpc>
                <a:spcPts val="2799"/>
              </a:lnSpc>
              <a:buFont typeface="Arial"/>
              <a:buChar char="•"/>
            </a:pPr>
            <a:r>
              <a:rPr lang="en-US" sz="1999">
                <a:solidFill>
                  <a:srgbClr val="FFFFFF"/>
                </a:solidFill>
                <a:latin typeface="DM Sans"/>
              </a:rPr>
              <a:t>HTML Entities </a:t>
            </a:r>
          </a:p>
          <a:p>
            <a:pPr marL="431799" lvl="1" indent="-215899">
              <a:lnSpc>
                <a:spcPts val="2799"/>
              </a:lnSpc>
              <a:buFont typeface="Arial"/>
              <a:buChar char="•"/>
            </a:pPr>
            <a:r>
              <a:rPr lang="en-US" sz="1999">
                <a:solidFill>
                  <a:srgbClr val="FFFFFF"/>
                </a:solidFill>
                <a:latin typeface="DM Sans"/>
              </a:rPr>
              <a:t>Hashtags </a:t>
            </a:r>
          </a:p>
          <a:p>
            <a:pPr marL="431799" lvl="1" indent="-215899">
              <a:lnSpc>
                <a:spcPts val="2799"/>
              </a:lnSpc>
              <a:buFont typeface="Arial"/>
              <a:buChar char="•"/>
            </a:pPr>
            <a:r>
              <a:rPr lang="en-US" sz="1999">
                <a:solidFill>
                  <a:srgbClr val="FFFFFF"/>
                </a:solidFill>
                <a:latin typeface="DM Sans"/>
              </a:rPr>
              <a:t>Emojis </a:t>
            </a:r>
          </a:p>
          <a:p>
            <a:pPr marL="431799" lvl="1" indent="-215899">
              <a:lnSpc>
                <a:spcPts val="2799"/>
              </a:lnSpc>
              <a:buFont typeface="Arial"/>
              <a:buChar char="•"/>
            </a:pPr>
            <a:r>
              <a:rPr lang="en-US" sz="1999">
                <a:solidFill>
                  <a:srgbClr val="FFFFFF"/>
                </a:solidFill>
                <a:latin typeface="DM Sans"/>
              </a:rPr>
              <a:t>Spelling Errors </a:t>
            </a:r>
          </a:p>
          <a:p>
            <a:pPr marL="431799" lvl="1" indent="-215899">
              <a:lnSpc>
                <a:spcPts val="2799"/>
              </a:lnSpc>
              <a:buFont typeface="Arial"/>
              <a:buChar char="•"/>
            </a:pPr>
            <a:r>
              <a:rPr lang="en-US" sz="1999">
                <a:solidFill>
                  <a:srgbClr val="FFFFFF"/>
                </a:solidFill>
                <a:latin typeface="DM Sans"/>
              </a:rPr>
              <a:t>Other variations of alphabets </a:t>
            </a:r>
          </a:p>
          <a:p>
            <a:pPr>
              <a:lnSpc>
                <a:spcPts val="2799"/>
              </a:lnSpc>
            </a:pPr>
            <a:endParaRPr lang="en-US" sz="1999">
              <a:solidFill>
                <a:srgbClr val="FFFFFF"/>
              </a:solidFill>
              <a:latin typeface="DM Sans"/>
            </a:endParaRPr>
          </a:p>
          <a:p>
            <a:pPr>
              <a:lnSpc>
                <a:spcPts val="2799"/>
              </a:lnSpc>
            </a:pPr>
            <a:r>
              <a:rPr lang="en-US" sz="1999">
                <a:solidFill>
                  <a:srgbClr val="FFFFFF"/>
                </a:solidFill>
                <a:latin typeface="DM Sans"/>
              </a:rPr>
              <a:t>From this, there is a need for us to further clean our dataset. </a:t>
            </a:r>
          </a:p>
        </p:txBody>
      </p:sp>
      <p:grpSp>
        <p:nvGrpSpPr>
          <p:cNvPr id="20" name="Group 20"/>
          <p:cNvGrpSpPr/>
          <p:nvPr/>
        </p:nvGrpSpPr>
        <p:grpSpPr>
          <a:xfrm>
            <a:off x="8451799" y="3515546"/>
            <a:ext cx="9167412" cy="4276718"/>
            <a:chOff x="0" y="0"/>
            <a:chExt cx="12223215" cy="5702290"/>
          </a:xfrm>
        </p:grpSpPr>
        <p:grpSp>
          <p:nvGrpSpPr>
            <p:cNvPr id="21" name="Group 21"/>
            <p:cNvGrpSpPr/>
            <p:nvPr/>
          </p:nvGrpSpPr>
          <p:grpSpPr>
            <a:xfrm>
              <a:off x="0" y="0"/>
              <a:ext cx="12223215" cy="5702290"/>
              <a:chOff x="0" y="0"/>
              <a:chExt cx="2443149" cy="1139761"/>
            </a:xfrm>
          </p:grpSpPr>
          <p:sp>
            <p:nvSpPr>
              <p:cNvPr id="22" name="Freeform 22"/>
              <p:cNvSpPr/>
              <p:nvPr/>
            </p:nvSpPr>
            <p:spPr>
              <a:xfrm>
                <a:off x="0" y="0"/>
                <a:ext cx="2443150" cy="1139761"/>
              </a:xfrm>
              <a:custGeom>
                <a:avLst/>
                <a:gdLst/>
                <a:ahLst/>
                <a:cxnLst/>
                <a:rect l="l" t="t" r="r" b="b"/>
                <a:pathLst>
                  <a:path w="2443150" h="1139761">
                    <a:moveTo>
                      <a:pt x="43070" y="0"/>
                    </a:moveTo>
                    <a:lnTo>
                      <a:pt x="2400080" y="0"/>
                    </a:lnTo>
                    <a:cubicBezTo>
                      <a:pt x="2423867" y="0"/>
                      <a:pt x="2443150" y="19283"/>
                      <a:pt x="2443150" y="43070"/>
                    </a:cubicBezTo>
                    <a:lnTo>
                      <a:pt x="2443150" y="1096691"/>
                    </a:lnTo>
                    <a:cubicBezTo>
                      <a:pt x="2443150" y="1108114"/>
                      <a:pt x="2438612" y="1119069"/>
                      <a:pt x="2430535" y="1127146"/>
                    </a:cubicBezTo>
                    <a:cubicBezTo>
                      <a:pt x="2422458" y="1135224"/>
                      <a:pt x="2411503" y="1139761"/>
                      <a:pt x="2400080" y="1139761"/>
                    </a:cubicBezTo>
                    <a:lnTo>
                      <a:pt x="43070" y="1139761"/>
                    </a:lnTo>
                    <a:cubicBezTo>
                      <a:pt x="19283" y="1139761"/>
                      <a:pt x="0" y="1120478"/>
                      <a:pt x="0" y="1096691"/>
                    </a:cubicBezTo>
                    <a:lnTo>
                      <a:pt x="0" y="43070"/>
                    </a:lnTo>
                    <a:cubicBezTo>
                      <a:pt x="0" y="31647"/>
                      <a:pt x="4538" y="20692"/>
                      <a:pt x="12615" y="12615"/>
                    </a:cubicBezTo>
                    <a:cubicBezTo>
                      <a:pt x="20692" y="4538"/>
                      <a:pt x="31647" y="0"/>
                      <a:pt x="43070" y="0"/>
                    </a:cubicBezTo>
                    <a:close/>
                  </a:path>
                </a:pathLst>
              </a:custGeom>
              <a:solidFill>
                <a:srgbClr val="FFFFFF"/>
              </a:solidFill>
            </p:spPr>
          </p:sp>
          <p:sp>
            <p:nvSpPr>
              <p:cNvPr id="23" name="TextBox 23"/>
              <p:cNvSpPr txBox="1"/>
              <p:nvPr/>
            </p:nvSpPr>
            <p:spPr>
              <a:xfrm>
                <a:off x="0" y="-57150"/>
                <a:ext cx="812800" cy="869950"/>
              </a:xfrm>
              <a:prstGeom prst="rect">
                <a:avLst/>
              </a:prstGeom>
            </p:spPr>
            <p:txBody>
              <a:bodyPr lIns="50204" tIns="50204" rIns="50204" bIns="50204" rtlCol="0" anchor="ctr"/>
              <a:lstStyle/>
              <a:p>
                <a:pPr algn="ctr">
                  <a:lnSpc>
                    <a:spcPts val="3500"/>
                  </a:lnSpc>
                </a:pPr>
                <a:endParaRPr/>
              </a:p>
            </p:txBody>
          </p:sp>
        </p:grpSp>
        <p:pic>
          <p:nvPicPr>
            <p:cNvPr id="24" name="Picture 24"/>
            <p:cNvPicPr>
              <a:picLocks noChangeAspect="1"/>
            </p:cNvPicPr>
            <p:nvPr/>
          </p:nvPicPr>
          <p:blipFill>
            <a:blip r:embed="rId4"/>
            <a:srcRect/>
            <a:stretch>
              <a:fillRect/>
            </a:stretch>
          </p:blipFill>
          <p:spPr>
            <a:xfrm>
              <a:off x="631382" y="1313379"/>
              <a:ext cx="10960452" cy="3075532"/>
            </a:xfrm>
            <a:prstGeom prst="rect">
              <a:avLst/>
            </a:prstGeom>
          </p:spPr>
        </p:pic>
        <p:grpSp>
          <p:nvGrpSpPr>
            <p:cNvPr id="25" name="Group 25"/>
            <p:cNvGrpSpPr/>
            <p:nvPr/>
          </p:nvGrpSpPr>
          <p:grpSpPr>
            <a:xfrm>
              <a:off x="1074097" y="1351619"/>
              <a:ext cx="1787481" cy="429475"/>
              <a:chOff x="0" y="0"/>
              <a:chExt cx="353083" cy="84835"/>
            </a:xfrm>
          </p:grpSpPr>
          <p:sp>
            <p:nvSpPr>
              <p:cNvPr id="26" name="Freeform 26"/>
              <p:cNvSpPr/>
              <p:nvPr/>
            </p:nvSpPr>
            <p:spPr>
              <a:xfrm>
                <a:off x="0" y="0"/>
                <a:ext cx="353083" cy="84835"/>
              </a:xfrm>
              <a:custGeom>
                <a:avLst/>
                <a:gdLst/>
                <a:ahLst/>
                <a:cxnLst/>
                <a:rect l="l" t="t" r="r" b="b"/>
                <a:pathLst>
                  <a:path w="353083" h="84835">
                    <a:moveTo>
                      <a:pt x="0" y="0"/>
                    </a:moveTo>
                    <a:lnTo>
                      <a:pt x="353083" y="0"/>
                    </a:lnTo>
                    <a:lnTo>
                      <a:pt x="353083" y="84835"/>
                    </a:lnTo>
                    <a:lnTo>
                      <a:pt x="0" y="84835"/>
                    </a:lnTo>
                    <a:close/>
                  </a:path>
                </a:pathLst>
              </a:custGeom>
              <a:solidFill>
                <a:srgbClr val="000000">
                  <a:alpha val="0"/>
                </a:srgbClr>
              </a:solidFill>
              <a:ln w="38100">
                <a:solidFill>
                  <a:srgbClr val="FF3131"/>
                </a:solidFill>
              </a:ln>
            </p:spPr>
          </p:sp>
          <p:sp>
            <p:nvSpPr>
              <p:cNvPr id="27" name="TextBox 27"/>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grpSp>
          <p:nvGrpSpPr>
            <p:cNvPr id="28" name="Group 28"/>
            <p:cNvGrpSpPr/>
            <p:nvPr/>
          </p:nvGrpSpPr>
          <p:grpSpPr>
            <a:xfrm>
              <a:off x="987369" y="2283810"/>
              <a:ext cx="1240737" cy="429475"/>
              <a:chOff x="0" y="0"/>
              <a:chExt cx="245084" cy="84835"/>
            </a:xfrm>
          </p:grpSpPr>
          <p:sp>
            <p:nvSpPr>
              <p:cNvPr id="29" name="Freeform 29"/>
              <p:cNvSpPr/>
              <p:nvPr/>
            </p:nvSpPr>
            <p:spPr>
              <a:xfrm>
                <a:off x="0" y="0"/>
                <a:ext cx="245084" cy="84835"/>
              </a:xfrm>
              <a:custGeom>
                <a:avLst/>
                <a:gdLst/>
                <a:ahLst/>
                <a:cxnLst/>
                <a:rect l="l" t="t" r="r" b="b"/>
                <a:pathLst>
                  <a:path w="245084" h="84835">
                    <a:moveTo>
                      <a:pt x="0" y="0"/>
                    </a:moveTo>
                    <a:lnTo>
                      <a:pt x="245084" y="0"/>
                    </a:lnTo>
                    <a:lnTo>
                      <a:pt x="245084" y="84835"/>
                    </a:lnTo>
                    <a:lnTo>
                      <a:pt x="0" y="84835"/>
                    </a:lnTo>
                    <a:close/>
                  </a:path>
                </a:pathLst>
              </a:custGeom>
              <a:solidFill>
                <a:srgbClr val="000000">
                  <a:alpha val="0"/>
                </a:srgbClr>
              </a:solidFill>
              <a:ln w="38100">
                <a:solidFill>
                  <a:srgbClr val="FF3131"/>
                </a:solidFill>
              </a:ln>
            </p:spPr>
          </p:sp>
          <p:sp>
            <p:nvSpPr>
              <p:cNvPr id="30" name="TextBox 30"/>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grpSp>
          <p:nvGrpSpPr>
            <p:cNvPr id="31" name="Group 31"/>
            <p:cNvGrpSpPr/>
            <p:nvPr/>
          </p:nvGrpSpPr>
          <p:grpSpPr>
            <a:xfrm>
              <a:off x="6329955" y="2283810"/>
              <a:ext cx="475297" cy="429475"/>
              <a:chOff x="0" y="0"/>
              <a:chExt cx="93886" cy="84835"/>
            </a:xfrm>
          </p:grpSpPr>
          <p:sp>
            <p:nvSpPr>
              <p:cNvPr id="32" name="Freeform 32"/>
              <p:cNvSpPr/>
              <p:nvPr/>
            </p:nvSpPr>
            <p:spPr>
              <a:xfrm>
                <a:off x="0" y="0"/>
                <a:ext cx="93886" cy="84835"/>
              </a:xfrm>
              <a:custGeom>
                <a:avLst/>
                <a:gdLst/>
                <a:ahLst/>
                <a:cxnLst/>
                <a:rect l="l" t="t" r="r" b="b"/>
                <a:pathLst>
                  <a:path w="93886" h="84835">
                    <a:moveTo>
                      <a:pt x="0" y="0"/>
                    </a:moveTo>
                    <a:lnTo>
                      <a:pt x="93886" y="0"/>
                    </a:lnTo>
                    <a:lnTo>
                      <a:pt x="93886" y="84835"/>
                    </a:lnTo>
                    <a:lnTo>
                      <a:pt x="0" y="84835"/>
                    </a:lnTo>
                    <a:close/>
                  </a:path>
                </a:pathLst>
              </a:custGeom>
              <a:solidFill>
                <a:srgbClr val="000000">
                  <a:alpha val="0"/>
                </a:srgbClr>
              </a:solidFill>
              <a:ln w="38100">
                <a:solidFill>
                  <a:srgbClr val="FF3131"/>
                </a:solidFill>
              </a:ln>
            </p:spPr>
          </p:sp>
          <p:sp>
            <p:nvSpPr>
              <p:cNvPr id="33" name="TextBox 33"/>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grpSp>
          <p:nvGrpSpPr>
            <p:cNvPr id="34" name="Group 34"/>
            <p:cNvGrpSpPr/>
            <p:nvPr/>
          </p:nvGrpSpPr>
          <p:grpSpPr>
            <a:xfrm>
              <a:off x="3432216" y="2851145"/>
              <a:ext cx="1240737" cy="429475"/>
              <a:chOff x="0" y="0"/>
              <a:chExt cx="245084" cy="84835"/>
            </a:xfrm>
          </p:grpSpPr>
          <p:sp>
            <p:nvSpPr>
              <p:cNvPr id="35" name="Freeform 35"/>
              <p:cNvSpPr/>
              <p:nvPr/>
            </p:nvSpPr>
            <p:spPr>
              <a:xfrm>
                <a:off x="0" y="0"/>
                <a:ext cx="245084" cy="84835"/>
              </a:xfrm>
              <a:custGeom>
                <a:avLst/>
                <a:gdLst/>
                <a:ahLst/>
                <a:cxnLst/>
                <a:rect l="l" t="t" r="r" b="b"/>
                <a:pathLst>
                  <a:path w="245084" h="84835">
                    <a:moveTo>
                      <a:pt x="0" y="0"/>
                    </a:moveTo>
                    <a:lnTo>
                      <a:pt x="245084" y="0"/>
                    </a:lnTo>
                    <a:lnTo>
                      <a:pt x="245084" y="84835"/>
                    </a:lnTo>
                    <a:lnTo>
                      <a:pt x="0" y="84835"/>
                    </a:lnTo>
                    <a:close/>
                  </a:path>
                </a:pathLst>
              </a:custGeom>
              <a:solidFill>
                <a:srgbClr val="000000">
                  <a:alpha val="0"/>
                </a:srgbClr>
              </a:solidFill>
              <a:ln w="38100">
                <a:solidFill>
                  <a:srgbClr val="FF3131"/>
                </a:solidFill>
              </a:ln>
            </p:spPr>
          </p:sp>
          <p:sp>
            <p:nvSpPr>
              <p:cNvPr id="36" name="TextBox 36"/>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grpSp>
          <p:nvGrpSpPr>
            <p:cNvPr id="37" name="Group 37"/>
            <p:cNvGrpSpPr/>
            <p:nvPr/>
          </p:nvGrpSpPr>
          <p:grpSpPr>
            <a:xfrm>
              <a:off x="648117" y="3872092"/>
              <a:ext cx="1240737" cy="429475"/>
              <a:chOff x="0" y="0"/>
              <a:chExt cx="245084" cy="84835"/>
            </a:xfrm>
          </p:grpSpPr>
          <p:sp>
            <p:nvSpPr>
              <p:cNvPr id="38" name="Freeform 38"/>
              <p:cNvSpPr/>
              <p:nvPr/>
            </p:nvSpPr>
            <p:spPr>
              <a:xfrm>
                <a:off x="0" y="0"/>
                <a:ext cx="245084" cy="84835"/>
              </a:xfrm>
              <a:custGeom>
                <a:avLst/>
                <a:gdLst/>
                <a:ahLst/>
                <a:cxnLst/>
                <a:rect l="l" t="t" r="r" b="b"/>
                <a:pathLst>
                  <a:path w="245084" h="84835">
                    <a:moveTo>
                      <a:pt x="0" y="0"/>
                    </a:moveTo>
                    <a:lnTo>
                      <a:pt x="245084" y="0"/>
                    </a:lnTo>
                    <a:lnTo>
                      <a:pt x="245084" y="84835"/>
                    </a:lnTo>
                    <a:lnTo>
                      <a:pt x="0" y="84835"/>
                    </a:lnTo>
                    <a:close/>
                  </a:path>
                </a:pathLst>
              </a:custGeom>
              <a:solidFill>
                <a:srgbClr val="000000">
                  <a:alpha val="0"/>
                </a:srgbClr>
              </a:solidFill>
              <a:ln w="38100">
                <a:solidFill>
                  <a:srgbClr val="FF3131"/>
                </a:solidFill>
              </a:ln>
            </p:spPr>
          </p:sp>
          <p:sp>
            <p:nvSpPr>
              <p:cNvPr id="39" name="TextBox 39"/>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grpSp>
          <p:nvGrpSpPr>
            <p:cNvPr id="40" name="Group 40"/>
            <p:cNvGrpSpPr/>
            <p:nvPr/>
          </p:nvGrpSpPr>
          <p:grpSpPr>
            <a:xfrm>
              <a:off x="6986047" y="3872092"/>
              <a:ext cx="557308" cy="429475"/>
              <a:chOff x="0" y="0"/>
              <a:chExt cx="110086" cy="84835"/>
            </a:xfrm>
          </p:grpSpPr>
          <p:sp>
            <p:nvSpPr>
              <p:cNvPr id="41" name="Freeform 41"/>
              <p:cNvSpPr/>
              <p:nvPr/>
            </p:nvSpPr>
            <p:spPr>
              <a:xfrm>
                <a:off x="0" y="0"/>
                <a:ext cx="110086" cy="84835"/>
              </a:xfrm>
              <a:custGeom>
                <a:avLst/>
                <a:gdLst/>
                <a:ahLst/>
                <a:cxnLst/>
                <a:rect l="l" t="t" r="r" b="b"/>
                <a:pathLst>
                  <a:path w="110086" h="84835">
                    <a:moveTo>
                      <a:pt x="0" y="0"/>
                    </a:moveTo>
                    <a:lnTo>
                      <a:pt x="110086" y="0"/>
                    </a:lnTo>
                    <a:lnTo>
                      <a:pt x="110086" y="84835"/>
                    </a:lnTo>
                    <a:lnTo>
                      <a:pt x="0" y="84835"/>
                    </a:lnTo>
                    <a:close/>
                  </a:path>
                </a:pathLst>
              </a:custGeom>
              <a:solidFill>
                <a:srgbClr val="000000">
                  <a:alpha val="0"/>
                </a:srgbClr>
              </a:solidFill>
              <a:ln w="38100">
                <a:solidFill>
                  <a:srgbClr val="FF3131"/>
                </a:solidFill>
              </a:ln>
            </p:spPr>
          </p:sp>
          <p:sp>
            <p:nvSpPr>
              <p:cNvPr id="42" name="TextBox 42"/>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8DACD"/>
        </a:solidFill>
        <a:effectLst/>
      </p:bgPr>
    </p:bg>
    <p:spTree>
      <p:nvGrpSpPr>
        <p:cNvPr id="1" name=""/>
        <p:cNvGrpSpPr/>
        <p:nvPr/>
      </p:nvGrpSpPr>
      <p:grpSpPr>
        <a:xfrm>
          <a:off x="0" y="0"/>
          <a:ext cx="0" cy="0"/>
          <a:chOff x="0" y="0"/>
          <a:chExt cx="0" cy="0"/>
        </a:xfrm>
      </p:grpSpPr>
      <p:sp>
        <p:nvSpPr>
          <p:cNvPr id="2" name="TextBox 2"/>
          <p:cNvSpPr txBox="1"/>
          <p:nvPr/>
        </p:nvSpPr>
        <p:spPr>
          <a:xfrm>
            <a:off x="1028700" y="1034325"/>
            <a:ext cx="8839740" cy="909843"/>
          </a:xfrm>
          <a:prstGeom prst="rect">
            <a:avLst/>
          </a:prstGeom>
        </p:spPr>
        <p:txBody>
          <a:bodyPr lIns="0" tIns="0" rIns="0" bIns="0" rtlCol="0" anchor="t">
            <a:spAutoFit/>
          </a:bodyPr>
          <a:lstStyle/>
          <a:p>
            <a:pPr>
              <a:lnSpc>
                <a:spcPts val="7039"/>
              </a:lnSpc>
            </a:pPr>
            <a:r>
              <a:rPr lang="en-US" sz="6399" dirty="0">
                <a:solidFill>
                  <a:srgbClr val="1B1920"/>
                </a:solidFill>
                <a:latin typeface="Oswald Bold"/>
              </a:rPr>
              <a:t>CLEANING OF DATASET</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66193"/>
          <a:stretch>
            <a:fillRect/>
          </a:stretch>
        </p:blipFill>
        <p:spPr>
          <a:xfrm rot="-10800000">
            <a:off x="5084959" y="-2982667"/>
            <a:ext cx="13619456" cy="4494920"/>
          </a:xfrm>
          <a:prstGeom prst="rect">
            <a:avLst/>
          </a:prstGeom>
        </p:spPr>
      </p:pic>
      <p:grpSp>
        <p:nvGrpSpPr>
          <p:cNvPr id="4" name="Group 4"/>
          <p:cNvGrpSpPr/>
          <p:nvPr/>
        </p:nvGrpSpPr>
        <p:grpSpPr>
          <a:xfrm>
            <a:off x="0" y="9795557"/>
            <a:ext cx="18384652" cy="491443"/>
            <a:chOff x="0" y="0"/>
            <a:chExt cx="24512869" cy="655257"/>
          </a:xfrm>
        </p:grpSpPr>
        <p:grpSp>
          <p:nvGrpSpPr>
            <p:cNvPr id="5" name="Group 5"/>
            <p:cNvGrpSpPr/>
            <p:nvPr/>
          </p:nvGrpSpPr>
          <p:grpSpPr>
            <a:xfrm>
              <a:off x="0" y="0"/>
              <a:ext cx="24512869" cy="655257"/>
              <a:chOff x="0" y="0"/>
              <a:chExt cx="4842048" cy="129434"/>
            </a:xfrm>
          </p:grpSpPr>
          <p:sp>
            <p:nvSpPr>
              <p:cNvPr id="6" name="Freeform 6"/>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8" name="TextBox 8"/>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9" name="TextBox 9"/>
            <p:cNvSpPr txBox="1"/>
            <p:nvPr/>
          </p:nvSpPr>
          <p:spPr>
            <a:xfrm>
              <a:off x="4565553" y="136070"/>
              <a:ext cx="1623521" cy="392609"/>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10" name="TextBox 10"/>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11" name="TextBox 11"/>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12" name="TextBox 12"/>
            <p:cNvSpPr txBox="1"/>
            <p:nvPr/>
          </p:nvSpPr>
          <p:spPr>
            <a:xfrm>
              <a:off x="15896566" y="136070"/>
              <a:ext cx="17813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Methodology</a:t>
              </a:r>
            </a:p>
          </p:txBody>
        </p:sp>
        <p:sp>
          <p:nvSpPr>
            <p:cNvPr id="13" name="TextBox 13"/>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14" name="TextBox 14"/>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15" name="TextBox 15"/>
            <p:cNvSpPr txBox="1"/>
            <p:nvPr/>
          </p:nvSpPr>
          <p:spPr>
            <a:xfrm>
              <a:off x="14003126" y="136070"/>
              <a:ext cx="839327" cy="392609"/>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EDA</a:t>
              </a:r>
            </a:p>
          </p:txBody>
        </p:sp>
      </p:grpSp>
      <p:grpSp>
        <p:nvGrpSpPr>
          <p:cNvPr id="16" name="Group 16"/>
          <p:cNvGrpSpPr/>
          <p:nvPr/>
        </p:nvGrpSpPr>
        <p:grpSpPr>
          <a:xfrm>
            <a:off x="1155416" y="2760886"/>
            <a:ext cx="15977167" cy="1407979"/>
            <a:chOff x="0" y="0"/>
            <a:chExt cx="21302890" cy="1877305"/>
          </a:xfrm>
        </p:grpSpPr>
        <p:grpSp>
          <p:nvGrpSpPr>
            <p:cNvPr id="17" name="Group 17"/>
            <p:cNvGrpSpPr/>
            <p:nvPr/>
          </p:nvGrpSpPr>
          <p:grpSpPr>
            <a:xfrm>
              <a:off x="0" y="0"/>
              <a:ext cx="5086515" cy="1877305"/>
              <a:chOff x="0" y="0"/>
              <a:chExt cx="1004744" cy="370826"/>
            </a:xfrm>
          </p:grpSpPr>
          <p:sp>
            <p:nvSpPr>
              <p:cNvPr id="18" name="Freeform 18"/>
              <p:cNvSpPr/>
              <p:nvPr/>
            </p:nvSpPr>
            <p:spPr>
              <a:xfrm>
                <a:off x="0" y="0"/>
                <a:ext cx="1004744" cy="370826"/>
              </a:xfrm>
              <a:custGeom>
                <a:avLst/>
                <a:gdLst/>
                <a:ahLst/>
                <a:cxnLst/>
                <a:rect l="l" t="t" r="r" b="b"/>
                <a:pathLst>
                  <a:path w="1004744" h="370826">
                    <a:moveTo>
                      <a:pt x="0" y="0"/>
                    </a:moveTo>
                    <a:lnTo>
                      <a:pt x="1004744" y="0"/>
                    </a:lnTo>
                    <a:lnTo>
                      <a:pt x="1004744" y="370826"/>
                    </a:lnTo>
                    <a:lnTo>
                      <a:pt x="0" y="370826"/>
                    </a:lnTo>
                    <a:close/>
                  </a:path>
                </a:pathLst>
              </a:custGeom>
              <a:solidFill>
                <a:srgbClr val="231F20"/>
              </a:solidFill>
            </p:spPr>
          </p:sp>
          <p:sp>
            <p:nvSpPr>
              <p:cNvPr id="19" name="TextBox 19"/>
              <p:cNvSpPr txBox="1"/>
              <p:nvPr/>
            </p:nvSpPr>
            <p:spPr>
              <a:xfrm>
                <a:off x="0" y="9525"/>
                <a:ext cx="812800" cy="803275"/>
              </a:xfrm>
              <a:prstGeom prst="rect">
                <a:avLst/>
              </a:prstGeom>
            </p:spPr>
            <p:txBody>
              <a:bodyPr lIns="50800" tIns="50800" rIns="50800" bIns="50800" rtlCol="0" anchor="ctr"/>
              <a:lstStyle/>
              <a:p>
                <a:pPr algn="ctr">
                  <a:lnSpc>
                    <a:spcPts val="2310"/>
                  </a:lnSpc>
                </a:pPr>
                <a:endParaRPr/>
              </a:p>
            </p:txBody>
          </p:sp>
        </p:grpSp>
        <p:grpSp>
          <p:nvGrpSpPr>
            <p:cNvPr id="20" name="Group 20"/>
            <p:cNvGrpSpPr/>
            <p:nvPr/>
          </p:nvGrpSpPr>
          <p:grpSpPr>
            <a:xfrm>
              <a:off x="5408346" y="0"/>
              <a:ext cx="5086515" cy="1877305"/>
              <a:chOff x="0" y="0"/>
              <a:chExt cx="1004744" cy="370826"/>
            </a:xfrm>
          </p:grpSpPr>
          <p:sp>
            <p:nvSpPr>
              <p:cNvPr id="21" name="Freeform 21"/>
              <p:cNvSpPr/>
              <p:nvPr/>
            </p:nvSpPr>
            <p:spPr>
              <a:xfrm>
                <a:off x="0" y="0"/>
                <a:ext cx="1004744" cy="370826"/>
              </a:xfrm>
              <a:custGeom>
                <a:avLst/>
                <a:gdLst/>
                <a:ahLst/>
                <a:cxnLst/>
                <a:rect l="l" t="t" r="r" b="b"/>
                <a:pathLst>
                  <a:path w="1004744" h="370826">
                    <a:moveTo>
                      <a:pt x="0" y="0"/>
                    </a:moveTo>
                    <a:lnTo>
                      <a:pt x="1004744" y="0"/>
                    </a:lnTo>
                    <a:lnTo>
                      <a:pt x="1004744" y="370826"/>
                    </a:lnTo>
                    <a:lnTo>
                      <a:pt x="0" y="370826"/>
                    </a:lnTo>
                    <a:close/>
                  </a:path>
                </a:pathLst>
              </a:custGeom>
              <a:solidFill>
                <a:srgbClr val="231F20"/>
              </a:solidFill>
            </p:spPr>
          </p:sp>
          <p:sp>
            <p:nvSpPr>
              <p:cNvPr id="22" name="TextBox 22"/>
              <p:cNvSpPr txBox="1"/>
              <p:nvPr/>
            </p:nvSpPr>
            <p:spPr>
              <a:xfrm>
                <a:off x="0" y="9525"/>
                <a:ext cx="812800" cy="803275"/>
              </a:xfrm>
              <a:prstGeom prst="rect">
                <a:avLst/>
              </a:prstGeom>
            </p:spPr>
            <p:txBody>
              <a:bodyPr lIns="50800" tIns="50800" rIns="50800" bIns="50800" rtlCol="0" anchor="ctr"/>
              <a:lstStyle/>
              <a:p>
                <a:pPr algn="ctr">
                  <a:lnSpc>
                    <a:spcPts val="2310"/>
                  </a:lnSpc>
                </a:pPr>
                <a:endParaRPr/>
              </a:p>
            </p:txBody>
          </p:sp>
        </p:grpSp>
        <p:grpSp>
          <p:nvGrpSpPr>
            <p:cNvPr id="23" name="Group 23"/>
            <p:cNvGrpSpPr/>
            <p:nvPr/>
          </p:nvGrpSpPr>
          <p:grpSpPr>
            <a:xfrm>
              <a:off x="10812361" y="0"/>
              <a:ext cx="5086515" cy="1877305"/>
              <a:chOff x="0" y="0"/>
              <a:chExt cx="1004744" cy="370826"/>
            </a:xfrm>
          </p:grpSpPr>
          <p:sp>
            <p:nvSpPr>
              <p:cNvPr id="24" name="Freeform 24"/>
              <p:cNvSpPr/>
              <p:nvPr/>
            </p:nvSpPr>
            <p:spPr>
              <a:xfrm>
                <a:off x="0" y="0"/>
                <a:ext cx="1004744" cy="370826"/>
              </a:xfrm>
              <a:custGeom>
                <a:avLst/>
                <a:gdLst/>
                <a:ahLst/>
                <a:cxnLst/>
                <a:rect l="l" t="t" r="r" b="b"/>
                <a:pathLst>
                  <a:path w="1004744" h="370826">
                    <a:moveTo>
                      <a:pt x="0" y="0"/>
                    </a:moveTo>
                    <a:lnTo>
                      <a:pt x="1004744" y="0"/>
                    </a:lnTo>
                    <a:lnTo>
                      <a:pt x="1004744" y="370826"/>
                    </a:lnTo>
                    <a:lnTo>
                      <a:pt x="0" y="370826"/>
                    </a:lnTo>
                    <a:close/>
                  </a:path>
                </a:pathLst>
              </a:custGeom>
              <a:solidFill>
                <a:srgbClr val="231F20"/>
              </a:solidFill>
            </p:spPr>
          </p:sp>
          <p:sp>
            <p:nvSpPr>
              <p:cNvPr id="25" name="TextBox 25"/>
              <p:cNvSpPr txBox="1"/>
              <p:nvPr/>
            </p:nvSpPr>
            <p:spPr>
              <a:xfrm>
                <a:off x="0" y="9525"/>
                <a:ext cx="812800" cy="803275"/>
              </a:xfrm>
              <a:prstGeom prst="rect">
                <a:avLst/>
              </a:prstGeom>
            </p:spPr>
            <p:txBody>
              <a:bodyPr lIns="50800" tIns="50800" rIns="50800" bIns="50800" rtlCol="0" anchor="ctr"/>
              <a:lstStyle/>
              <a:p>
                <a:pPr algn="ctr">
                  <a:lnSpc>
                    <a:spcPts val="2310"/>
                  </a:lnSpc>
                </a:pPr>
                <a:endParaRPr/>
              </a:p>
            </p:txBody>
          </p:sp>
        </p:grpSp>
        <p:grpSp>
          <p:nvGrpSpPr>
            <p:cNvPr id="26" name="Group 26"/>
            <p:cNvGrpSpPr/>
            <p:nvPr/>
          </p:nvGrpSpPr>
          <p:grpSpPr>
            <a:xfrm>
              <a:off x="16216375" y="0"/>
              <a:ext cx="5086515" cy="1877305"/>
              <a:chOff x="0" y="0"/>
              <a:chExt cx="1004744" cy="370826"/>
            </a:xfrm>
          </p:grpSpPr>
          <p:sp>
            <p:nvSpPr>
              <p:cNvPr id="27" name="Freeform 27"/>
              <p:cNvSpPr/>
              <p:nvPr/>
            </p:nvSpPr>
            <p:spPr>
              <a:xfrm>
                <a:off x="0" y="0"/>
                <a:ext cx="1004744" cy="370826"/>
              </a:xfrm>
              <a:custGeom>
                <a:avLst/>
                <a:gdLst/>
                <a:ahLst/>
                <a:cxnLst/>
                <a:rect l="l" t="t" r="r" b="b"/>
                <a:pathLst>
                  <a:path w="1004744" h="370826">
                    <a:moveTo>
                      <a:pt x="0" y="0"/>
                    </a:moveTo>
                    <a:lnTo>
                      <a:pt x="1004744" y="0"/>
                    </a:lnTo>
                    <a:lnTo>
                      <a:pt x="1004744" y="370826"/>
                    </a:lnTo>
                    <a:lnTo>
                      <a:pt x="0" y="370826"/>
                    </a:lnTo>
                    <a:close/>
                  </a:path>
                </a:pathLst>
              </a:custGeom>
              <a:solidFill>
                <a:srgbClr val="231F20"/>
              </a:solidFill>
            </p:spPr>
          </p:sp>
          <p:sp>
            <p:nvSpPr>
              <p:cNvPr id="28" name="TextBox 28"/>
              <p:cNvSpPr txBox="1"/>
              <p:nvPr/>
            </p:nvSpPr>
            <p:spPr>
              <a:xfrm>
                <a:off x="0" y="9525"/>
                <a:ext cx="812800" cy="803275"/>
              </a:xfrm>
              <a:prstGeom prst="rect">
                <a:avLst/>
              </a:prstGeom>
            </p:spPr>
            <p:txBody>
              <a:bodyPr lIns="50800" tIns="50800" rIns="50800" bIns="50800" rtlCol="0" anchor="ctr"/>
              <a:lstStyle/>
              <a:p>
                <a:pPr algn="ctr">
                  <a:lnSpc>
                    <a:spcPts val="2310"/>
                  </a:lnSpc>
                </a:pPr>
                <a:endParaRPr/>
              </a:p>
            </p:txBody>
          </p:sp>
        </p:grpSp>
        <p:sp>
          <p:nvSpPr>
            <p:cNvPr id="29" name="TextBox 29"/>
            <p:cNvSpPr txBox="1"/>
            <p:nvPr/>
          </p:nvSpPr>
          <p:spPr>
            <a:xfrm>
              <a:off x="310992" y="456201"/>
              <a:ext cx="4464531" cy="964902"/>
            </a:xfrm>
            <a:prstGeom prst="rect">
              <a:avLst/>
            </a:prstGeom>
          </p:spPr>
          <p:txBody>
            <a:bodyPr lIns="0" tIns="0" rIns="0" bIns="0" rtlCol="0" anchor="t">
              <a:spAutoFit/>
            </a:bodyPr>
            <a:lstStyle/>
            <a:p>
              <a:pPr algn="ctr">
                <a:lnSpc>
                  <a:spcPts val="2879"/>
                </a:lnSpc>
              </a:pPr>
              <a:r>
                <a:rPr lang="en-US" sz="2400" spc="36">
                  <a:solidFill>
                    <a:srgbClr val="FFFFFF"/>
                  </a:solidFill>
                  <a:latin typeface="DM Sans Bold"/>
                </a:rPr>
                <a:t>Removal of HTML Entities </a:t>
              </a:r>
            </a:p>
          </p:txBody>
        </p:sp>
        <p:sp>
          <p:nvSpPr>
            <p:cNvPr id="30" name="TextBox 30"/>
            <p:cNvSpPr txBox="1"/>
            <p:nvPr/>
          </p:nvSpPr>
          <p:spPr>
            <a:xfrm>
              <a:off x="5724205" y="697427"/>
              <a:ext cx="4464531" cy="482451"/>
            </a:xfrm>
            <a:prstGeom prst="rect">
              <a:avLst/>
            </a:prstGeom>
          </p:spPr>
          <p:txBody>
            <a:bodyPr lIns="0" tIns="0" rIns="0" bIns="0" rtlCol="0" anchor="t">
              <a:spAutoFit/>
            </a:bodyPr>
            <a:lstStyle/>
            <a:p>
              <a:pPr algn="ctr">
                <a:lnSpc>
                  <a:spcPts val="2879"/>
                </a:lnSpc>
              </a:pPr>
              <a:r>
                <a:rPr lang="en-US" sz="2400" spc="36">
                  <a:solidFill>
                    <a:srgbClr val="FFFFFF"/>
                  </a:solidFill>
                  <a:latin typeface="DM Sans Bold"/>
                </a:rPr>
                <a:t>Removal of Hastags</a:t>
              </a:r>
            </a:p>
          </p:txBody>
        </p:sp>
        <p:sp>
          <p:nvSpPr>
            <p:cNvPr id="31" name="TextBox 31"/>
            <p:cNvSpPr txBox="1"/>
            <p:nvPr/>
          </p:nvSpPr>
          <p:spPr>
            <a:xfrm>
              <a:off x="11123352" y="214976"/>
              <a:ext cx="4464531" cy="1447354"/>
            </a:xfrm>
            <a:prstGeom prst="rect">
              <a:avLst/>
            </a:prstGeom>
          </p:spPr>
          <p:txBody>
            <a:bodyPr lIns="0" tIns="0" rIns="0" bIns="0" rtlCol="0" anchor="t">
              <a:spAutoFit/>
            </a:bodyPr>
            <a:lstStyle/>
            <a:p>
              <a:pPr algn="ctr">
                <a:lnSpc>
                  <a:spcPts val="2879"/>
                </a:lnSpc>
              </a:pPr>
              <a:r>
                <a:rPr lang="en-US" sz="2400" spc="36">
                  <a:solidFill>
                    <a:srgbClr val="FFFFFF"/>
                  </a:solidFill>
                  <a:latin typeface="DM Sans Bold"/>
                </a:rPr>
                <a:t>Conversion of Contractions to their full word form </a:t>
              </a:r>
            </a:p>
          </p:txBody>
        </p:sp>
        <p:sp>
          <p:nvSpPr>
            <p:cNvPr id="32" name="TextBox 32"/>
            <p:cNvSpPr txBox="1"/>
            <p:nvPr/>
          </p:nvSpPr>
          <p:spPr>
            <a:xfrm>
              <a:off x="16527367" y="697427"/>
              <a:ext cx="4464531" cy="482451"/>
            </a:xfrm>
            <a:prstGeom prst="rect">
              <a:avLst/>
            </a:prstGeom>
          </p:spPr>
          <p:txBody>
            <a:bodyPr lIns="0" tIns="0" rIns="0" bIns="0" rtlCol="0" anchor="t">
              <a:spAutoFit/>
            </a:bodyPr>
            <a:lstStyle/>
            <a:p>
              <a:pPr algn="ctr">
                <a:lnSpc>
                  <a:spcPts val="2879"/>
                </a:lnSpc>
              </a:pPr>
              <a:r>
                <a:rPr lang="en-US" sz="2400" spc="36">
                  <a:solidFill>
                    <a:srgbClr val="FFFFFF"/>
                  </a:solidFill>
                  <a:latin typeface="DM Sans Bold"/>
                </a:rPr>
                <a:t>Removal of URL</a:t>
              </a:r>
            </a:p>
          </p:txBody>
        </p:sp>
      </p:grpSp>
      <p:grpSp>
        <p:nvGrpSpPr>
          <p:cNvPr id="33" name="Group 33"/>
          <p:cNvGrpSpPr/>
          <p:nvPr/>
        </p:nvGrpSpPr>
        <p:grpSpPr>
          <a:xfrm>
            <a:off x="1155416" y="4949915"/>
            <a:ext cx="15977167" cy="1407979"/>
            <a:chOff x="0" y="0"/>
            <a:chExt cx="21302890" cy="1877305"/>
          </a:xfrm>
        </p:grpSpPr>
        <p:grpSp>
          <p:nvGrpSpPr>
            <p:cNvPr id="34" name="Group 34"/>
            <p:cNvGrpSpPr/>
            <p:nvPr/>
          </p:nvGrpSpPr>
          <p:grpSpPr>
            <a:xfrm>
              <a:off x="0" y="0"/>
              <a:ext cx="5086515" cy="1877305"/>
              <a:chOff x="0" y="0"/>
              <a:chExt cx="1004744" cy="370826"/>
            </a:xfrm>
          </p:grpSpPr>
          <p:sp>
            <p:nvSpPr>
              <p:cNvPr id="35" name="Freeform 35"/>
              <p:cNvSpPr/>
              <p:nvPr/>
            </p:nvSpPr>
            <p:spPr>
              <a:xfrm>
                <a:off x="0" y="0"/>
                <a:ext cx="1004744" cy="370826"/>
              </a:xfrm>
              <a:custGeom>
                <a:avLst/>
                <a:gdLst/>
                <a:ahLst/>
                <a:cxnLst/>
                <a:rect l="l" t="t" r="r" b="b"/>
                <a:pathLst>
                  <a:path w="1004744" h="370826">
                    <a:moveTo>
                      <a:pt x="0" y="0"/>
                    </a:moveTo>
                    <a:lnTo>
                      <a:pt x="1004744" y="0"/>
                    </a:lnTo>
                    <a:lnTo>
                      <a:pt x="1004744" y="370826"/>
                    </a:lnTo>
                    <a:lnTo>
                      <a:pt x="0" y="370826"/>
                    </a:lnTo>
                    <a:close/>
                  </a:path>
                </a:pathLst>
              </a:custGeom>
              <a:solidFill>
                <a:srgbClr val="231F20"/>
              </a:solidFill>
            </p:spPr>
          </p:sp>
          <p:sp>
            <p:nvSpPr>
              <p:cNvPr id="36" name="TextBox 36"/>
              <p:cNvSpPr txBox="1"/>
              <p:nvPr/>
            </p:nvSpPr>
            <p:spPr>
              <a:xfrm>
                <a:off x="0" y="9525"/>
                <a:ext cx="812800" cy="803275"/>
              </a:xfrm>
              <a:prstGeom prst="rect">
                <a:avLst/>
              </a:prstGeom>
            </p:spPr>
            <p:txBody>
              <a:bodyPr lIns="50800" tIns="50800" rIns="50800" bIns="50800" rtlCol="0" anchor="ctr"/>
              <a:lstStyle/>
              <a:p>
                <a:pPr algn="ctr">
                  <a:lnSpc>
                    <a:spcPts val="2310"/>
                  </a:lnSpc>
                </a:pPr>
                <a:endParaRPr/>
              </a:p>
            </p:txBody>
          </p:sp>
        </p:grpSp>
        <p:grpSp>
          <p:nvGrpSpPr>
            <p:cNvPr id="37" name="Group 37"/>
            <p:cNvGrpSpPr/>
            <p:nvPr/>
          </p:nvGrpSpPr>
          <p:grpSpPr>
            <a:xfrm>
              <a:off x="5408346" y="0"/>
              <a:ext cx="5086515" cy="1877305"/>
              <a:chOff x="0" y="0"/>
              <a:chExt cx="1004744" cy="370826"/>
            </a:xfrm>
          </p:grpSpPr>
          <p:sp>
            <p:nvSpPr>
              <p:cNvPr id="38" name="Freeform 38"/>
              <p:cNvSpPr/>
              <p:nvPr/>
            </p:nvSpPr>
            <p:spPr>
              <a:xfrm>
                <a:off x="0" y="0"/>
                <a:ext cx="1004744" cy="370826"/>
              </a:xfrm>
              <a:custGeom>
                <a:avLst/>
                <a:gdLst/>
                <a:ahLst/>
                <a:cxnLst/>
                <a:rect l="l" t="t" r="r" b="b"/>
                <a:pathLst>
                  <a:path w="1004744" h="370826">
                    <a:moveTo>
                      <a:pt x="0" y="0"/>
                    </a:moveTo>
                    <a:lnTo>
                      <a:pt x="1004744" y="0"/>
                    </a:lnTo>
                    <a:lnTo>
                      <a:pt x="1004744" y="370826"/>
                    </a:lnTo>
                    <a:lnTo>
                      <a:pt x="0" y="370826"/>
                    </a:lnTo>
                    <a:close/>
                  </a:path>
                </a:pathLst>
              </a:custGeom>
              <a:solidFill>
                <a:srgbClr val="231F20"/>
              </a:solidFill>
            </p:spPr>
          </p:sp>
          <p:sp>
            <p:nvSpPr>
              <p:cNvPr id="39" name="TextBox 39"/>
              <p:cNvSpPr txBox="1"/>
              <p:nvPr/>
            </p:nvSpPr>
            <p:spPr>
              <a:xfrm>
                <a:off x="0" y="9525"/>
                <a:ext cx="812800" cy="803275"/>
              </a:xfrm>
              <a:prstGeom prst="rect">
                <a:avLst/>
              </a:prstGeom>
            </p:spPr>
            <p:txBody>
              <a:bodyPr lIns="50800" tIns="50800" rIns="50800" bIns="50800" rtlCol="0" anchor="ctr"/>
              <a:lstStyle/>
              <a:p>
                <a:pPr algn="ctr">
                  <a:lnSpc>
                    <a:spcPts val="2310"/>
                  </a:lnSpc>
                </a:pPr>
                <a:endParaRPr/>
              </a:p>
            </p:txBody>
          </p:sp>
        </p:grpSp>
        <p:grpSp>
          <p:nvGrpSpPr>
            <p:cNvPr id="40" name="Group 40"/>
            <p:cNvGrpSpPr/>
            <p:nvPr/>
          </p:nvGrpSpPr>
          <p:grpSpPr>
            <a:xfrm>
              <a:off x="10812361" y="0"/>
              <a:ext cx="5086515" cy="1877305"/>
              <a:chOff x="0" y="0"/>
              <a:chExt cx="1004744" cy="370826"/>
            </a:xfrm>
          </p:grpSpPr>
          <p:sp>
            <p:nvSpPr>
              <p:cNvPr id="41" name="Freeform 41"/>
              <p:cNvSpPr/>
              <p:nvPr/>
            </p:nvSpPr>
            <p:spPr>
              <a:xfrm>
                <a:off x="0" y="0"/>
                <a:ext cx="1004744" cy="370826"/>
              </a:xfrm>
              <a:custGeom>
                <a:avLst/>
                <a:gdLst/>
                <a:ahLst/>
                <a:cxnLst/>
                <a:rect l="l" t="t" r="r" b="b"/>
                <a:pathLst>
                  <a:path w="1004744" h="370826">
                    <a:moveTo>
                      <a:pt x="0" y="0"/>
                    </a:moveTo>
                    <a:lnTo>
                      <a:pt x="1004744" y="0"/>
                    </a:lnTo>
                    <a:lnTo>
                      <a:pt x="1004744" y="370826"/>
                    </a:lnTo>
                    <a:lnTo>
                      <a:pt x="0" y="370826"/>
                    </a:lnTo>
                    <a:close/>
                  </a:path>
                </a:pathLst>
              </a:custGeom>
              <a:solidFill>
                <a:srgbClr val="231F20"/>
              </a:solidFill>
            </p:spPr>
          </p:sp>
          <p:sp>
            <p:nvSpPr>
              <p:cNvPr id="42" name="TextBox 42"/>
              <p:cNvSpPr txBox="1"/>
              <p:nvPr/>
            </p:nvSpPr>
            <p:spPr>
              <a:xfrm>
                <a:off x="0" y="9525"/>
                <a:ext cx="812800" cy="803275"/>
              </a:xfrm>
              <a:prstGeom prst="rect">
                <a:avLst/>
              </a:prstGeom>
            </p:spPr>
            <p:txBody>
              <a:bodyPr lIns="50800" tIns="50800" rIns="50800" bIns="50800" rtlCol="0" anchor="ctr"/>
              <a:lstStyle/>
              <a:p>
                <a:pPr algn="ctr">
                  <a:lnSpc>
                    <a:spcPts val="2310"/>
                  </a:lnSpc>
                </a:pPr>
                <a:endParaRPr/>
              </a:p>
            </p:txBody>
          </p:sp>
        </p:grpSp>
        <p:grpSp>
          <p:nvGrpSpPr>
            <p:cNvPr id="43" name="Group 43"/>
            <p:cNvGrpSpPr/>
            <p:nvPr/>
          </p:nvGrpSpPr>
          <p:grpSpPr>
            <a:xfrm>
              <a:off x="16216375" y="0"/>
              <a:ext cx="5086515" cy="1877305"/>
              <a:chOff x="0" y="0"/>
              <a:chExt cx="1004744" cy="370826"/>
            </a:xfrm>
          </p:grpSpPr>
          <p:sp>
            <p:nvSpPr>
              <p:cNvPr id="44" name="Freeform 44"/>
              <p:cNvSpPr/>
              <p:nvPr/>
            </p:nvSpPr>
            <p:spPr>
              <a:xfrm>
                <a:off x="0" y="0"/>
                <a:ext cx="1004744" cy="370826"/>
              </a:xfrm>
              <a:custGeom>
                <a:avLst/>
                <a:gdLst/>
                <a:ahLst/>
                <a:cxnLst/>
                <a:rect l="l" t="t" r="r" b="b"/>
                <a:pathLst>
                  <a:path w="1004744" h="370826">
                    <a:moveTo>
                      <a:pt x="0" y="0"/>
                    </a:moveTo>
                    <a:lnTo>
                      <a:pt x="1004744" y="0"/>
                    </a:lnTo>
                    <a:lnTo>
                      <a:pt x="1004744" y="370826"/>
                    </a:lnTo>
                    <a:lnTo>
                      <a:pt x="0" y="370826"/>
                    </a:lnTo>
                    <a:close/>
                  </a:path>
                </a:pathLst>
              </a:custGeom>
              <a:solidFill>
                <a:srgbClr val="231F20"/>
              </a:solidFill>
            </p:spPr>
          </p:sp>
          <p:sp>
            <p:nvSpPr>
              <p:cNvPr id="45" name="TextBox 45"/>
              <p:cNvSpPr txBox="1"/>
              <p:nvPr/>
            </p:nvSpPr>
            <p:spPr>
              <a:xfrm>
                <a:off x="0" y="9525"/>
                <a:ext cx="812800" cy="803275"/>
              </a:xfrm>
              <a:prstGeom prst="rect">
                <a:avLst/>
              </a:prstGeom>
            </p:spPr>
            <p:txBody>
              <a:bodyPr lIns="50800" tIns="50800" rIns="50800" bIns="50800" rtlCol="0" anchor="ctr"/>
              <a:lstStyle/>
              <a:p>
                <a:pPr algn="ctr">
                  <a:lnSpc>
                    <a:spcPts val="2310"/>
                  </a:lnSpc>
                </a:pPr>
                <a:endParaRPr/>
              </a:p>
            </p:txBody>
          </p:sp>
        </p:grpSp>
        <p:sp>
          <p:nvSpPr>
            <p:cNvPr id="46" name="TextBox 46"/>
            <p:cNvSpPr txBox="1"/>
            <p:nvPr/>
          </p:nvSpPr>
          <p:spPr>
            <a:xfrm>
              <a:off x="310992" y="214976"/>
              <a:ext cx="4464531" cy="1447354"/>
            </a:xfrm>
            <a:prstGeom prst="rect">
              <a:avLst/>
            </a:prstGeom>
          </p:spPr>
          <p:txBody>
            <a:bodyPr lIns="0" tIns="0" rIns="0" bIns="0" rtlCol="0" anchor="t">
              <a:spAutoFit/>
            </a:bodyPr>
            <a:lstStyle/>
            <a:p>
              <a:pPr algn="ctr">
                <a:lnSpc>
                  <a:spcPts val="2879"/>
                </a:lnSpc>
              </a:pPr>
              <a:r>
                <a:rPr lang="en-US" sz="2400" spc="36">
                  <a:solidFill>
                    <a:srgbClr val="FFFFFF"/>
                  </a:solidFill>
                  <a:latin typeface="DM Sans Bold"/>
                </a:rPr>
                <a:t>Removal of Mentions/Retweets User Accounts</a:t>
              </a:r>
            </a:p>
          </p:txBody>
        </p:sp>
        <p:sp>
          <p:nvSpPr>
            <p:cNvPr id="47" name="TextBox 47"/>
            <p:cNvSpPr txBox="1"/>
            <p:nvPr/>
          </p:nvSpPr>
          <p:spPr>
            <a:xfrm>
              <a:off x="5724205" y="456201"/>
              <a:ext cx="4464531" cy="964902"/>
            </a:xfrm>
            <a:prstGeom prst="rect">
              <a:avLst/>
            </a:prstGeom>
          </p:spPr>
          <p:txBody>
            <a:bodyPr lIns="0" tIns="0" rIns="0" bIns="0" rtlCol="0" anchor="t">
              <a:spAutoFit/>
            </a:bodyPr>
            <a:lstStyle/>
            <a:p>
              <a:pPr algn="ctr">
                <a:lnSpc>
                  <a:spcPts val="2879"/>
                </a:lnSpc>
              </a:pPr>
              <a:r>
                <a:rPr lang="en-US" sz="2400" spc="36">
                  <a:solidFill>
                    <a:srgbClr val="FFFFFF"/>
                  </a:solidFill>
                  <a:latin typeface="DM Sans Bold"/>
                </a:rPr>
                <a:t>Removal of Punctuations</a:t>
              </a:r>
            </a:p>
          </p:txBody>
        </p:sp>
        <p:sp>
          <p:nvSpPr>
            <p:cNvPr id="48" name="TextBox 48"/>
            <p:cNvSpPr txBox="1"/>
            <p:nvPr/>
          </p:nvSpPr>
          <p:spPr>
            <a:xfrm>
              <a:off x="11123352" y="697427"/>
              <a:ext cx="4464531" cy="482451"/>
            </a:xfrm>
            <a:prstGeom prst="rect">
              <a:avLst/>
            </a:prstGeom>
          </p:spPr>
          <p:txBody>
            <a:bodyPr lIns="0" tIns="0" rIns="0" bIns="0" rtlCol="0" anchor="t">
              <a:spAutoFit/>
            </a:bodyPr>
            <a:lstStyle/>
            <a:p>
              <a:pPr algn="ctr">
                <a:lnSpc>
                  <a:spcPts val="2879"/>
                </a:lnSpc>
              </a:pPr>
              <a:r>
                <a:rPr lang="en-US" sz="2400" spc="36">
                  <a:solidFill>
                    <a:srgbClr val="FFFFFF"/>
                  </a:solidFill>
                  <a:latin typeface="DM Sans Bold"/>
                </a:rPr>
                <a:t>Removal of Numbers</a:t>
              </a:r>
            </a:p>
          </p:txBody>
        </p:sp>
        <p:sp>
          <p:nvSpPr>
            <p:cNvPr id="49" name="TextBox 49"/>
            <p:cNvSpPr txBox="1"/>
            <p:nvPr/>
          </p:nvSpPr>
          <p:spPr>
            <a:xfrm>
              <a:off x="16527367" y="214976"/>
              <a:ext cx="4464531" cy="1447354"/>
            </a:xfrm>
            <a:prstGeom prst="rect">
              <a:avLst/>
            </a:prstGeom>
          </p:spPr>
          <p:txBody>
            <a:bodyPr lIns="0" tIns="0" rIns="0" bIns="0" rtlCol="0" anchor="t">
              <a:spAutoFit/>
            </a:bodyPr>
            <a:lstStyle/>
            <a:p>
              <a:pPr algn="ctr">
                <a:lnSpc>
                  <a:spcPts val="2879"/>
                </a:lnSpc>
              </a:pPr>
              <a:r>
                <a:rPr lang="en-US" sz="2400" spc="36">
                  <a:solidFill>
                    <a:srgbClr val="FFFFFF"/>
                  </a:solidFill>
                  <a:latin typeface="DM Sans Bold"/>
                </a:rPr>
                <a:t>Emojis to textual description conversion</a:t>
              </a:r>
            </a:p>
          </p:txBody>
        </p:sp>
      </p:grpSp>
      <p:grpSp>
        <p:nvGrpSpPr>
          <p:cNvPr id="50" name="Group 50"/>
          <p:cNvGrpSpPr/>
          <p:nvPr/>
        </p:nvGrpSpPr>
        <p:grpSpPr>
          <a:xfrm>
            <a:off x="3181922" y="7138944"/>
            <a:ext cx="11924156" cy="1407979"/>
            <a:chOff x="0" y="0"/>
            <a:chExt cx="15898875" cy="1877305"/>
          </a:xfrm>
        </p:grpSpPr>
        <p:grpSp>
          <p:nvGrpSpPr>
            <p:cNvPr id="51" name="Group 51"/>
            <p:cNvGrpSpPr/>
            <p:nvPr/>
          </p:nvGrpSpPr>
          <p:grpSpPr>
            <a:xfrm>
              <a:off x="0" y="0"/>
              <a:ext cx="5086515" cy="1877305"/>
              <a:chOff x="0" y="0"/>
              <a:chExt cx="1004744" cy="370826"/>
            </a:xfrm>
          </p:grpSpPr>
          <p:sp>
            <p:nvSpPr>
              <p:cNvPr id="52" name="Freeform 52"/>
              <p:cNvSpPr/>
              <p:nvPr/>
            </p:nvSpPr>
            <p:spPr>
              <a:xfrm>
                <a:off x="0" y="0"/>
                <a:ext cx="1004744" cy="370826"/>
              </a:xfrm>
              <a:custGeom>
                <a:avLst/>
                <a:gdLst/>
                <a:ahLst/>
                <a:cxnLst/>
                <a:rect l="l" t="t" r="r" b="b"/>
                <a:pathLst>
                  <a:path w="1004744" h="370826">
                    <a:moveTo>
                      <a:pt x="0" y="0"/>
                    </a:moveTo>
                    <a:lnTo>
                      <a:pt x="1004744" y="0"/>
                    </a:lnTo>
                    <a:lnTo>
                      <a:pt x="1004744" y="370826"/>
                    </a:lnTo>
                    <a:lnTo>
                      <a:pt x="0" y="370826"/>
                    </a:lnTo>
                    <a:close/>
                  </a:path>
                </a:pathLst>
              </a:custGeom>
              <a:solidFill>
                <a:srgbClr val="231F20"/>
              </a:solidFill>
            </p:spPr>
          </p:sp>
          <p:sp>
            <p:nvSpPr>
              <p:cNvPr id="53" name="TextBox 53"/>
              <p:cNvSpPr txBox="1"/>
              <p:nvPr/>
            </p:nvSpPr>
            <p:spPr>
              <a:xfrm>
                <a:off x="0" y="9525"/>
                <a:ext cx="812800" cy="803275"/>
              </a:xfrm>
              <a:prstGeom prst="rect">
                <a:avLst/>
              </a:prstGeom>
            </p:spPr>
            <p:txBody>
              <a:bodyPr lIns="50800" tIns="50800" rIns="50800" bIns="50800" rtlCol="0" anchor="ctr"/>
              <a:lstStyle/>
              <a:p>
                <a:pPr algn="ctr">
                  <a:lnSpc>
                    <a:spcPts val="2310"/>
                  </a:lnSpc>
                </a:pPr>
                <a:endParaRPr/>
              </a:p>
            </p:txBody>
          </p:sp>
        </p:grpSp>
        <p:grpSp>
          <p:nvGrpSpPr>
            <p:cNvPr id="54" name="Group 54"/>
            <p:cNvGrpSpPr/>
            <p:nvPr/>
          </p:nvGrpSpPr>
          <p:grpSpPr>
            <a:xfrm>
              <a:off x="5408346" y="0"/>
              <a:ext cx="5086515" cy="1877305"/>
              <a:chOff x="0" y="0"/>
              <a:chExt cx="1004744" cy="370826"/>
            </a:xfrm>
          </p:grpSpPr>
          <p:sp>
            <p:nvSpPr>
              <p:cNvPr id="55" name="Freeform 55"/>
              <p:cNvSpPr/>
              <p:nvPr/>
            </p:nvSpPr>
            <p:spPr>
              <a:xfrm>
                <a:off x="0" y="0"/>
                <a:ext cx="1004744" cy="370826"/>
              </a:xfrm>
              <a:custGeom>
                <a:avLst/>
                <a:gdLst/>
                <a:ahLst/>
                <a:cxnLst/>
                <a:rect l="l" t="t" r="r" b="b"/>
                <a:pathLst>
                  <a:path w="1004744" h="370826">
                    <a:moveTo>
                      <a:pt x="0" y="0"/>
                    </a:moveTo>
                    <a:lnTo>
                      <a:pt x="1004744" y="0"/>
                    </a:lnTo>
                    <a:lnTo>
                      <a:pt x="1004744" y="370826"/>
                    </a:lnTo>
                    <a:lnTo>
                      <a:pt x="0" y="370826"/>
                    </a:lnTo>
                    <a:close/>
                  </a:path>
                </a:pathLst>
              </a:custGeom>
              <a:solidFill>
                <a:srgbClr val="231F20"/>
              </a:solidFill>
            </p:spPr>
          </p:sp>
          <p:sp>
            <p:nvSpPr>
              <p:cNvPr id="56" name="TextBox 56"/>
              <p:cNvSpPr txBox="1"/>
              <p:nvPr/>
            </p:nvSpPr>
            <p:spPr>
              <a:xfrm>
                <a:off x="0" y="9525"/>
                <a:ext cx="812800" cy="803275"/>
              </a:xfrm>
              <a:prstGeom prst="rect">
                <a:avLst/>
              </a:prstGeom>
            </p:spPr>
            <p:txBody>
              <a:bodyPr lIns="50800" tIns="50800" rIns="50800" bIns="50800" rtlCol="0" anchor="ctr"/>
              <a:lstStyle/>
              <a:p>
                <a:pPr algn="ctr">
                  <a:lnSpc>
                    <a:spcPts val="2310"/>
                  </a:lnSpc>
                </a:pPr>
                <a:endParaRPr/>
              </a:p>
            </p:txBody>
          </p:sp>
        </p:grpSp>
        <p:grpSp>
          <p:nvGrpSpPr>
            <p:cNvPr id="57" name="Group 57"/>
            <p:cNvGrpSpPr/>
            <p:nvPr/>
          </p:nvGrpSpPr>
          <p:grpSpPr>
            <a:xfrm>
              <a:off x="10812361" y="0"/>
              <a:ext cx="5086515" cy="1877305"/>
              <a:chOff x="0" y="0"/>
              <a:chExt cx="1004744" cy="370826"/>
            </a:xfrm>
          </p:grpSpPr>
          <p:sp>
            <p:nvSpPr>
              <p:cNvPr id="58" name="Freeform 58"/>
              <p:cNvSpPr/>
              <p:nvPr/>
            </p:nvSpPr>
            <p:spPr>
              <a:xfrm>
                <a:off x="0" y="0"/>
                <a:ext cx="1004744" cy="370826"/>
              </a:xfrm>
              <a:custGeom>
                <a:avLst/>
                <a:gdLst/>
                <a:ahLst/>
                <a:cxnLst/>
                <a:rect l="l" t="t" r="r" b="b"/>
                <a:pathLst>
                  <a:path w="1004744" h="370826">
                    <a:moveTo>
                      <a:pt x="0" y="0"/>
                    </a:moveTo>
                    <a:lnTo>
                      <a:pt x="1004744" y="0"/>
                    </a:lnTo>
                    <a:lnTo>
                      <a:pt x="1004744" y="370826"/>
                    </a:lnTo>
                    <a:lnTo>
                      <a:pt x="0" y="370826"/>
                    </a:lnTo>
                    <a:close/>
                  </a:path>
                </a:pathLst>
              </a:custGeom>
              <a:solidFill>
                <a:srgbClr val="231F20"/>
              </a:solidFill>
            </p:spPr>
          </p:sp>
          <p:sp>
            <p:nvSpPr>
              <p:cNvPr id="59" name="TextBox 59"/>
              <p:cNvSpPr txBox="1"/>
              <p:nvPr/>
            </p:nvSpPr>
            <p:spPr>
              <a:xfrm>
                <a:off x="0" y="9525"/>
                <a:ext cx="812800" cy="803275"/>
              </a:xfrm>
              <a:prstGeom prst="rect">
                <a:avLst/>
              </a:prstGeom>
            </p:spPr>
            <p:txBody>
              <a:bodyPr lIns="50800" tIns="50800" rIns="50800" bIns="50800" rtlCol="0" anchor="ctr"/>
              <a:lstStyle/>
              <a:p>
                <a:pPr algn="ctr">
                  <a:lnSpc>
                    <a:spcPts val="2310"/>
                  </a:lnSpc>
                </a:pPr>
                <a:endParaRPr/>
              </a:p>
            </p:txBody>
          </p:sp>
        </p:grpSp>
        <p:sp>
          <p:nvSpPr>
            <p:cNvPr id="60" name="TextBox 60"/>
            <p:cNvSpPr txBox="1"/>
            <p:nvPr/>
          </p:nvSpPr>
          <p:spPr>
            <a:xfrm>
              <a:off x="310992" y="697427"/>
              <a:ext cx="4464531" cy="482451"/>
            </a:xfrm>
            <a:prstGeom prst="rect">
              <a:avLst/>
            </a:prstGeom>
          </p:spPr>
          <p:txBody>
            <a:bodyPr lIns="0" tIns="0" rIns="0" bIns="0" rtlCol="0" anchor="t">
              <a:spAutoFit/>
            </a:bodyPr>
            <a:lstStyle/>
            <a:p>
              <a:pPr algn="ctr">
                <a:lnSpc>
                  <a:spcPts val="2879"/>
                </a:lnSpc>
              </a:pPr>
              <a:r>
                <a:rPr lang="en-US" sz="2400" spc="36">
                  <a:solidFill>
                    <a:srgbClr val="FFFFFF"/>
                  </a:solidFill>
                  <a:latin typeface="DM Sans Bold"/>
                </a:rPr>
                <a:t>Remove Stop Words</a:t>
              </a:r>
            </a:p>
          </p:txBody>
        </p:sp>
        <p:sp>
          <p:nvSpPr>
            <p:cNvPr id="61" name="TextBox 61"/>
            <p:cNvSpPr txBox="1"/>
            <p:nvPr/>
          </p:nvSpPr>
          <p:spPr>
            <a:xfrm>
              <a:off x="5724205" y="697427"/>
              <a:ext cx="4464531" cy="482451"/>
            </a:xfrm>
            <a:prstGeom prst="rect">
              <a:avLst/>
            </a:prstGeom>
          </p:spPr>
          <p:txBody>
            <a:bodyPr lIns="0" tIns="0" rIns="0" bIns="0" rtlCol="0" anchor="t">
              <a:spAutoFit/>
            </a:bodyPr>
            <a:lstStyle/>
            <a:p>
              <a:pPr algn="ctr">
                <a:lnSpc>
                  <a:spcPts val="2879"/>
                </a:lnSpc>
              </a:pPr>
              <a:r>
                <a:rPr lang="en-US" sz="2400" spc="36">
                  <a:solidFill>
                    <a:srgbClr val="FFFFFF"/>
                  </a:solidFill>
                  <a:latin typeface="DM Sans Bold"/>
                </a:rPr>
                <a:t>Tokenization</a:t>
              </a:r>
            </a:p>
          </p:txBody>
        </p:sp>
        <p:sp>
          <p:nvSpPr>
            <p:cNvPr id="62" name="TextBox 62"/>
            <p:cNvSpPr txBox="1"/>
            <p:nvPr/>
          </p:nvSpPr>
          <p:spPr>
            <a:xfrm>
              <a:off x="11123352" y="697427"/>
              <a:ext cx="4464531" cy="482451"/>
            </a:xfrm>
            <a:prstGeom prst="rect">
              <a:avLst/>
            </a:prstGeom>
          </p:spPr>
          <p:txBody>
            <a:bodyPr lIns="0" tIns="0" rIns="0" bIns="0" rtlCol="0" anchor="t">
              <a:spAutoFit/>
            </a:bodyPr>
            <a:lstStyle/>
            <a:p>
              <a:pPr algn="ctr">
                <a:lnSpc>
                  <a:spcPts val="2879"/>
                </a:lnSpc>
              </a:pPr>
              <a:r>
                <a:rPr lang="en-US" sz="2400" spc="36">
                  <a:solidFill>
                    <a:srgbClr val="FFFFFF"/>
                  </a:solidFill>
                  <a:latin typeface="DM Sans Bold"/>
                </a:rPr>
                <a:t>Lemmetization</a:t>
              </a:r>
            </a:p>
          </p:txBody>
        </p:sp>
      </p:grpSp>
      <p:grpSp>
        <p:nvGrpSpPr>
          <p:cNvPr id="96" name="Group 95">
            <a:extLst>
              <a:ext uri="{FF2B5EF4-FFF2-40B4-BE49-F238E27FC236}">
                <a16:creationId xmlns:a16="http://schemas.microsoft.com/office/drawing/2014/main" id="{63B5A43A-3B53-B66D-CD15-323214FAC4E2}"/>
              </a:ext>
            </a:extLst>
          </p:cNvPr>
          <p:cNvGrpSpPr/>
          <p:nvPr/>
        </p:nvGrpSpPr>
        <p:grpSpPr>
          <a:xfrm>
            <a:off x="987701" y="2530103"/>
            <a:ext cx="681337" cy="684390"/>
            <a:chOff x="780469" y="2462800"/>
            <a:chExt cx="681337" cy="684390"/>
          </a:xfrm>
        </p:grpSpPr>
        <p:sp>
          <p:nvSpPr>
            <p:cNvPr id="64" name="Freeform 64"/>
            <p:cNvSpPr/>
            <p:nvPr/>
          </p:nvSpPr>
          <p:spPr>
            <a:xfrm>
              <a:off x="780469" y="2462800"/>
              <a:ext cx="681337" cy="684390"/>
            </a:xfrm>
            <a:custGeom>
              <a:avLst/>
              <a:gdLst/>
              <a:ahLst/>
              <a:cxnLst/>
              <a:rect l="l" t="t" r="r" b="b"/>
              <a:pathLst>
                <a:path w="928908" h="933072">
                  <a:moveTo>
                    <a:pt x="464454" y="0"/>
                  </a:moveTo>
                  <a:cubicBezTo>
                    <a:pt x="721300" y="1149"/>
                    <a:pt x="928908" y="209687"/>
                    <a:pt x="928908" y="466536"/>
                  </a:cubicBezTo>
                  <a:cubicBezTo>
                    <a:pt x="928908" y="723385"/>
                    <a:pt x="721300" y="931923"/>
                    <a:pt x="464454" y="933072"/>
                  </a:cubicBezTo>
                  <a:cubicBezTo>
                    <a:pt x="207608" y="931923"/>
                    <a:pt x="0" y="723385"/>
                    <a:pt x="0" y="466536"/>
                  </a:cubicBezTo>
                  <a:cubicBezTo>
                    <a:pt x="0" y="209687"/>
                    <a:pt x="207608" y="1149"/>
                    <a:pt x="464454" y="0"/>
                  </a:cubicBezTo>
                  <a:close/>
                </a:path>
              </a:pathLst>
            </a:custGeom>
            <a:solidFill>
              <a:srgbClr val="AB7A5B"/>
            </a:solidFill>
          </p:spPr>
        </p:sp>
        <p:sp>
          <p:nvSpPr>
            <p:cNvPr id="65" name="TextBox 65"/>
            <p:cNvSpPr txBox="1"/>
            <p:nvPr/>
          </p:nvSpPr>
          <p:spPr>
            <a:xfrm>
              <a:off x="878941" y="2564776"/>
              <a:ext cx="484391" cy="477404"/>
            </a:xfrm>
            <a:prstGeom prst="rect">
              <a:avLst/>
            </a:prstGeom>
          </p:spPr>
          <p:txBody>
            <a:bodyPr lIns="50800" tIns="50800" rIns="50800" bIns="50800" rtlCol="0" anchor="ctr"/>
            <a:lstStyle/>
            <a:p>
              <a:pPr algn="ctr">
                <a:lnSpc>
                  <a:spcPts val="2200"/>
                </a:lnSpc>
              </a:pPr>
              <a:r>
                <a:rPr lang="en-US" sz="2000" b="1" dirty="0">
                  <a:solidFill>
                    <a:srgbClr val="000000"/>
                  </a:solidFill>
                  <a:latin typeface="Oswald"/>
                </a:rPr>
                <a:t>1</a:t>
              </a:r>
            </a:p>
          </p:txBody>
        </p:sp>
      </p:grpSp>
      <p:grpSp>
        <p:nvGrpSpPr>
          <p:cNvPr id="97" name="Group 96">
            <a:extLst>
              <a:ext uri="{FF2B5EF4-FFF2-40B4-BE49-F238E27FC236}">
                <a16:creationId xmlns:a16="http://schemas.microsoft.com/office/drawing/2014/main" id="{D9C1628B-0D44-F9EA-AA9A-31F4E14F0DB4}"/>
              </a:ext>
            </a:extLst>
          </p:cNvPr>
          <p:cNvGrpSpPr/>
          <p:nvPr/>
        </p:nvGrpSpPr>
        <p:grpSpPr>
          <a:xfrm>
            <a:off x="5030592" y="2530103"/>
            <a:ext cx="681337" cy="684390"/>
            <a:chOff x="780469" y="2462800"/>
            <a:chExt cx="681337" cy="684390"/>
          </a:xfrm>
        </p:grpSpPr>
        <p:sp>
          <p:nvSpPr>
            <p:cNvPr id="98" name="Freeform 64">
              <a:extLst>
                <a:ext uri="{FF2B5EF4-FFF2-40B4-BE49-F238E27FC236}">
                  <a16:creationId xmlns:a16="http://schemas.microsoft.com/office/drawing/2014/main" id="{A4EA0016-1C6F-8D73-8232-723F99AA172C}"/>
                </a:ext>
              </a:extLst>
            </p:cNvPr>
            <p:cNvSpPr/>
            <p:nvPr/>
          </p:nvSpPr>
          <p:spPr>
            <a:xfrm>
              <a:off x="780469" y="2462800"/>
              <a:ext cx="681337" cy="684390"/>
            </a:xfrm>
            <a:custGeom>
              <a:avLst/>
              <a:gdLst/>
              <a:ahLst/>
              <a:cxnLst/>
              <a:rect l="l" t="t" r="r" b="b"/>
              <a:pathLst>
                <a:path w="928908" h="933072">
                  <a:moveTo>
                    <a:pt x="464454" y="0"/>
                  </a:moveTo>
                  <a:cubicBezTo>
                    <a:pt x="721300" y="1149"/>
                    <a:pt x="928908" y="209687"/>
                    <a:pt x="928908" y="466536"/>
                  </a:cubicBezTo>
                  <a:cubicBezTo>
                    <a:pt x="928908" y="723385"/>
                    <a:pt x="721300" y="931923"/>
                    <a:pt x="464454" y="933072"/>
                  </a:cubicBezTo>
                  <a:cubicBezTo>
                    <a:pt x="207608" y="931923"/>
                    <a:pt x="0" y="723385"/>
                    <a:pt x="0" y="466536"/>
                  </a:cubicBezTo>
                  <a:cubicBezTo>
                    <a:pt x="0" y="209687"/>
                    <a:pt x="207608" y="1149"/>
                    <a:pt x="464454" y="0"/>
                  </a:cubicBezTo>
                  <a:close/>
                </a:path>
              </a:pathLst>
            </a:custGeom>
            <a:solidFill>
              <a:srgbClr val="AB7A5B"/>
            </a:solidFill>
          </p:spPr>
        </p:sp>
        <p:sp>
          <p:nvSpPr>
            <p:cNvPr id="99" name="TextBox 65">
              <a:extLst>
                <a:ext uri="{FF2B5EF4-FFF2-40B4-BE49-F238E27FC236}">
                  <a16:creationId xmlns:a16="http://schemas.microsoft.com/office/drawing/2014/main" id="{FC8E3BC7-2FE9-4619-AAE4-92CB3856395B}"/>
                </a:ext>
              </a:extLst>
            </p:cNvPr>
            <p:cNvSpPr txBox="1"/>
            <p:nvPr/>
          </p:nvSpPr>
          <p:spPr>
            <a:xfrm>
              <a:off x="878941" y="2564776"/>
              <a:ext cx="484391" cy="477404"/>
            </a:xfrm>
            <a:prstGeom prst="rect">
              <a:avLst/>
            </a:prstGeom>
          </p:spPr>
          <p:txBody>
            <a:bodyPr lIns="50800" tIns="50800" rIns="50800" bIns="50800" rtlCol="0" anchor="ctr"/>
            <a:lstStyle/>
            <a:p>
              <a:pPr algn="ctr">
                <a:lnSpc>
                  <a:spcPts val="2200"/>
                </a:lnSpc>
              </a:pPr>
              <a:r>
                <a:rPr lang="en-US" sz="2000" b="1" dirty="0">
                  <a:solidFill>
                    <a:srgbClr val="000000"/>
                  </a:solidFill>
                  <a:latin typeface="Oswald"/>
                </a:rPr>
                <a:t>2</a:t>
              </a:r>
            </a:p>
          </p:txBody>
        </p:sp>
      </p:grpSp>
      <p:grpSp>
        <p:nvGrpSpPr>
          <p:cNvPr id="100" name="Group 99">
            <a:extLst>
              <a:ext uri="{FF2B5EF4-FFF2-40B4-BE49-F238E27FC236}">
                <a16:creationId xmlns:a16="http://schemas.microsoft.com/office/drawing/2014/main" id="{9EFCB317-DCB7-2966-C38B-64BCCB56A33C}"/>
              </a:ext>
            </a:extLst>
          </p:cNvPr>
          <p:cNvGrpSpPr/>
          <p:nvPr/>
        </p:nvGrpSpPr>
        <p:grpSpPr>
          <a:xfrm>
            <a:off x="9118316" y="2529800"/>
            <a:ext cx="681337" cy="684390"/>
            <a:chOff x="780469" y="2462800"/>
            <a:chExt cx="681337" cy="684390"/>
          </a:xfrm>
        </p:grpSpPr>
        <p:sp>
          <p:nvSpPr>
            <p:cNvPr id="101" name="Freeform 64">
              <a:extLst>
                <a:ext uri="{FF2B5EF4-FFF2-40B4-BE49-F238E27FC236}">
                  <a16:creationId xmlns:a16="http://schemas.microsoft.com/office/drawing/2014/main" id="{1F0C9D46-68D0-A36E-0F5C-86335B910D06}"/>
                </a:ext>
              </a:extLst>
            </p:cNvPr>
            <p:cNvSpPr/>
            <p:nvPr/>
          </p:nvSpPr>
          <p:spPr>
            <a:xfrm>
              <a:off x="780469" y="2462800"/>
              <a:ext cx="681337" cy="684390"/>
            </a:xfrm>
            <a:custGeom>
              <a:avLst/>
              <a:gdLst/>
              <a:ahLst/>
              <a:cxnLst/>
              <a:rect l="l" t="t" r="r" b="b"/>
              <a:pathLst>
                <a:path w="928908" h="933072">
                  <a:moveTo>
                    <a:pt x="464454" y="0"/>
                  </a:moveTo>
                  <a:cubicBezTo>
                    <a:pt x="721300" y="1149"/>
                    <a:pt x="928908" y="209687"/>
                    <a:pt x="928908" y="466536"/>
                  </a:cubicBezTo>
                  <a:cubicBezTo>
                    <a:pt x="928908" y="723385"/>
                    <a:pt x="721300" y="931923"/>
                    <a:pt x="464454" y="933072"/>
                  </a:cubicBezTo>
                  <a:cubicBezTo>
                    <a:pt x="207608" y="931923"/>
                    <a:pt x="0" y="723385"/>
                    <a:pt x="0" y="466536"/>
                  </a:cubicBezTo>
                  <a:cubicBezTo>
                    <a:pt x="0" y="209687"/>
                    <a:pt x="207608" y="1149"/>
                    <a:pt x="464454" y="0"/>
                  </a:cubicBezTo>
                  <a:close/>
                </a:path>
              </a:pathLst>
            </a:custGeom>
            <a:solidFill>
              <a:srgbClr val="AB7A5B"/>
            </a:solidFill>
          </p:spPr>
        </p:sp>
        <p:sp>
          <p:nvSpPr>
            <p:cNvPr id="102" name="TextBox 65">
              <a:extLst>
                <a:ext uri="{FF2B5EF4-FFF2-40B4-BE49-F238E27FC236}">
                  <a16:creationId xmlns:a16="http://schemas.microsoft.com/office/drawing/2014/main" id="{1E98A92F-736C-4244-A1E2-340D76E60A32}"/>
                </a:ext>
              </a:extLst>
            </p:cNvPr>
            <p:cNvSpPr txBox="1"/>
            <p:nvPr/>
          </p:nvSpPr>
          <p:spPr>
            <a:xfrm>
              <a:off x="878941" y="2564776"/>
              <a:ext cx="484391" cy="477404"/>
            </a:xfrm>
            <a:prstGeom prst="rect">
              <a:avLst/>
            </a:prstGeom>
          </p:spPr>
          <p:txBody>
            <a:bodyPr lIns="50800" tIns="50800" rIns="50800" bIns="50800" rtlCol="0" anchor="ctr"/>
            <a:lstStyle/>
            <a:p>
              <a:pPr algn="ctr">
                <a:lnSpc>
                  <a:spcPts val="2200"/>
                </a:lnSpc>
              </a:pPr>
              <a:r>
                <a:rPr lang="en-US" sz="2000" b="1" dirty="0">
                  <a:solidFill>
                    <a:srgbClr val="000000"/>
                  </a:solidFill>
                  <a:latin typeface="Oswald"/>
                </a:rPr>
                <a:t>3</a:t>
              </a:r>
            </a:p>
          </p:txBody>
        </p:sp>
      </p:grpSp>
      <p:grpSp>
        <p:nvGrpSpPr>
          <p:cNvPr id="103" name="Group 102">
            <a:extLst>
              <a:ext uri="{FF2B5EF4-FFF2-40B4-BE49-F238E27FC236}">
                <a16:creationId xmlns:a16="http://schemas.microsoft.com/office/drawing/2014/main" id="{33561A95-1303-6D36-1DDD-4441604F87FD}"/>
              </a:ext>
            </a:extLst>
          </p:cNvPr>
          <p:cNvGrpSpPr/>
          <p:nvPr/>
        </p:nvGrpSpPr>
        <p:grpSpPr>
          <a:xfrm>
            <a:off x="13198635" y="2529800"/>
            <a:ext cx="681337" cy="684390"/>
            <a:chOff x="780469" y="2462800"/>
            <a:chExt cx="681337" cy="684390"/>
          </a:xfrm>
        </p:grpSpPr>
        <p:sp>
          <p:nvSpPr>
            <p:cNvPr id="104" name="Freeform 64">
              <a:extLst>
                <a:ext uri="{FF2B5EF4-FFF2-40B4-BE49-F238E27FC236}">
                  <a16:creationId xmlns:a16="http://schemas.microsoft.com/office/drawing/2014/main" id="{30D95092-DEE1-BD85-4477-567CFE624BB1}"/>
                </a:ext>
              </a:extLst>
            </p:cNvPr>
            <p:cNvSpPr/>
            <p:nvPr/>
          </p:nvSpPr>
          <p:spPr>
            <a:xfrm>
              <a:off x="780469" y="2462800"/>
              <a:ext cx="681337" cy="684390"/>
            </a:xfrm>
            <a:custGeom>
              <a:avLst/>
              <a:gdLst/>
              <a:ahLst/>
              <a:cxnLst/>
              <a:rect l="l" t="t" r="r" b="b"/>
              <a:pathLst>
                <a:path w="928908" h="933072">
                  <a:moveTo>
                    <a:pt x="464454" y="0"/>
                  </a:moveTo>
                  <a:cubicBezTo>
                    <a:pt x="721300" y="1149"/>
                    <a:pt x="928908" y="209687"/>
                    <a:pt x="928908" y="466536"/>
                  </a:cubicBezTo>
                  <a:cubicBezTo>
                    <a:pt x="928908" y="723385"/>
                    <a:pt x="721300" y="931923"/>
                    <a:pt x="464454" y="933072"/>
                  </a:cubicBezTo>
                  <a:cubicBezTo>
                    <a:pt x="207608" y="931923"/>
                    <a:pt x="0" y="723385"/>
                    <a:pt x="0" y="466536"/>
                  </a:cubicBezTo>
                  <a:cubicBezTo>
                    <a:pt x="0" y="209687"/>
                    <a:pt x="207608" y="1149"/>
                    <a:pt x="464454" y="0"/>
                  </a:cubicBezTo>
                  <a:close/>
                </a:path>
              </a:pathLst>
            </a:custGeom>
            <a:solidFill>
              <a:srgbClr val="AB7A5B"/>
            </a:solidFill>
          </p:spPr>
        </p:sp>
        <p:sp>
          <p:nvSpPr>
            <p:cNvPr id="105" name="TextBox 65">
              <a:extLst>
                <a:ext uri="{FF2B5EF4-FFF2-40B4-BE49-F238E27FC236}">
                  <a16:creationId xmlns:a16="http://schemas.microsoft.com/office/drawing/2014/main" id="{EE9A4B7C-FDB4-5600-6B91-2E8D36038A6C}"/>
                </a:ext>
              </a:extLst>
            </p:cNvPr>
            <p:cNvSpPr txBox="1"/>
            <p:nvPr/>
          </p:nvSpPr>
          <p:spPr>
            <a:xfrm>
              <a:off x="878941" y="2564776"/>
              <a:ext cx="484391" cy="477404"/>
            </a:xfrm>
            <a:prstGeom prst="rect">
              <a:avLst/>
            </a:prstGeom>
          </p:spPr>
          <p:txBody>
            <a:bodyPr lIns="50800" tIns="50800" rIns="50800" bIns="50800" rtlCol="0" anchor="ctr"/>
            <a:lstStyle/>
            <a:p>
              <a:pPr algn="ctr">
                <a:lnSpc>
                  <a:spcPts val="2200"/>
                </a:lnSpc>
              </a:pPr>
              <a:r>
                <a:rPr lang="en-US" sz="2000" b="1" dirty="0">
                  <a:solidFill>
                    <a:srgbClr val="000000"/>
                  </a:solidFill>
                  <a:latin typeface="Oswald"/>
                </a:rPr>
                <a:t>4</a:t>
              </a:r>
            </a:p>
          </p:txBody>
        </p:sp>
      </p:grpSp>
      <p:grpSp>
        <p:nvGrpSpPr>
          <p:cNvPr id="106" name="Group 105">
            <a:extLst>
              <a:ext uri="{FF2B5EF4-FFF2-40B4-BE49-F238E27FC236}">
                <a16:creationId xmlns:a16="http://schemas.microsoft.com/office/drawing/2014/main" id="{5F2866D2-7871-CC69-89BE-6EFE03189F9B}"/>
              </a:ext>
            </a:extLst>
          </p:cNvPr>
          <p:cNvGrpSpPr/>
          <p:nvPr/>
        </p:nvGrpSpPr>
        <p:grpSpPr>
          <a:xfrm>
            <a:off x="993476" y="4673894"/>
            <a:ext cx="681337" cy="684390"/>
            <a:chOff x="780469" y="2462800"/>
            <a:chExt cx="681337" cy="684390"/>
          </a:xfrm>
        </p:grpSpPr>
        <p:sp>
          <p:nvSpPr>
            <p:cNvPr id="107" name="Freeform 64">
              <a:extLst>
                <a:ext uri="{FF2B5EF4-FFF2-40B4-BE49-F238E27FC236}">
                  <a16:creationId xmlns:a16="http://schemas.microsoft.com/office/drawing/2014/main" id="{06AD11E1-29B1-4AFB-3EB2-41B4B72EAD0C}"/>
                </a:ext>
              </a:extLst>
            </p:cNvPr>
            <p:cNvSpPr/>
            <p:nvPr/>
          </p:nvSpPr>
          <p:spPr>
            <a:xfrm>
              <a:off x="780469" y="2462800"/>
              <a:ext cx="681337" cy="684390"/>
            </a:xfrm>
            <a:custGeom>
              <a:avLst/>
              <a:gdLst/>
              <a:ahLst/>
              <a:cxnLst/>
              <a:rect l="l" t="t" r="r" b="b"/>
              <a:pathLst>
                <a:path w="928908" h="933072">
                  <a:moveTo>
                    <a:pt x="464454" y="0"/>
                  </a:moveTo>
                  <a:cubicBezTo>
                    <a:pt x="721300" y="1149"/>
                    <a:pt x="928908" y="209687"/>
                    <a:pt x="928908" y="466536"/>
                  </a:cubicBezTo>
                  <a:cubicBezTo>
                    <a:pt x="928908" y="723385"/>
                    <a:pt x="721300" y="931923"/>
                    <a:pt x="464454" y="933072"/>
                  </a:cubicBezTo>
                  <a:cubicBezTo>
                    <a:pt x="207608" y="931923"/>
                    <a:pt x="0" y="723385"/>
                    <a:pt x="0" y="466536"/>
                  </a:cubicBezTo>
                  <a:cubicBezTo>
                    <a:pt x="0" y="209687"/>
                    <a:pt x="207608" y="1149"/>
                    <a:pt x="464454" y="0"/>
                  </a:cubicBezTo>
                  <a:close/>
                </a:path>
              </a:pathLst>
            </a:custGeom>
            <a:solidFill>
              <a:srgbClr val="AB7A5B"/>
            </a:solidFill>
          </p:spPr>
        </p:sp>
        <p:sp>
          <p:nvSpPr>
            <p:cNvPr id="108" name="TextBox 65">
              <a:extLst>
                <a:ext uri="{FF2B5EF4-FFF2-40B4-BE49-F238E27FC236}">
                  <a16:creationId xmlns:a16="http://schemas.microsoft.com/office/drawing/2014/main" id="{2DE65B18-D72F-BFAB-4E61-164F892D4AE2}"/>
                </a:ext>
              </a:extLst>
            </p:cNvPr>
            <p:cNvSpPr txBox="1"/>
            <p:nvPr/>
          </p:nvSpPr>
          <p:spPr>
            <a:xfrm>
              <a:off x="878941" y="2564776"/>
              <a:ext cx="484391" cy="477404"/>
            </a:xfrm>
            <a:prstGeom prst="rect">
              <a:avLst/>
            </a:prstGeom>
          </p:spPr>
          <p:txBody>
            <a:bodyPr lIns="50800" tIns="50800" rIns="50800" bIns="50800" rtlCol="0" anchor="ctr"/>
            <a:lstStyle/>
            <a:p>
              <a:pPr algn="ctr">
                <a:lnSpc>
                  <a:spcPts val="2200"/>
                </a:lnSpc>
              </a:pPr>
              <a:r>
                <a:rPr lang="en-US" sz="2000" b="1" dirty="0">
                  <a:solidFill>
                    <a:srgbClr val="000000"/>
                  </a:solidFill>
                  <a:latin typeface="Oswald"/>
                </a:rPr>
                <a:t>5</a:t>
              </a:r>
            </a:p>
          </p:txBody>
        </p:sp>
      </p:grpSp>
      <p:grpSp>
        <p:nvGrpSpPr>
          <p:cNvPr id="109" name="Group 108">
            <a:extLst>
              <a:ext uri="{FF2B5EF4-FFF2-40B4-BE49-F238E27FC236}">
                <a16:creationId xmlns:a16="http://schemas.microsoft.com/office/drawing/2014/main" id="{08884CEB-E09A-DD1D-E74A-5A772035A00F}"/>
              </a:ext>
            </a:extLst>
          </p:cNvPr>
          <p:cNvGrpSpPr/>
          <p:nvPr/>
        </p:nvGrpSpPr>
        <p:grpSpPr>
          <a:xfrm>
            <a:off x="5036367" y="4673894"/>
            <a:ext cx="681337" cy="684390"/>
            <a:chOff x="780469" y="2462800"/>
            <a:chExt cx="681337" cy="684390"/>
          </a:xfrm>
        </p:grpSpPr>
        <p:sp>
          <p:nvSpPr>
            <p:cNvPr id="110" name="Freeform 64">
              <a:extLst>
                <a:ext uri="{FF2B5EF4-FFF2-40B4-BE49-F238E27FC236}">
                  <a16:creationId xmlns:a16="http://schemas.microsoft.com/office/drawing/2014/main" id="{B9D2A3ED-FCAB-36EB-2F1E-01FA8EA640EF}"/>
                </a:ext>
              </a:extLst>
            </p:cNvPr>
            <p:cNvSpPr/>
            <p:nvPr/>
          </p:nvSpPr>
          <p:spPr>
            <a:xfrm>
              <a:off x="780469" y="2462800"/>
              <a:ext cx="681337" cy="684390"/>
            </a:xfrm>
            <a:custGeom>
              <a:avLst/>
              <a:gdLst/>
              <a:ahLst/>
              <a:cxnLst/>
              <a:rect l="l" t="t" r="r" b="b"/>
              <a:pathLst>
                <a:path w="928908" h="933072">
                  <a:moveTo>
                    <a:pt x="464454" y="0"/>
                  </a:moveTo>
                  <a:cubicBezTo>
                    <a:pt x="721300" y="1149"/>
                    <a:pt x="928908" y="209687"/>
                    <a:pt x="928908" y="466536"/>
                  </a:cubicBezTo>
                  <a:cubicBezTo>
                    <a:pt x="928908" y="723385"/>
                    <a:pt x="721300" y="931923"/>
                    <a:pt x="464454" y="933072"/>
                  </a:cubicBezTo>
                  <a:cubicBezTo>
                    <a:pt x="207608" y="931923"/>
                    <a:pt x="0" y="723385"/>
                    <a:pt x="0" y="466536"/>
                  </a:cubicBezTo>
                  <a:cubicBezTo>
                    <a:pt x="0" y="209687"/>
                    <a:pt x="207608" y="1149"/>
                    <a:pt x="464454" y="0"/>
                  </a:cubicBezTo>
                  <a:close/>
                </a:path>
              </a:pathLst>
            </a:custGeom>
            <a:solidFill>
              <a:srgbClr val="AB7A5B"/>
            </a:solidFill>
          </p:spPr>
        </p:sp>
        <p:sp>
          <p:nvSpPr>
            <p:cNvPr id="111" name="TextBox 65">
              <a:extLst>
                <a:ext uri="{FF2B5EF4-FFF2-40B4-BE49-F238E27FC236}">
                  <a16:creationId xmlns:a16="http://schemas.microsoft.com/office/drawing/2014/main" id="{A7B9B238-7E6C-B823-15F9-978F717A382C}"/>
                </a:ext>
              </a:extLst>
            </p:cNvPr>
            <p:cNvSpPr txBox="1"/>
            <p:nvPr/>
          </p:nvSpPr>
          <p:spPr>
            <a:xfrm>
              <a:off x="878941" y="2564776"/>
              <a:ext cx="484391" cy="477404"/>
            </a:xfrm>
            <a:prstGeom prst="rect">
              <a:avLst/>
            </a:prstGeom>
          </p:spPr>
          <p:txBody>
            <a:bodyPr lIns="50800" tIns="50800" rIns="50800" bIns="50800" rtlCol="0" anchor="ctr"/>
            <a:lstStyle/>
            <a:p>
              <a:pPr algn="ctr">
                <a:lnSpc>
                  <a:spcPts val="2200"/>
                </a:lnSpc>
              </a:pPr>
              <a:r>
                <a:rPr lang="en-US" sz="2000" b="1" dirty="0">
                  <a:solidFill>
                    <a:srgbClr val="000000"/>
                  </a:solidFill>
                  <a:latin typeface="Oswald"/>
                </a:rPr>
                <a:t>6</a:t>
              </a:r>
            </a:p>
          </p:txBody>
        </p:sp>
      </p:grpSp>
      <p:grpSp>
        <p:nvGrpSpPr>
          <p:cNvPr id="112" name="Group 111">
            <a:extLst>
              <a:ext uri="{FF2B5EF4-FFF2-40B4-BE49-F238E27FC236}">
                <a16:creationId xmlns:a16="http://schemas.microsoft.com/office/drawing/2014/main" id="{67C02358-8DE8-E8A0-D7ED-C49156D876EB}"/>
              </a:ext>
            </a:extLst>
          </p:cNvPr>
          <p:cNvGrpSpPr/>
          <p:nvPr/>
        </p:nvGrpSpPr>
        <p:grpSpPr>
          <a:xfrm>
            <a:off x="9124091" y="4673591"/>
            <a:ext cx="681337" cy="684390"/>
            <a:chOff x="780469" y="2462800"/>
            <a:chExt cx="681337" cy="684390"/>
          </a:xfrm>
        </p:grpSpPr>
        <p:sp>
          <p:nvSpPr>
            <p:cNvPr id="113" name="Freeform 64">
              <a:extLst>
                <a:ext uri="{FF2B5EF4-FFF2-40B4-BE49-F238E27FC236}">
                  <a16:creationId xmlns:a16="http://schemas.microsoft.com/office/drawing/2014/main" id="{A58A6E06-B1F1-B607-91BB-700ED7DF67A3}"/>
                </a:ext>
              </a:extLst>
            </p:cNvPr>
            <p:cNvSpPr/>
            <p:nvPr/>
          </p:nvSpPr>
          <p:spPr>
            <a:xfrm>
              <a:off x="780469" y="2462800"/>
              <a:ext cx="681337" cy="684390"/>
            </a:xfrm>
            <a:custGeom>
              <a:avLst/>
              <a:gdLst/>
              <a:ahLst/>
              <a:cxnLst/>
              <a:rect l="l" t="t" r="r" b="b"/>
              <a:pathLst>
                <a:path w="928908" h="933072">
                  <a:moveTo>
                    <a:pt x="464454" y="0"/>
                  </a:moveTo>
                  <a:cubicBezTo>
                    <a:pt x="721300" y="1149"/>
                    <a:pt x="928908" y="209687"/>
                    <a:pt x="928908" y="466536"/>
                  </a:cubicBezTo>
                  <a:cubicBezTo>
                    <a:pt x="928908" y="723385"/>
                    <a:pt x="721300" y="931923"/>
                    <a:pt x="464454" y="933072"/>
                  </a:cubicBezTo>
                  <a:cubicBezTo>
                    <a:pt x="207608" y="931923"/>
                    <a:pt x="0" y="723385"/>
                    <a:pt x="0" y="466536"/>
                  </a:cubicBezTo>
                  <a:cubicBezTo>
                    <a:pt x="0" y="209687"/>
                    <a:pt x="207608" y="1149"/>
                    <a:pt x="464454" y="0"/>
                  </a:cubicBezTo>
                  <a:close/>
                </a:path>
              </a:pathLst>
            </a:custGeom>
            <a:solidFill>
              <a:srgbClr val="AB7A5B"/>
            </a:solidFill>
          </p:spPr>
        </p:sp>
        <p:sp>
          <p:nvSpPr>
            <p:cNvPr id="114" name="TextBox 65">
              <a:extLst>
                <a:ext uri="{FF2B5EF4-FFF2-40B4-BE49-F238E27FC236}">
                  <a16:creationId xmlns:a16="http://schemas.microsoft.com/office/drawing/2014/main" id="{27DD2783-9D47-5872-C419-EBB4BFC465E9}"/>
                </a:ext>
              </a:extLst>
            </p:cNvPr>
            <p:cNvSpPr txBox="1"/>
            <p:nvPr/>
          </p:nvSpPr>
          <p:spPr>
            <a:xfrm>
              <a:off x="878941" y="2564776"/>
              <a:ext cx="484391" cy="477404"/>
            </a:xfrm>
            <a:prstGeom prst="rect">
              <a:avLst/>
            </a:prstGeom>
          </p:spPr>
          <p:txBody>
            <a:bodyPr lIns="50800" tIns="50800" rIns="50800" bIns="50800" rtlCol="0" anchor="ctr"/>
            <a:lstStyle/>
            <a:p>
              <a:pPr algn="ctr">
                <a:lnSpc>
                  <a:spcPts val="2200"/>
                </a:lnSpc>
              </a:pPr>
              <a:r>
                <a:rPr lang="en-US" sz="2000" b="1" dirty="0">
                  <a:solidFill>
                    <a:srgbClr val="000000"/>
                  </a:solidFill>
                  <a:latin typeface="Oswald"/>
                </a:rPr>
                <a:t>7</a:t>
              </a:r>
            </a:p>
          </p:txBody>
        </p:sp>
      </p:grpSp>
      <p:grpSp>
        <p:nvGrpSpPr>
          <p:cNvPr id="115" name="Group 114">
            <a:extLst>
              <a:ext uri="{FF2B5EF4-FFF2-40B4-BE49-F238E27FC236}">
                <a16:creationId xmlns:a16="http://schemas.microsoft.com/office/drawing/2014/main" id="{15B00796-002C-3ECE-E43C-694D6DF0C9C3}"/>
              </a:ext>
            </a:extLst>
          </p:cNvPr>
          <p:cNvGrpSpPr/>
          <p:nvPr/>
        </p:nvGrpSpPr>
        <p:grpSpPr>
          <a:xfrm>
            <a:off x="13204410" y="4673591"/>
            <a:ext cx="681337" cy="684390"/>
            <a:chOff x="780469" y="2462800"/>
            <a:chExt cx="681337" cy="684390"/>
          </a:xfrm>
        </p:grpSpPr>
        <p:sp>
          <p:nvSpPr>
            <p:cNvPr id="116" name="Freeform 64">
              <a:extLst>
                <a:ext uri="{FF2B5EF4-FFF2-40B4-BE49-F238E27FC236}">
                  <a16:creationId xmlns:a16="http://schemas.microsoft.com/office/drawing/2014/main" id="{219578EC-EDEB-3936-59A7-3ECBC4A93813}"/>
                </a:ext>
              </a:extLst>
            </p:cNvPr>
            <p:cNvSpPr/>
            <p:nvPr/>
          </p:nvSpPr>
          <p:spPr>
            <a:xfrm>
              <a:off x="780469" y="2462800"/>
              <a:ext cx="681337" cy="684390"/>
            </a:xfrm>
            <a:custGeom>
              <a:avLst/>
              <a:gdLst/>
              <a:ahLst/>
              <a:cxnLst/>
              <a:rect l="l" t="t" r="r" b="b"/>
              <a:pathLst>
                <a:path w="928908" h="933072">
                  <a:moveTo>
                    <a:pt x="464454" y="0"/>
                  </a:moveTo>
                  <a:cubicBezTo>
                    <a:pt x="721300" y="1149"/>
                    <a:pt x="928908" y="209687"/>
                    <a:pt x="928908" y="466536"/>
                  </a:cubicBezTo>
                  <a:cubicBezTo>
                    <a:pt x="928908" y="723385"/>
                    <a:pt x="721300" y="931923"/>
                    <a:pt x="464454" y="933072"/>
                  </a:cubicBezTo>
                  <a:cubicBezTo>
                    <a:pt x="207608" y="931923"/>
                    <a:pt x="0" y="723385"/>
                    <a:pt x="0" y="466536"/>
                  </a:cubicBezTo>
                  <a:cubicBezTo>
                    <a:pt x="0" y="209687"/>
                    <a:pt x="207608" y="1149"/>
                    <a:pt x="464454" y="0"/>
                  </a:cubicBezTo>
                  <a:close/>
                </a:path>
              </a:pathLst>
            </a:custGeom>
            <a:solidFill>
              <a:srgbClr val="AB7A5B"/>
            </a:solidFill>
          </p:spPr>
        </p:sp>
        <p:sp>
          <p:nvSpPr>
            <p:cNvPr id="117" name="TextBox 65">
              <a:extLst>
                <a:ext uri="{FF2B5EF4-FFF2-40B4-BE49-F238E27FC236}">
                  <a16:creationId xmlns:a16="http://schemas.microsoft.com/office/drawing/2014/main" id="{14DAB031-1EF5-6C3F-7977-983346614D56}"/>
                </a:ext>
              </a:extLst>
            </p:cNvPr>
            <p:cNvSpPr txBox="1"/>
            <p:nvPr/>
          </p:nvSpPr>
          <p:spPr>
            <a:xfrm>
              <a:off x="878941" y="2564776"/>
              <a:ext cx="484391" cy="477404"/>
            </a:xfrm>
            <a:prstGeom prst="rect">
              <a:avLst/>
            </a:prstGeom>
          </p:spPr>
          <p:txBody>
            <a:bodyPr lIns="50800" tIns="50800" rIns="50800" bIns="50800" rtlCol="0" anchor="ctr"/>
            <a:lstStyle/>
            <a:p>
              <a:pPr algn="ctr">
                <a:lnSpc>
                  <a:spcPts val="2200"/>
                </a:lnSpc>
              </a:pPr>
              <a:r>
                <a:rPr lang="en-US" sz="2000" b="1" dirty="0">
                  <a:solidFill>
                    <a:srgbClr val="000000"/>
                  </a:solidFill>
                  <a:latin typeface="Oswald"/>
                </a:rPr>
                <a:t>8</a:t>
              </a:r>
            </a:p>
          </p:txBody>
        </p:sp>
      </p:grpSp>
      <p:grpSp>
        <p:nvGrpSpPr>
          <p:cNvPr id="118" name="Group 117">
            <a:extLst>
              <a:ext uri="{FF2B5EF4-FFF2-40B4-BE49-F238E27FC236}">
                <a16:creationId xmlns:a16="http://schemas.microsoft.com/office/drawing/2014/main" id="{535DCE8A-3946-ABFB-7307-C26964BA6705}"/>
              </a:ext>
            </a:extLst>
          </p:cNvPr>
          <p:cNvGrpSpPr/>
          <p:nvPr/>
        </p:nvGrpSpPr>
        <p:grpSpPr>
          <a:xfrm>
            <a:off x="2971800" y="6882691"/>
            <a:ext cx="681337" cy="684390"/>
            <a:chOff x="780469" y="2462800"/>
            <a:chExt cx="681337" cy="684390"/>
          </a:xfrm>
        </p:grpSpPr>
        <p:sp>
          <p:nvSpPr>
            <p:cNvPr id="119" name="Freeform 64">
              <a:extLst>
                <a:ext uri="{FF2B5EF4-FFF2-40B4-BE49-F238E27FC236}">
                  <a16:creationId xmlns:a16="http://schemas.microsoft.com/office/drawing/2014/main" id="{0215AB7A-E0D6-FBA0-A99D-36ECF06368B6}"/>
                </a:ext>
              </a:extLst>
            </p:cNvPr>
            <p:cNvSpPr/>
            <p:nvPr/>
          </p:nvSpPr>
          <p:spPr>
            <a:xfrm>
              <a:off x="780469" y="2462800"/>
              <a:ext cx="681337" cy="684390"/>
            </a:xfrm>
            <a:custGeom>
              <a:avLst/>
              <a:gdLst/>
              <a:ahLst/>
              <a:cxnLst/>
              <a:rect l="l" t="t" r="r" b="b"/>
              <a:pathLst>
                <a:path w="928908" h="933072">
                  <a:moveTo>
                    <a:pt x="464454" y="0"/>
                  </a:moveTo>
                  <a:cubicBezTo>
                    <a:pt x="721300" y="1149"/>
                    <a:pt x="928908" y="209687"/>
                    <a:pt x="928908" y="466536"/>
                  </a:cubicBezTo>
                  <a:cubicBezTo>
                    <a:pt x="928908" y="723385"/>
                    <a:pt x="721300" y="931923"/>
                    <a:pt x="464454" y="933072"/>
                  </a:cubicBezTo>
                  <a:cubicBezTo>
                    <a:pt x="207608" y="931923"/>
                    <a:pt x="0" y="723385"/>
                    <a:pt x="0" y="466536"/>
                  </a:cubicBezTo>
                  <a:cubicBezTo>
                    <a:pt x="0" y="209687"/>
                    <a:pt x="207608" y="1149"/>
                    <a:pt x="464454" y="0"/>
                  </a:cubicBezTo>
                  <a:close/>
                </a:path>
              </a:pathLst>
            </a:custGeom>
            <a:solidFill>
              <a:srgbClr val="AB7A5B"/>
            </a:solidFill>
          </p:spPr>
        </p:sp>
        <p:sp>
          <p:nvSpPr>
            <p:cNvPr id="120" name="TextBox 65">
              <a:extLst>
                <a:ext uri="{FF2B5EF4-FFF2-40B4-BE49-F238E27FC236}">
                  <a16:creationId xmlns:a16="http://schemas.microsoft.com/office/drawing/2014/main" id="{F62EFF65-C39B-574C-F33B-B10ABFE5128E}"/>
                </a:ext>
              </a:extLst>
            </p:cNvPr>
            <p:cNvSpPr txBox="1"/>
            <p:nvPr/>
          </p:nvSpPr>
          <p:spPr>
            <a:xfrm>
              <a:off x="878941" y="2564776"/>
              <a:ext cx="484391" cy="477404"/>
            </a:xfrm>
            <a:prstGeom prst="rect">
              <a:avLst/>
            </a:prstGeom>
          </p:spPr>
          <p:txBody>
            <a:bodyPr lIns="50800" tIns="50800" rIns="50800" bIns="50800" rtlCol="0" anchor="ctr"/>
            <a:lstStyle/>
            <a:p>
              <a:pPr algn="ctr">
                <a:lnSpc>
                  <a:spcPts val="2200"/>
                </a:lnSpc>
              </a:pPr>
              <a:r>
                <a:rPr lang="en-US" sz="2000" b="1" dirty="0">
                  <a:solidFill>
                    <a:srgbClr val="000000"/>
                  </a:solidFill>
                  <a:latin typeface="Oswald"/>
                </a:rPr>
                <a:t>9</a:t>
              </a:r>
            </a:p>
          </p:txBody>
        </p:sp>
      </p:grpSp>
      <p:grpSp>
        <p:nvGrpSpPr>
          <p:cNvPr id="121" name="Group 120">
            <a:extLst>
              <a:ext uri="{FF2B5EF4-FFF2-40B4-BE49-F238E27FC236}">
                <a16:creationId xmlns:a16="http://schemas.microsoft.com/office/drawing/2014/main" id="{840ED7C9-7C06-89FD-CCA1-ACA8EAE67B45}"/>
              </a:ext>
            </a:extLst>
          </p:cNvPr>
          <p:cNvGrpSpPr/>
          <p:nvPr/>
        </p:nvGrpSpPr>
        <p:grpSpPr>
          <a:xfrm>
            <a:off x="7059524" y="6882388"/>
            <a:ext cx="681337" cy="684390"/>
            <a:chOff x="780469" y="2462800"/>
            <a:chExt cx="681337" cy="684390"/>
          </a:xfrm>
        </p:grpSpPr>
        <p:sp>
          <p:nvSpPr>
            <p:cNvPr id="122" name="Freeform 64">
              <a:extLst>
                <a:ext uri="{FF2B5EF4-FFF2-40B4-BE49-F238E27FC236}">
                  <a16:creationId xmlns:a16="http://schemas.microsoft.com/office/drawing/2014/main" id="{CCBA969D-E4E6-27D0-0949-C665C349B203}"/>
                </a:ext>
              </a:extLst>
            </p:cNvPr>
            <p:cNvSpPr/>
            <p:nvPr/>
          </p:nvSpPr>
          <p:spPr>
            <a:xfrm>
              <a:off x="780469" y="2462800"/>
              <a:ext cx="681337" cy="684390"/>
            </a:xfrm>
            <a:custGeom>
              <a:avLst/>
              <a:gdLst/>
              <a:ahLst/>
              <a:cxnLst/>
              <a:rect l="l" t="t" r="r" b="b"/>
              <a:pathLst>
                <a:path w="928908" h="933072">
                  <a:moveTo>
                    <a:pt x="464454" y="0"/>
                  </a:moveTo>
                  <a:cubicBezTo>
                    <a:pt x="721300" y="1149"/>
                    <a:pt x="928908" y="209687"/>
                    <a:pt x="928908" y="466536"/>
                  </a:cubicBezTo>
                  <a:cubicBezTo>
                    <a:pt x="928908" y="723385"/>
                    <a:pt x="721300" y="931923"/>
                    <a:pt x="464454" y="933072"/>
                  </a:cubicBezTo>
                  <a:cubicBezTo>
                    <a:pt x="207608" y="931923"/>
                    <a:pt x="0" y="723385"/>
                    <a:pt x="0" y="466536"/>
                  </a:cubicBezTo>
                  <a:cubicBezTo>
                    <a:pt x="0" y="209687"/>
                    <a:pt x="207608" y="1149"/>
                    <a:pt x="464454" y="0"/>
                  </a:cubicBezTo>
                  <a:close/>
                </a:path>
              </a:pathLst>
            </a:custGeom>
            <a:solidFill>
              <a:srgbClr val="AB7A5B"/>
            </a:solidFill>
          </p:spPr>
        </p:sp>
        <p:sp>
          <p:nvSpPr>
            <p:cNvPr id="123" name="TextBox 65">
              <a:extLst>
                <a:ext uri="{FF2B5EF4-FFF2-40B4-BE49-F238E27FC236}">
                  <a16:creationId xmlns:a16="http://schemas.microsoft.com/office/drawing/2014/main" id="{5B30D0F2-B58A-5B29-5FF7-D6EC8DC9096C}"/>
                </a:ext>
              </a:extLst>
            </p:cNvPr>
            <p:cNvSpPr txBox="1"/>
            <p:nvPr/>
          </p:nvSpPr>
          <p:spPr>
            <a:xfrm>
              <a:off x="878941" y="2564776"/>
              <a:ext cx="484391" cy="477404"/>
            </a:xfrm>
            <a:prstGeom prst="rect">
              <a:avLst/>
            </a:prstGeom>
          </p:spPr>
          <p:txBody>
            <a:bodyPr lIns="50800" tIns="50800" rIns="50800" bIns="50800" rtlCol="0" anchor="ctr"/>
            <a:lstStyle/>
            <a:p>
              <a:pPr algn="ctr">
                <a:lnSpc>
                  <a:spcPts val="2200"/>
                </a:lnSpc>
              </a:pPr>
              <a:r>
                <a:rPr lang="en-US" sz="2000" b="1" dirty="0">
                  <a:solidFill>
                    <a:srgbClr val="000000"/>
                  </a:solidFill>
                  <a:latin typeface="Oswald"/>
                </a:rPr>
                <a:t>10</a:t>
              </a:r>
            </a:p>
          </p:txBody>
        </p:sp>
      </p:grpSp>
      <p:grpSp>
        <p:nvGrpSpPr>
          <p:cNvPr id="124" name="Group 123">
            <a:extLst>
              <a:ext uri="{FF2B5EF4-FFF2-40B4-BE49-F238E27FC236}">
                <a16:creationId xmlns:a16="http://schemas.microsoft.com/office/drawing/2014/main" id="{9593303B-DD6F-0BB4-CA91-7547ECDD716F}"/>
              </a:ext>
            </a:extLst>
          </p:cNvPr>
          <p:cNvGrpSpPr/>
          <p:nvPr/>
        </p:nvGrpSpPr>
        <p:grpSpPr>
          <a:xfrm>
            <a:off x="11139843" y="6882388"/>
            <a:ext cx="681337" cy="684390"/>
            <a:chOff x="780469" y="2462800"/>
            <a:chExt cx="681337" cy="684390"/>
          </a:xfrm>
        </p:grpSpPr>
        <p:sp>
          <p:nvSpPr>
            <p:cNvPr id="125" name="Freeform 64">
              <a:extLst>
                <a:ext uri="{FF2B5EF4-FFF2-40B4-BE49-F238E27FC236}">
                  <a16:creationId xmlns:a16="http://schemas.microsoft.com/office/drawing/2014/main" id="{24DD197E-7315-AA20-A0A9-ABF1B17B0BCE}"/>
                </a:ext>
              </a:extLst>
            </p:cNvPr>
            <p:cNvSpPr/>
            <p:nvPr/>
          </p:nvSpPr>
          <p:spPr>
            <a:xfrm>
              <a:off x="780469" y="2462800"/>
              <a:ext cx="681337" cy="684390"/>
            </a:xfrm>
            <a:custGeom>
              <a:avLst/>
              <a:gdLst/>
              <a:ahLst/>
              <a:cxnLst/>
              <a:rect l="l" t="t" r="r" b="b"/>
              <a:pathLst>
                <a:path w="928908" h="933072">
                  <a:moveTo>
                    <a:pt x="464454" y="0"/>
                  </a:moveTo>
                  <a:cubicBezTo>
                    <a:pt x="721300" y="1149"/>
                    <a:pt x="928908" y="209687"/>
                    <a:pt x="928908" y="466536"/>
                  </a:cubicBezTo>
                  <a:cubicBezTo>
                    <a:pt x="928908" y="723385"/>
                    <a:pt x="721300" y="931923"/>
                    <a:pt x="464454" y="933072"/>
                  </a:cubicBezTo>
                  <a:cubicBezTo>
                    <a:pt x="207608" y="931923"/>
                    <a:pt x="0" y="723385"/>
                    <a:pt x="0" y="466536"/>
                  </a:cubicBezTo>
                  <a:cubicBezTo>
                    <a:pt x="0" y="209687"/>
                    <a:pt x="207608" y="1149"/>
                    <a:pt x="464454" y="0"/>
                  </a:cubicBezTo>
                  <a:close/>
                </a:path>
              </a:pathLst>
            </a:custGeom>
            <a:solidFill>
              <a:srgbClr val="AB7A5B"/>
            </a:solidFill>
          </p:spPr>
        </p:sp>
        <p:sp>
          <p:nvSpPr>
            <p:cNvPr id="126" name="TextBox 65">
              <a:extLst>
                <a:ext uri="{FF2B5EF4-FFF2-40B4-BE49-F238E27FC236}">
                  <a16:creationId xmlns:a16="http://schemas.microsoft.com/office/drawing/2014/main" id="{FAEB7B70-4240-1447-88DB-81E60B472D47}"/>
                </a:ext>
              </a:extLst>
            </p:cNvPr>
            <p:cNvSpPr txBox="1"/>
            <p:nvPr/>
          </p:nvSpPr>
          <p:spPr>
            <a:xfrm>
              <a:off x="878941" y="2564776"/>
              <a:ext cx="484391" cy="477404"/>
            </a:xfrm>
            <a:prstGeom prst="rect">
              <a:avLst/>
            </a:prstGeom>
          </p:spPr>
          <p:txBody>
            <a:bodyPr lIns="50800" tIns="50800" rIns="50800" bIns="50800" rtlCol="0" anchor="ctr"/>
            <a:lstStyle/>
            <a:p>
              <a:pPr algn="ctr">
                <a:lnSpc>
                  <a:spcPts val="2200"/>
                </a:lnSpc>
              </a:pPr>
              <a:r>
                <a:rPr lang="en-US" sz="2000" b="1" dirty="0">
                  <a:solidFill>
                    <a:srgbClr val="000000"/>
                  </a:solidFill>
                  <a:latin typeface="Oswald"/>
                </a:rPr>
                <a:t>11</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1408773" y="-90280"/>
            <a:ext cx="6729492" cy="2237960"/>
          </a:xfrm>
          <a:prstGeom prst="rect">
            <a:avLst/>
          </a:prstGeom>
        </p:spPr>
      </p:pic>
      <p:grpSp>
        <p:nvGrpSpPr>
          <p:cNvPr id="3" name="Group 3"/>
          <p:cNvGrpSpPr/>
          <p:nvPr/>
        </p:nvGrpSpPr>
        <p:grpSpPr>
          <a:xfrm>
            <a:off x="497689" y="9890466"/>
            <a:ext cx="17263314" cy="301625"/>
            <a:chOff x="0" y="0"/>
            <a:chExt cx="23017752" cy="402167"/>
          </a:xfrm>
        </p:grpSpPr>
        <p:sp>
          <p:nvSpPr>
            <p:cNvPr id="4" name="TextBox 4"/>
            <p:cNvSpPr txBox="1"/>
            <p:nvPr/>
          </p:nvSpPr>
          <p:spPr>
            <a:xfrm>
              <a:off x="0" y="9624"/>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5" name="TextBox 5"/>
            <p:cNvSpPr txBox="1"/>
            <p:nvPr/>
          </p:nvSpPr>
          <p:spPr>
            <a:xfrm>
              <a:off x="3865518" y="9525"/>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6" name="TextBox 6"/>
            <p:cNvSpPr txBox="1"/>
            <p:nvPr/>
          </p:nvSpPr>
          <p:spPr>
            <a:xfrm>
              <a:off x="6506702" y="9525"/>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7" name="TextBox 7"/>
            <p:cNvSpPr txBox="1"/>
            <p:nvPr/>
          </p:nvSpPr>
          <p:spPr>
            <a:xfrm>
              <a:off x="9968405" y="9624"/>
              <a:ext cx="2462821"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Datasets &amp; Tools</a:t>
              </a:r>
            </a:p>
          </p:txBody>
        </p:sp>
        <p:sp>
          <p:nvSpPr>
            <p:cNvPr id="8" name="TextBox 8"/>
            <p:cNvSpPr txBox="1"/>
            <p:nvPr/>
          </p:nvSpPr>
          <p:spPr>
            <a:xfrm>
              <a:off x="15305880" y="9525"/>
              <a:ext cx="17813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Methodology</a:t>
              </a:r>
            </a:p>
          </p:txBody>
        </p:sp>
        <p:sp>
          <p:nvSpPr>
            <p:cNvPr id="9" name="TextBox 9"/>
            <p:cNvSpPr txBox="1"/>
            <p:nvPr/>
          </p:nvSpPr>
          <p:spPr>
            <a:xfrm>
              <a:off x="18104883" y="9525"/>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10" name="TextBox 10"/>
            <p:cNvSpPr txBox="1"/>
            <p:nvPr/>
          </p:nvSpPr>
          <p:spPr>
            <a:xfrm>
              <a:off x="21199300" y="9525"/>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11" name="TextBox 11"/>
            <p:cNvSpPr txBox="1"/>
            <p:nvPr/>
          </p:nvSpPr>
          <p:spPr>
            <a:xfrm>
              <a:off x="13448890" y="9525"/>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flipH="1">
            <a:off x="12967281" y="0"/>
            <a:ext cx="6729492" cy="2237960"/>
          </a:xfrm>
          <a:prstGeom prst="rect">
            <a:avLst/>
          </a:prstGeom>
        </p:spPr>
      </p:pic>
      <p:grpSp>
        <p:nvGrpSpPr>
          <p:cNvPr id="13" name="Group 13"/>
          <p:cNvGrpSpPr/>
          <p:nvPr/>
        </p:nvGrpSpPr>
        <p:grpSpPr>
          <a:xfrm>
            <a:off x="0" y="9795557"/>
            <a:ext cx="18384652" cy="491443"/>
            <a:chOff x="0" y="0"/>
            <a:chExt cx="24512869" cy="655257"/>
          </a:xfrm>
        </p:grpSpPr>
        <p:grpSp>
          <p:nvGrpSpPr>
            <p:cNvPr id="14" name="Group 14"/>
            <p:cNvGrpSpPr/>
            <p:nvPr/>
          </p:nvGrpSpPr>
          <p:grpSpPr>
            <a:xfrm>
              <a:off x="0" y="0"/>
              <a:ext cx="24512869" cy="655257"/>
              <a:chOff x="0" y="0"/>
              <a:chExt cx="4842048" cy="129434"/>
            </a:xfrm>
          </p:grpSpPr>
          <p:sp>
            <p:nvSpPr>
              <p:cNvPr id="15" name="Freeform 15"/>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17" name="TextBox 17"/>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18" name="TextBox 18"/>
            <p:cNvSpPr txBox="1"/>
            <p:nvPr/>
          </p:nvSpPr>
          <p:spPr>
            <a:xfrm>
              <a:off x="4565553" y="136070"/>
              <a:ext cx="1623521" cy="392609"/>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19" name="TextBox 19"/>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20" name="TextBox 20"/>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21" name="TextBox 21"/>
            <p:cNvSpPr txBox="1"/>
            <p:nvPr/>
          </p:nvSpPr>
          <p:spPr>
            <a:xfrm>
              <a:off x="15896566" y="136070"/>
              <a:ext cx="17813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Methodology</a:t>
              </a:r>
            </a:p>
          </p:txBody>
        </p:sp>
        <p:sp>
          <p:nvSpPr>
            <p:cNvPr id="22" name="TextBox 22"/>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23" name="TextBox 23"/>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24" name="TextBox 24"/>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sp>
        <p:nvSpPr>
          <p:cNvPr id="27" name="Freeform 27"/>
          <p:cNvSpPr/>
          <p:nvPr/>
        </p:nvSpPr>
        <p:spPr>
          <a:xfrm>
            <a:off x="7417750" y="6325129"/>
            <a:ext cx="3452501" cy="1085493"/>
          </a:xfrm>
          <a:custGeom>
            <a:avLst/>
            <a:gdLst/>
            <a:ahLst/>
            <a:cxnLst/>
            <a:rect l="l" t="t" r="r" b="b"/>
            <a:pathLst>
              <a:path w="1050360" h="330241">
                <a:moveTo>
                  <a:pt x="114363" y="0"/>
                </a:moveTo>
                <a:lnTo>
                  <a:pt x="935997" y="0"/>
                </a:lnTo>
                <a:cubicBezTo>
                  <a:pt x="999158" y="0"/>
                  <a:pt x="1050360" y="51202"/>
                  <a:pt x="1050360" y="114363"/>
                </a:cubicBezTo>
                <a:lnTo>
                  <a:pt x="1050360" y="215878"/>
                </a:lnTo>
                <a:cubicBezTo>
                  <a:pt x="1050360" y="279039"/>
                  <a:pt x="999158" y="330241"/>
                  <a:pt x="935997" y="330241"/>
                </a:cubicBezTo>
                <a:lnTo>
                  <a:pt x="114363" y="330241"/>
                </a:lnTo>
                <a:cubicBezTo>
                  <a:pt x="84032" y="330241"/>
                  <a:pt x="54943" y="318192"/>
                  <a:pt x="33496" y="296745"/>
                </a:cubicBezTo>
                <a:cubicBezTo>
                  <a:pt x="12049" y="275298"/>
                  <a:pt x="0" y="246209"/>
                  <a:pt x="0" y="215878"/>
                </a:cubicBezTo>
                <a:lnTo>
                  <a:pt x="0" y="114363"/>
                </a:lnTo>
                <a:cubicBezTo>
                  <a:pt x="0" y="51202"/>
                  <a:pt x="51202" y="0"/>
                  <a:pt x="114363" y="0"/>
                </a:cubicBezTo>
                <a:close/>
              </a:path>
            </a:pathLst>
          </a:custGeom>
          <a:solidFill>
            <a:srgbClr val="B97449"/>
          </a:solidFill>
        </p:spPr>
      </p:sp>
      <p:sp>
        <p:nvSpPr>
          <p:cNvPr id="28" name="TextBox 28"/>
          <p:cNvSpPr txBox="1"/>
          <p:nvPr/>
        </p:nvSpPr>
        <p:spPr>
          <a:xfrm>
            <a:off x="7417750" y="6325055"/>
            <a:ext cx="3452501" cy="1085567"/>
          </a:xfrm>
          <a:prstGeom prst="rect">
            <a:avLst/>
          </a:prstGeom>
        </p:spPr>
        <p:txBody>
          <a:bodyPr lIns="50800" tIns="50800" rIns="50800" bIns="50800" rtlCol="0" anchor="ctr"/>
          <a:lstStyle/>
          <a:p>
            <a:pPr algn="ctr">
              <a:lnSpc>
                <a:spcPts val="2860"/>
              </a:lnSpc>
            </a:pPr>
            <a:r>
              <a:rPr lang="en-US" sz="2600" dirty="0">
                <a:solidFill>
                  <a:srgbClr val="FFFFFF"/>
                </a:solidFill>
                <a:latin typeface="DM Sans"/>
              </a:rPr>
              <a:t>Traditional </a:t>
            </a:r>
          </a:p>
          <a:p>
            <a:pPr algn="ctr">
              <a:lnSpc>
                <a:spcPts val="2860"/>
              </a:lnSpc>
            </a:pPr>
            <a:r>
              <a:rPr lang="en-US" sz="2600" dirty="0">
                <a:solidFill>
                  <a:srgbClr val="FFFFFF"/>
                </a:solidFill>
                <a:latin typeface="DM Sans"/>
              </a:rPr>
              <a:t>Classification</a:t>
            </a:r>
          </a:p>
        </p:txBody>
      </p:sp>
      <p:sp>
        <p:nvSpPr>
          <p:cNvPr id="30" name="Freeform 30"/>
          <p:cNvSpPr/>
          <p:nvPr/>
        </p:nvSpPr>
        <p:spPr>
          <a:xfrm>
            <a:off x="12312866" y="6325129"/>
            <a:ext cx="3452501" cy="1085493"/>
          </a:xfrm>
          <a:custGeom>
            <a:avLst/>
            <a:gdLst/>
            <a:ahLst/>
            <a:cxnLst/>
            <a:rect l="l" t="t" r="r" b="b"/>
            <a:pathLst>
              <a:path w="1050360" h="330241">
                <a:moveTo>
                  <a:pt x="114363" y="0"/>
                </a:moveTo>
                <a:lnTo>
                  <a:pt x="935997" y="0"/>
                </a:lnTo>
                <a:cubicBezTo>
                  <a:pt x="999158" y="0"/>
                  <a:pt x="1050360" y="51202"/>
                  <a:pt x="1050360" y="114363"/>
                </a:cubicBezTo>
                <a:lnTo>
                  <a:pt x="1050360" y="215878"/>
                </a:lnTo>
                <a:cubicBezTo>
                  <a:pt x="1050360" y="279039"/>
                  <a:pt x="999158" y="330241"/>
                  <a:pt x="935997" y="330241"/>
                </a:cubicBezTo>
                <a:lnTo>
                  <a:pt x="114363" y="330241"/>
                </a:lnTo>
                <a:cubicBezTo>
                  <a:pt x="84032" y="330241"/>
                  <a:pt x="54943" y="318192"/>
                  <a:pt x="33496" y="296745"/>
                </a:cubicBezTo>
                <a:cubicBezTo>
                  <a:pt x="12049" y="275298"/>
                  <a:pt x="0" y="246209"/>
                  <a:pt x="0" y="215878"/>
                </a:cubicBezTo>
                <a:lnTo>
                  <a:pt x="0" y="114363"/>
                </a:lnTo>
                <a:cubicBezTo>
                  <a:pt x="0" y="51202"/>
                  <a:pt x="51202" y="0"/>
                  <a:pt x="114363" y="0"/>
                </a:cubicBezTo>
                <a:close/>
              </a:path>
            </a:pathLst>
          </a:custGeom>
          <a:solidFill>
            <a:srgbClr val="B97449"/>
          </a:solidFill>
        </p:spPr>
      </p:sp>
      <p:sp>
        <p:nvSpPr>
          <p:cNvPr id="31" name="TextBox 31"/>
          <p:cNvSpPr txBox="1"/>
          <p:nvPr/>
        </p:nvSpPr>
        <p:spPr>
          <a:xfrm>
            <a:off x="12312866" y="6325055"/>
            <a:ext cx="3452501" cy="1085567"/>
          </a:xfrm>
          <a:prstGeom prst="rect">
            <a:avLst/>
          </a:prstGeom>
        </p:spPr>
        <p:txBody>
          <a:bodyPr lIns="50800" tIns="50800" rIns="50800" bIns="50800" rtlCol="0" anchor="ctr"/>
          <a:lstStyle/>
          <a:p>
            <a:pPr algn="ctr">
              <a:lnSpc>
                <a:spcPts val="2860"/>
              </a:lnSpc>
            </a:pPr>
            <a:r>
              <a:rPr lang="en-US" sz="2600" dirty="0">
                <a:solidFill>
                  <a:srgbClr val="FFFFFF"/>
                </a:solidFill>
                <a:latin typeface="DM Sans"/>
              </a:rPr>
              <a:t>Classification </a:t>
            </a:r>
          </a:p>
          <a:p>
            <a:pPr algn="ctr">
              <a:lnSpc>
                <a:spcPts val="2860"/>
              </a:lnSpc>
            </a:pPr>
            <a:r>
              <a:rPr lang="en-US" sz="2600" dirty="0">
                <a:solidFill>
                  <a:srgbClr val="FFFFFF"/>
                </a:solidFill>
                <a:latin typeface="DM Sans"/>
              </a:rPr>
              <a:t>Report</a:t>
            </a:r>
          </a:p>
        </p:txBody>
      </p:sp>
      <p:sp>
        <p:nvSpPr>
          <p:cNvPr id="33" name="Freeform 33"/>
          <p:cNvSpPr/>
          <p:nvPr/>
        </p:nvSpPr>
        <p:spPr>
          <a:xfrm>
            <a:off x="7417750" y="7691928"/>
            <a:ext cx="3452501" cy="1085493"/>
          </a:xfrm>
          <a:custGeom>
            <a:avLst/>
            <a:gdLst/>
            <a:ahLst/>
            <a:cxnLst/>
            <a:rect l="l" t="t" r="r" b="b"/>
            <a:pathLst>
              <a:path w="1050360" h="330241">
                <a:moveTo>
                  <a:pt x="114363" y="0"/>
                </a:moveTo>
                <a:lnTo>
                  <a:pt x="935997" y="0"/>
                </a:lnTo>
                <a:cubicBezTo>
                  <a:pt x="999158" y="0"/>
                  <a:pt x="1050360" y="51202"/>
                  <a:pt x="1050360" y="114363"/>
                </a:cubicBezTo>
                <a:lnTo>
                  <a:pt x="1050360" y="215878"/>
                </a:lnTo>
                <a:cubicBezTo>
                  <a:pt x="1050360" y="279039"/>
                  <a:pt x="999158" y="330241"/>
                  <a:pt x="935997" y="330241"/>
                </a:cubicBezTo>
                <a:lnTo>
                  <a:pt x="114363" y="330241"/>
                </a:lnTo>
                <a:cubicBezTo>
                  <a:pt x="84032" y="330241"/>
                  <a:pt x="54943" y="318192"/>
                  <a:pt x="33496" y="296745"/>
                </a:cubicBezTo>
                <a:cubicBezTo>
                  <a:pt x="12049" y="275298"/>
                  <a:pt x="0" y="246209"/>
                  <a:pt x="0" y="215878"/>
                </a:cubicBezTo>
                <a:lnTo>
                  <a:pt x="0" y="114363"/>
                </a:lnTo>
                <a:cubicBezTo>
                  <a:pt x="0" y="51202"/>
                  <a:pt x="51202" y="0"/>
                  <a:pt x="114363" y="0"/>
                </a:cubicBezTo>
                <a:close/>
              </a:path>
            </a:pathLst>
          </a:custGeom>
          <a:solidFill>
            <a:srgbClr val="B97449"/>
          </a:solidFill>
        </p:spPr>
      </p:sp>
      <p:sp>
        <p:nvSpPr>
          <p:cNvPr id="34" name="TextBox 34"/>
          <p:cNvSpPr txBox="1"/>
          <p:nvPr/>
        </p:nvSpPr>
        <p:spPr>
          <a:xfrm>
            <a:off x="7417750" y="7703186"/>
            <a:ext cx="3452501" cy="1074235"/>
          </a:xfrm>
          <a:prstGeom prst="rect">
            <a:avLst/>
          </a:prstGeom>
        </p:spPr>
        <p:txBody>
          <a:bodyPr lIns="50800" tIns="50800" rIns="50800" bIns="50800" rtlCol="0" anchor="ctr"/>
          <a:lstStyle/>
          <a:p>
            <a:pPr algn="ctr">
              <a:lnSpc>
                <a:spcPts val="2860"/>
              </a:lnSpc>
            </a:pPr>
            <a:r>
              <a:rPr lang="en-US" sz="2600" dirty="0">
                <a:solidFill>
                  <a:srgbClr val="FFFFFF"/>
                </a:solidFill>
                <a:latin typeface="DM Sans"/>
              </a:rPr>
              <a:t>Neural </a:t>
            </a:r>
          </a:p>
          <a:p>
            <a:pPr algn="ctr">
              <a:lnSpc>
                <a:spcPts val="2860"/>
              </a:lnSpc>
            </a:pPr>
            <a:r>
              <a:rPr lang="en-US" sz="2600" dirty="0">
                <a:solidFill>
                  <a:srgbClr val="FFFFFF"/>
                </a:solidFill>
                <a:latin typeface="DM Sans"/>
              </a:rPr>
              <a:t>Networks</a:t>
            </a:r>
          </a:p>
        </p:txBody>
      </p:sp>
      <p:pic>
        <p:nvPicPr>
          <p:cNvPr id="35" name="Picture 3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665709" y="3256095"/>
            <a:ext cx="2746814" cy="2664410"/>
          </a:xfrm>
          <a:prstGeom prst="rect">
            <a:avLst/>
          </a:prstGeom>
        </p:spPr>
      </p:pic>
      <p:sp>
        <p:nvSpPr>
          <p:cNvPr id="37" name="Freeform 37"/>
          <p:cNvSpPr/>
          <p:nvPr/>
        </p:nvSpPr>
        <p:spPr>
          <a:xfrm>
            <a:off x="2522633" y="6325129"/>
            <a:ext cx="3452501" cy="1085493"/>
          </a:xfrm>
          <a:custGeom>
            <a:avLst/>
            <a:gdLst/>
            <a:ahLst/>
            <a:cxnLst/>
            <a:rect l="l" t="t" r="r" b="b"/>
            <a:pathLst>
              <a:path w="1050360" h="330241">
                <a:moveTo>
                  <a:pt x="114363" y="0"/>
                </a:moveTo>
                <a:lnTo>
                  <a:pt x="935997" y="0"/>
                </a:lnTo>
                <a:cubicBezTo>
                  <a:pt x="999158" y="0"/>
                  <a:pt x="1050360" y="51202"/>
                  <a:pt x="1050360" y="114363"/>
                </a:cubicBezTo>
                <a:lnTo>
                  <a:pt x="1050360" y="215878"/>
                </a:lnTo>
                <a:cubicBezTo>
                  <a:pt x="1050360" y="279039"/>
                  <a:pt x="999158" y="330241"/>
                  <a:pt x="935997" y="330241"/>
                </a:cubicBezTo>
                <a:lnTo>
                  <a:pt x="114363" y="330241"/>
                </a:lnTo>
                <a:cubicBezTo>
                  <a:pt x="84032" y="330241"/>
                  <a:pt x="54943" y="318192"/>
                  <a:pt x="33496" y="296745"/>
                </a:cubicBezTo>
                <a:cubicBezTo>
                  <a:pt x="12049" y="275298"/>
                  <a:pt x="0" y="246209"/>
                  <a:pt x="0" y="215878"/>
                </a:cubicBezTo>
                <a:lnTo>
                  <a:pt x="0" y="114363"/>
                </a:lnTo>
                <a:cubicBezTo>
                  <a:pt x="0" y="51202"/>
                  <a:pt x="51202" y="0"/>
                  <a:pt x="114363" y="0"/>
                </a:cubicBezTo>
                <a:close/>
              </a:path>
            </a:pathLst>
          </a:custGeom>
          <a:solidFill>
            <a:srgbClr val="B97449"/>
          </a:solidFill>
        </p:spPr>
      </p:sp>
      <p:sp>
        <p:nvSpPr>
          <p:cNvPr id="38" name="TextBox 38"/>
          <p:cNvSpPr txBox="1"/>
          <p:nvPr/>
        </p:nvSpPr>
        <p:spPr>
          <a:xfrm>
            <a:off x="2522633" y="6325055"/>
            <a:ext cx="3452501" cy="1085567"/>
          </a:xfrm>
          <a:prstGeom prst="rect">
            <a:avLst/>
          </a:prstGeom>
        </p:spPr>
        <p:txBody>
          <a:bodyPr lIns="50800" tIns="50800" rIns="50800" bIns="50800" rtlCol="0" anchor="ctr"/>
          <a:lstStyle/>
          <a:p>
            <a:pPr algn="ctr">
              <a:lnSpc>
                <a:spcPts val="2860"/>
              </a:lnSpc>
            </a:pPr>
            <a:r>
              <a:rPr lang="en-US" sz="2600" dirty="0">
                <a:solidFill>
                  <a:srgbClr val="FFFFFF"/>
                </a:solidFill>
                <a:latin typeface="DM Sans"/>
              </a:rPr>
              <a:t>Word </a:t>
            </a:r>
          </a:p>
          <a:p>
            <a:pPr algn="ctr">
              <a:lnSpc>
                <a:spcPts val="2860"/>
              </a:lnSpc>
            </a:pPr>
            <a:r>
              <a:rPr lang="en-US" sz="2600" dirty="0">
                <a:solidFill>
                  <a:srgbClr val="FFFFFF"/>
                </a:solidFill>
                <a:latin typeface="DM Sans"/>
              </a:rPr>
              <a:t>Embedding</a:t>
            </a:r>
          </a:p>
        </p:txBody>
      </p:sp>
      <p:pic>
        <p:nvPicPr>
          <p:cNvPr id="39" name="Picture 3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83577" y="3542328"/>
            <a:ext cx="2330613" cy="2378177"/>
          </a:xfrm>
          <a:prstGeom prst="rect">
            <a:avLst/>
          </a:prstGeom>
        </p:spPr>
      </p:pic>
      <p:pic>
        <p:nvPicPr>
          <p:cNvPr id="40" name="Picture 4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876382" y="3385269"/>
            <a:ext cx="2535236" cy="2535236"/>
          </a:xfrm>
          <a:prstGeom prst="rect">
            <a:avLst/>
          </a:prstGeom>
        </p:spPr>
      </p:pic>
      <p:sp>
        <p:nvSpPr>
          <p:cNvPr id="41" name="TextBox 41"/>
          <p:cNvSpPr txBox="1"/>
          <p:nvPr/>
        </p:nvSpPr>
        <p:spPr>
          <a:xfrm>
            <a:off x="5409759" y="692633"/>
            <a:ext cx="7468482" cy="909955"/>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METHODOLOGY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1408773" y="-90280"/>
            <a:ext cx="6729492" cy="223796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flipH="1">
            <a:off x="12967281" y="0"/>
            <a:ext cx="6729492" cy="2237960"/>
          </a:xfrm>
          <a:prstGeom prst="rect">
            <a:avLst/>
          </a:prstGeom>
        </p:spPr>
      </p:pic>
      <p:graphicFrame>
        <p:nvGraphicFramePr>
          <p:cNvPr id="4" name="Table 4"/>
          <p:cNvGraphicFramePr>
            <a:graphicFrameLocks noGrp="1"/>
          </p:cNvGraphicFramePr>
          <p:nvPr>
            <p:extLst>
              <p:ext uri="{D42A27DB-BD31-4B8C-83A1-F6EECF244321}">
                <p14:modId xmlns:p14="http://schemas.microsoft.com/office/powerpoint/2010/main" val="3301558593"/>
              </p:ext>
            </p:extLst>
          </p:nvPr>
        </p:nvGraphicFramePr>
        <p:xfrm>
          <a:off x="549981" y="3190978"/>
          <a:ext cx="17188037" cy="5651559"/>
        </p:xfrm>
        <a:graphic>
          <a:graphicData uri="http://schemas.openxmlformats.org/drawingml/2006/table">
            <a:tbl>
              <a:tblPr/>
              <a:tblGrid>
                <a:gridCol w="4038630">
                  <a:extLst>
                    <a:ext uri="{9D8B030D-6E8A-4147-A177-3AD203B41FA5}">
                      <a16:colId xmlns:a16="http://schemas.microsoft.com/office/drawing/2014/main" val="20000"/>
                    </a:ext>
                  </a:extLst>
                </a:gridCol>
                <a:gridCol w="10089341">
                  <a:extLst>
                    <a:ext uri="{9D8B030D-6E8A-4147-A177-3AD203B41FA5}">
                      <a16:colId xmlns:a16="http://schemas.microsoft.com/office/drawing/2014/main" val="20001"/>
                    </a:ext>
                  </a:extLst>
                </a:gridCol>
                <a:gridCol w="3060066">
                  <a:extLst>
                    <a:ext uri="{9D8B030D-6E8A-4147-A177-3AD203B41FA5}">
                      <a16:colId xmlns:a16="http://schemas.microsoft.com/office/drawing/2014/main" val="20002"/>
                    </a:ext>
                  </a:extLst>
                </a:gridCol>
              </a:tblGrid>
              <a:tr h="1023535">
                <a:tc>
                  <a:txBody>
                    <a:bodyPr/>
                    <a:lstStyle/>
                    <a:p>
                      <a:pPr algn="ctr">
                        <a:lnSpc>
                          <a:spcPts val="3359"/>
                        </a:lnSpc>
                        <a:defRPr/>
                      </a:pPr>
                      <a:r>
                        <a:rPr lang="en-US" sz="2400">
                          <a:solidFill>
                            <a:srgbClr val="FFFFFF"/>
                          </a:solidFill>
                          <a:latin typeface="DM Sans Bold"/>
                        </a:rPr>
                        <a:t>Language Model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231F20"/>
                    </a:solidFill>
                  </a:tcPr>
                </a:tc>
                <a:tc>
                  <a:txBody>
                    <a:bodyPr/>
                    <a:lstStyle/>
                    <a:p>
                      <a:pPr algn="ctr">
                        <a:lnSpc>
                          <a:spcPts val="3359"/>
                        </a:lnSpc>
                        <a:defRPr/>
                      </a:pPr>
                      <a:r>
                        <a:rPr lang="en-US" sz="2400">
                          <a:solidFill>
                            <a:srgbClr val="FFFFFF"/>
                          </a:solidFill>
                          <a:latin typeface="DM Sans Bold"/>
                        </a:rPr>
                        <a:t>Processing Method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231F20"/>
                    </a:solidFill>
                  </a:tcPr>
                </a:tc>
                <a:tc>
                  <a:txBody>
                    <a:bodyPr/>
                    <a:lstStyle/>
                    <a:p>
                      <a:pPr algn="ctr">
                        <a:lnSpc>
                          <a:spcPts val="3359"/>
                        </a:lnSpc>
                        <a:defRPr/>
                      </a:pPr>
                      <a:r>
                        <a:rPr lang="en-US" sz="2400">
                          <a:solidFill>
                            <a:srgbClr val="FFFFFF"/>
                          </a:solidFill>
                          <a:latin typeface="DM Sans Bold"/>
                        </a:rPr>
                        <a:t>Contextualised?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231F20"/>
                    </a:solidFill>
                  </a:tcPr>
                </a:tc>
                <a:extLst>
                  <a:ext uri="{0D108BD9-81ED-4DB2-BD59-A6C34878D82A}">
                    <a16:rowId xmlns:a16="http://schemas.microsoft.com/office/drawing/2014/main" val="10000"/>
                  </a:ext>
                </a:extLst>
              </a:tr>
              <a:tr h="1157006">
                <a:tc>
                  <a:txBody>
                    <a:bodyPr/>
                    <a:lstStyle/>
                    <a:p>
                      <a:pPr algn="ctr">
                        <a:lnSpc>
                          <a:spcPts val="2800"/>
                        </a:lnSpc>
                        <a:defRPr/>
                      </a:pPr>
                      <a:r>
                        <a:rPr lang="en-US" sz="2000" b="1" dirty="0">
                          <a:solidFill>
                            <a:srgbClr val="000000"/>
                          </a:solidFill>
                          <a:latin typeface="DM Sans"/>
                        </a:rPr>
                        <a:t>Word2Vec </a:t>
                      </a:r>
                      <a:endParaRPr lang="en-US" sz="1100" b="1"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DM Sans"/>
                        </a:rPr>
                        <a:t>Neural Network Based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DM Sans"/>
                        </a:rPr>
                        <a:t>No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57006">
                <a:tc>
                  <a:txBody>
                    <a:bodyPr/>
                    <a:lstStyle/>
                    <a:p>
                      <a:pPr algn="ctr">
                        <a:lnSpc>
                          <a:spcPts val="2800"/>
                        </a:lnSpc>
                        <a:defRPr/>
                      </a:pPr>
                      <a:r>
                        <a:rPr lang="en-US" sz="2000" b="1" dirty="0">
                          <a:solidFill>
                            <a:srgbClr val="000000"/>
                          </a:solidFill>
                          <a:latin typeface="DM Sans"/>
                        </a:rPr>
                        <a:t>ELMO </a:t>
                      </a:r>
                      <a:endParaRPr lang="en-US" sz="1100" b="1"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DM Sans"/>
                        </a:rPr>
                        <a:t>Two-layer bidirectional LSTM Network </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DM Sans"/>
                        </a:rPr>
                        <a:t>Yes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57006">
                <a:tc>
                  <a:txBody>
                    <a:bodyPr/>
                    <a:lstStyle/>
                    <a:p>
                      <a:pPr algn="ctr">
                        <a:lnSpc>
                          <a:spcPts val="2800"/>
                        </a:lnSpc>
                        <a:defRPr/>
                      </a:pPr>
                      <a:r>
                        <a:rPr lang="en-US" sz="2000" b="1" dirty="0">
                          <a:solidFill>
                            <a:srgbClr val="000000"/>
                          </a:solidFill>
                          <a:latin typeface="DM Sans"/>
                        </a:rPr>
                        <a:t>GPT-2 </a:t>
                      </a:r>
                      <a:endParaRPr lang="en-US" sz="1100" b="1"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DM Sans"/>
                        </a:rPr>
                        <a:t>Unidirectional Transformer Based</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DM Sans"/>
                        </a:rPr>
                        <a:t>Yes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57006">
                <a:tc>
                  <a:txBody>
                    <a:bodyPr/>
                    <a:lstStyle/>
                    <a:p>
                      <a:pPr algn="ctr">
                        <a:lnSpc>
                          <a:spcPts val="2800"/>
                        </a:lnSpc>
                        <a:defRPr/>
                      </a:pPr>
                      <a:r>
                        <a:rPr lang="en-US" sz="2000" b="1" dirty="0">
                          <a:solidFill>
                            <a:srgbClr val="000000"/>
                          </a:solidFill>
                          <a:latin typeface="DM Sans"/>
                        </a:rPr>
                        <a:t>BERT</a:t>
                      </a:r>
                      <a:endParaRPr lang="en-US" sz="1100" b="1"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DM Sans"/>
                        </a:rPr>
                        <a:t>Bi-Directional Transformer Based (Masked Langauge)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DM Sans"/>
                        </a:rPr>
                        <a:t>Yes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TextBox 5"/>
          <p:cNvSpPr txBox="1"/>
          <p:nvPr/>
        </p:nvSpPr>
        <p:spPr>
          <a:xfrm>
            <a:off x="5409759" y="692633"/>
            <a:ext cx="7468482" cy="909955"/>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METHODOLOGY</a:t>
            </a:r>
          </a:p>
        </p:txBody>
      </p:sp>
      <p:grpSp>
        <p:nvGrpSpPr>
          <p:cNvPr id="6" name="Group 6"/>
          <p:cNvGrpSpPr/>
          <p:nvPr/>
        </p:nvGrpSpPr>
        <p:grpSpPr>
          <a:xfrm>
            <a:off x="497689" y="9890466"/>
            <a:ext cx="17263314" cy="301625"/>
            <a:chOff x="0" y="0"/>
            <a:chExt cx="23017752" cy="402167"/>
          </a:xfrm>
        </p:grpSpPr>
        <p:sp>
          <p:nvSpPr>
            <p:cNvPr id="7" name="TextBox 7"/>
            <p:cNvSpPr txBox="1"/>
            <p:nvPr/>
          </p:nvSpPr>
          <p:spPr>
            <a:xfrm>
              <a:off x="0" y="9624"/>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8" name="TextBox 8"/>
            <p:cNvSpPr txBox="1"/>
            <p:nvPr/>
          </p:nvSpPr>
          <p:spPr>
            <a:xfrm>
              <a:off x="3865518" y="9525"/>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9" name="TextBox 9"/>
            <p:cNvSpPr txBox="1"/>
            <p:nvPr/>
          </p:nvSpPr>
          <p:spPr>
            <a:xfrm>
              <a:off x="6506702" y="9525"/>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10" name="TextBox 10"/>
            <p:cNvSpPr txBox="1"/>
            <p:nvPr/>
          </p:nvSpPr>
          <p:spPr>
            <a:xfrm>
              <a:off x="9968405" y="9624"/>
              <a:ext cx="2462821"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Datasets &amp; Tools</a:t>
              </a:r>
            </a:p>
          </p:txBody>
        </p:sp>
        <p:sp>
          <p:nvSpPr>
            <p:cNvPr id="11" name="TextBox 11"/>
            <p:cNvSpPr txBox="1"/>
            <p:nvPr/>
          </p:nvSpPr>
          <p:spPr>
            <a:xfrm>
              <a:off x="15305880" y="9525"/>
              <a:ext cx="17813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Methodology</a:t>
              </a:r>
            </a:p>
          </p:txBody>
        </p:sp>
        <p:sp>
          <p:nvSpPr>
            <p:cNvPr id="12" name="TextBox 12"/>
            <p:cNvSpPr txBox="1"/>
            <p:nvPr/>
          </p:nvSpPr>
          <p:spPr>
            <a:xfrm>
              <a:off x="18104883" y="9525"/>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13" name="TextBox 13"/>
            <p:cNvSpPr txBox="1"/>
            <p:nvPr/>
          </p:nvSpPr>
          <p:spPr>
            <a:xfrm>
              <a:off x="21199300" y="9525"/>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14" name="TextBox 14"/>
            <p:cNvSpPr txBox="1"/>
            <p:nvPr/>
          </p:nvSpPr>
          <p:spPr>
            <a:xfrm>
              <a:off x="13448890" y="9525"/>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grpSp>
        <p:nvGrpSpPr>
          <p:cNvPr id="15" name="Group 15"/>
          <p:cNvGrpSpPr/>
          <p:nvPr/>
        </p:nvGrpSpPr>
        <p:grpSpPr>
          <a:xfrm>
            <a:off x="0" y="9795557"/>
            <a:ext cx="18384652" cy="491443"/>
            <a:chOff x="0" y="0"/>
            <a:chExt cx="24512869" cy="655257"/>
          </a:xfrm>
        </p:grpSpPr>
        <p:grpSp>
          <p:nvGrpSpPr>
            <p:cNvPr id="16" name="Group 16"/>
            <p:cNvGrpSpPr/>
            <p:nvPr/>
          </p:nvGrpSpPr>
          <p:grpSpPr>
            <a:xfrm>
              <a:off x="0" y="0"/>
              <a:ext cx="24512869" cy="655257"/>
              <a:chOff x="0" y="0"/>
              <a:chExt cx="4842048" cy="129434"/>
            </a:xfrm>
          </p:grpSpPr>
          <p:sp>
            <p:nvSpPr>
              <p:cNvPr id="17" name="Freeform 17"/>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19" name="TextBox 19"/>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20" name="TextBox 20"/>
            <p:cNvSpPr txBox="1"/>
            <p:nvPr/>
          </p:nvSpPr>
          <p:spPr>
            <a:xfrm>
              <a:off x="4565553" y="136070"/>
              <a:ext cx="1623521" cy="392609"/>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21" name="TextBox 21"/>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22" name="TextBox 22"/>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23" name="TextBox 23"/>
            <p:cNvSpPr txBox="1"/>
            <p:nvPr/>
          </p:nvSpPr>
          <p:spPr>
            <a:xfrm>
              <a:off x="15896566" y="136070"/>
              <a:ext cx="17813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Methodology</a:t>
              </a:r>
            </a:p>
          </p:txBody>
        </p:sp>
        <p:sp>
          <p:nvSpPr>
            <p:cNvPr id="24" name="TextBox 24"/>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25" name="TextBox 25"/>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26" name="TextBox 26"/>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1408773" y="-90280"/>
            <a:ext cx="6729492" cy="2237960"/>
          </a:xfrm>
          <a:prstGeom prst="rect">
            <a:avLst/>
          </a:prstGeom>
        </p:spPr>
      </p:pic>
      <p:grpSp>
        <p:nvGrpSpPr>
          <p:cNvPr id="3" name="Group 3"/>
          <p:cNvGrpSpPr/>
          <p:nvPr/>
        </p:nvGrpSpPr>
        <p:grpSpPr>
          <a:xfrm>
            <a:off x="-96652" y="9808406"/>
            <a:ext cx="18384652" cy="767370"/>
            <a:chOff x="0" y="0"/>
            <a:chExt cx="24512869" cy="1023161"/>
          </a:xfrm>
        </p:grpSpPr>
        <p:grpSp>
          <p:nvGrpSpPr>
            <p:cNvPr id="4" name="Group 4"/>
            <p:cNvGrpSpPr/>
            <p:nvPr/>
          </p:nvGrpSpPr>
          <p:grpSpPr>
            <a:xfrm>
              <a:off x="0" y="0"/>
              <a:ext cx="24512869" cy="1023161"/>
              <a:chOff x="0" y="0"/>
              <a:chExt cx="4842048" cy="202106"/>
            </a:xfrm>
          </p:grpSpPr>
          <p:sp>
            <p:nvSpPr>
              <p:cNvPr id="5" name="Freeform 5"/>
              <p:cNvSpPr/>
              <p:nvPr/>
            </p:nvSpPr>
            <p:spPr>
              <a:xfrm>
                <a:off x="0" y="0"/>
                <a:ext cx="4842048" cy="202106"/>
              </a:xfrm>
              <a:custGeom>
                <a:avLst/>
                <a:gdLst/>
                <a:ahLst/>
                <a:cxnLst/>
                <a:rect l="l" t="t" r="r" b="b"/>
                <a:pathLst>
                  <a:path w="4842048" h="202106">
                    <a:moveTo>
                      <a:pt x="0" y="0"/>
                    </a:moveTo>
                    <a:lnTo>
                      <a:pt x="4842048" y="0"/>
                    </a:lnTo>
                    <a:lnTo>
                      <a:pt x="4842048" y="202106"/>
                    </a:lnTo>
                    <a:lnTo>
                      <a:pt x="0" y="202106"/>
                    </a:lnTo>
                    <a:close/>
                  </a:path>
                </a:pathLst>
              </a:custGeom>
              <a:solidFill>
                <a:srgbClr val="1B1920"/>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7" name="TextBox 7"/>
            <p:cNvSpPr txBox="1"/>
            <p:nvPr/>
          </p:nvSpPr>
          <p:spPr>
            <a:xfrm>
              <a:off x="792454" y="119038"/>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8" name="TextBox 8"/>
            <p:cNvSpPr txBox="1"/>
            <p:nvPr/>
          </p:nvSpPr>
          <p:spPr>
            <a:xfrm>
              <a:off x="4657973" y="118939"/>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9" name="TextBox 9"/>
            <p:cNvSpPr txBox="1"/>
            <p:nvPr/>
          </p:nvSpPr>
          <p:spPr>
            <a:xfrm>
              <a:off x="7299157" y="118939"/>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10" name="TextBox 10"/>
            <p:cNvSpPr txBox="1"/>
            <p:nvPr/>
          </p:nvSpPr>
          <p:spPr>
            <a:xfrm>
              <a:off x="10760860" y="119038"/>
              <a:ext cx="2462821"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Datasets &amp; Tools</a:t>
              </a:r>
            </a:p>
          </p:txBody>
        </p:sp>
        <p:sp>
          <p:nvSpPr>
            <p:cNvPr id="11" name="TextBox 11"/>
            <p:cNvSpPr txBox="1"/>
            <p:nvPr/>
          </p:nvSpPr>
          <p:spPr>
            <a:xfrm>
              <a:off x="16098335" y="118939"/>
              <a:ext cx="17813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Methodology</a:t>
              </a:r>
            </a:p>
          </p:txBody>
        </p:sp>
        <p:sp>
          <p:nvSpPr>
            <p:cNvPr id="12" name="TextBox 12"/>
            <p:cNvSpPr txBox="1"/>
            <p:nvPr/>
          </p:nvSpPr>
          <p:spPr>
            <a:xfrm>
              <a:off x="18897337" y="118939"/>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13" name="TextBox 13"/>
            <p:cNvSpPr txBox="1"/>
            <p:nvPr/>
          </p:nvSpPr>
          <p:spPr>
            <a:xfrm>
              <a:off x="21991754" y="118939"/>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14" name="TextBox 14"/>
            <p:cNvSpPr txBox="1"/>
            <p:nvPr/>
          </p:nvSpPr>
          <p:spPr>
            <a:xfrm>
              <a:off x="14241345" y="118939"/>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flipH="1">
            <a:off x="12967281" y="0"/>
            <a:ext cx="6729492" cy="2237960"/>
          </a:xfrm>
          <a:prstGeom prst="rect">
            <a:avLst/>
          </a:prstGeom>
        </p:spPr>
      </p:pic>
      <p:graphicFrame>
        <p:nvGraphicFramePr>
          <p:cNvPr id="16" name="Table 16"/>
          <p:cNvGraphicFramePr>
            <a:graphicFrameLocks noGrp="1"/>
          </p:cNvGraphicFramePr>
          <p:nvPr/>
        </p:nvGraphicFramePr>
        <p:xfrm>
          <a:off x="1170422" y="2437020"/>
          <a:ext cx="15947155" cy="6993594"/>
        </p:xfrm>
        <a:graphic>
          <a:graphicData uri="http://schemas.openxmlformats.org/drawingml/2006/table">
            <a:tbl>
              <a:tblPr/>
              <a:tblGrid>
                <a:gridCol w="4643587">
                  <a:extLst>
                    <a:ext uri="{9D8B030D-6E8A-4147-A177-3AD203B41FA5}">
                      <a16:colId xmlns:a16="http://schemas.microsoft.com/office/drawing/2014/main" val="20000"/>
                    </a:ext>
                  </a:extLst>
                </a:gridCol>
                <a:gridCol w="5651784">
                  <a:extLst>
                    <a:ext uri="{9D8B030D-6E8A-4147-A177-3AD203B41FA5}">
                      <a16:colId xmlns:a16="http://schemas.microsoft.com/office/drawing/2014/main" val="20001"/>
                    </a:ext>
                  </a:extLst>
                </a:gridCol>
                <a:gridCol w="5651784">
                  <a:extLst>
                    <a:ext uri="{9D8B030D-6E8A-4147-A177-3AD203B41FA5}">
                      <a16:colId xmlns:a16="http://schemas.microsoft.com/office/drawing/2014/main" val="20002"/>
                    </a:ext>
                  </a:extLst>
                </a:gridCol>
              </a:tblGrid>
              <a:tr h="996639">
                <a:tc gridSpan="3">
                  <a:txBody>
                    <a:bodyPr/>
                    <a:lstStyle/>
                    <a:p>
                      <a:pPr algn="ctr">
                        <a:lnSpc>
                          <a:spcPts val="3359"/>
                        </a:lnSpc>
                        <a:defRPr/>
                      </a:pPr>
                      <a:r>
                        <a:rPr lang="en-US" sz="2400">
                          <a:solidFill>
                            <a:srgbClr val="FFFFFF"/>
                          </a:solidFill>
                          <a:latin typeface="DM Sans Bold"/>
                        </a:rPr>
                        <a:t>Traditional Classifiers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231F20"/>
                    </a:solidFill>
                  </a:tcPr>
                </a:tc>
                <a:tc hMerge="1">
                  <a:txBody>
                    <a:bodyPr/>
                    <a:lstStyle/>
                    <a:p>
                      <a:pPr algn="ctr">
                        <a:lnSpc>
                          <a:spcPts val="3359"/>
                        </a:lnSpc>
                        <a:defRPr/>
                      </a:pPr>
                      <a:r>
                        <a:rPr lang="en-US" sz="2400">
                          <a:solidFill>
                            <a:srgbClr val="FFFFFF"/>
                          </a:solidFill>
                          <a:latin typeface="DM Sans Bold"/>
                        </a:rPr>
                        <a:t>Traditional Classifiers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231F20"/>
                    </a:solidFill>
                  </a:tcPr>
                </a:tc>
                <a:tc hMerge="1">
                  <a:txBody>
                    <a:bodyPr/>
                    <a:lstStyle/>
                    <a:p>
                      <a:pPr algn="ctr">
                        <a:lnSpc>
                          <a:spcPts val="3359"/>
                        </a:lnSpc>
                        <a:defRPr/>
                      </a:pPr>
                      <a:r>
                        <a:rPr lang="en-US" sz="2400">
                          <a:solidFill>
                            <a:srgbClr val="FFFFFF"/>
                          </a:solidFill>
                          <a:latin typeface="DM Sans Bold"/>
                        </a:rPr>
                        <a:t>Traditional Classifiers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231F20"/>
                    </a:solidFill>
                  </a:tcPr>
                </a:tc>
                <a:extLst>
                  <a:ext uri="{0D108BD9-81ED-4DB2-BD59-A6C34878D82A}">
                    <a16:rowId xmlns:a16="http://schemas.microsoft.com/office/drawing/2014/main" val="10000"/>
                  </a:ext>
                </a:extLst>
              </a:tr>
              <a:tr h="996639">
                <a:tc>
                  <a:txBody>
                    <a:bodyPr/>
                    <a:lstStyle/>
                    <a:p>
                      <a:pPr algn="ctr">
                        <a:lnSpc>
                          <a:spcPts val="2800"/>
                        </a:lnSpc>
                        <a:defRPr/>
                      </a:pPr>
                      <a:r>
                        <a:rPr lang="en-US" sz="2000">
                          <a:solidFill>
                            <a:srgbClr val="000000"/>
                          </a:solidFill>
                          <a:latin typeface="DM Sans Bold"/>
                        </a:rPr>
                        <a:t>Support Vector Machine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gridSpan="2">
                  <a:txBody>
                    <a:bodyPr/>
                    <a:lstStyle/>
                    <a:p>
                      <a:pPr algn="just">
                        <a:lnSpc>
                          <a:spcPts val="2800"/>
                        </a:lnSpc>
                        <a:defRPr/>
                      </a:pPr>
                      <a:r>
                        <a:rPr lang="en-US" sz="2000">
                          <a:solidFill>
                            <a:srgbClr val="000000"/>
                          </a:solidFill>
                          <a:latin typeface="DM Sans"/>
                        </a:rPr>
                        <a:t>Works by finding the best hyperplane to classify data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just">
                        <a:lnSpc>
                          <a:spcPts val="2800"/>
                        </a:lnSpc>
                        <a:defRPr/>
                      </a:pPr>
                      <a:r>
                        <a:rPr lang="en-US" sz="2000">
                          <a:solidFill>
                            <a:srgbClr val="000000"/>
                          </a:solidFill>
                          <a:latin typeface="DM Sans"/>
                        </a:rPr>
                        <a:t>Works by finding the best hyperplane to classify data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96639">
                <a:tc>
                  <a:txBody>
                    <a:bodyPr/>
                    <a:lstStyle/>
                    <a:p>
                      <a:pPr algn="ctr">
                        <a:lnSpc>
                          <a:spcPts val="2800"/>
                        </a:lnSpc>
                        <a:defRPr/>
                      </a:pPr>
                      <a:r>
                        <a:rPr lang="en-US" sz="2000">
                          <a:solidFill>
                            <a:srgbClr val="000000"/>
                          </a:solidFill>
                          <a:latin typeface="DM Sans Bold"/>
                        </a:rPr>
                        <a:t>Gradient Boosting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gridSpan="2">
                  <a:txBody>
                    <a:bodyPr/>
                    <a:lstStyle/>
                    <a:p>
                      <a:pPr algn="just">
                        <a:lnSpc>
                          <a:spcPts val="2800"/>
                        </a:lnSpc>
                        <a:defRPr/>
                      </a:pPr>
                      <a:r>
                        <a:rPr lang="en-US" sz="2000">
                          <a:solidFill>
                            <a:srgbClr val="000000"/>
                          </a:solidFill>
                          <a:latin typeface="DM Sans"/>
                        </a:rPr>
                        <a:t>Ensemble Method that combines multiple models to create strong predictor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just">
                        <a:lnSpc>
                          <a:spcPts val="2800"/>
                        </a:lnSpc>
                        <a:defRPr/>
                      </a:pPr>
                      <a:r>
                        <a:rPr lang="en-US" sz="2000">
                          <a:solidFill>
                            <a:srgbClr val="000000"/>
                          </a:solidFill>
                          <a:latin typeface="DM Sans"/>
                        </a:rPr>
                        <a:t>Ensemble Method that combines multiple models to create strong predictor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96639">
                <a:tc>
                  <a:txBody>
                    <a:bodyPr/>
                    <a:lstStyle/>
                    <a:p>
                      <a:pPr algn="ctr">
                        <a:lnSpc>
                          <a:spcPts val="2800"/>
                        </a:lnSpc>
                        <a:defRPr/>
                      </a:pPr>
                      <a:r>
                        <a:rPr lang="en-US" sz="2000">
                          <a:solidFill>
                            <a:srgbClr val="000000"/>
                          </a:solidFill>
                          <a:latin typeface="DM Sans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gridSpan="2">
                  <a:txBody>
                    <a:bodyPr/>
                    <a:lstStyle/>
                    <a:p>
                      <a:pPr algn="just">
                        <a:lnSpc>
                          <a:spcPts val="2800"/>
                        </a:lnSpc>
                        <a:defRPr/>
                      </a:pPr>
                      <a:r>
                        <a:rPr lang="en-US" sz="2000">
                          <a:solidFill>
                            <a:srgbClr val="000000"/>
                          </a:solidFill>
                          <a:latin typeface="DM Sans"/>
                        </a:rPr>
                        <a:t>Ensemble Method that uses multiple decision Tree to Classify Data,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just">
                        <a:lnSpc>
                          <a:spcPts val="2800"/>
                        </a:lnSpc>
                        <a:defRPr/>
                      </a:pPr>
                      <a:r>
                        <a:rPr lang="en-US" sz="2000">
                          <a:solidFill>
                            <a:srgbClr val="000000"/>
                          </a:solidFill>
                          <a:latin typeface="DM Sans"/>
                        </a:rPr>
                        <a:t>Ensemble Method that uses multiple decision Tree to Classify Data,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96639">
                <a:tc>
                  <a:txBody>
                    <a:bodyPr/>
                    <a:lstStyle/>
                    <a:p>
                      <a:pPr algn="ctr">
                        <a:lnSpc>
                          <a:spcPts val="2800"/>
                        </a:lnSpc>
                        <a:defRPr/>
                      </a:pPr>
                      <a:r>
                        <a:rPr lang="en-US" sz="2000">
                          <a:solidFill>
                            <a:srgbClr val="000000"/>
                          </a:solidFill>
                          <a:latin typeface="DM Sans Bold"/>
                        </a:rPr>
                        <a:t>Logistic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gridSpan="2">
                  <a:txBody>
                    <a:bodyPr/>
                    <a:lstStyle/>
                    <a:p>
                      <a:pPr algn="just">
                        <a:lnSpc>
                          <a:spcPts val="2800"/>
                        </a:lnSpc>
                        <a:defRPr/>
                      </a:pPr>
                      <a:r>
                        <a:rPr lang="en-US" sz="2000">
                          <a:solidFill>
                            <a:srgbClr val="000000"/>
                          </a:solidFill>
                          <a:latin typeface="DM Sans"/>
                        </a:rPr>
                        <a:t>Analyse the relationship between X and Y by estimating probabilities with logistic function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just">
                        <a:lnSpc>
                          <a:spcPts val="2800"/>
                        </a:lnSpc>
                        <a:defRPr/>
                      </a:pPr>
                      <a:r>
                        <a:rPr lang="en-US" sz="2000">
                          <a:solidFill>
                            <a:srgbClr val="000000"/>
                          </a:solidFill>
                          <a:latin typeface="DM Sans"/>
                        </a:rPr>
                        <a:t>Analyse the relationship between X and Y by estimating probabilities with logistic function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96639">
                <a:tc>
                  <a:txBody>
                    <a:bodyPr/>
                    <a:lstStyle/>
                    <a:p>
                      <a:pPr algn="ctr">
                        <a:lnSpc>
                          <a:spcPts val="2800"/>
                        </a:lnSpc>
                        <a:defRPr/>
                      </a:pPr>
                      <a:r>
                        <a:rPr lang="en-US" sz="2000">
                          <a:solidFill>
                            <a:srgbClr val="000000"/>
                          </a:solidFill>
                          <a:latin typeface="DM Sans Bold"/>
                        </a:rPr>
                        <a:t>Decision Tree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gridSpan="2">
                  <a:txBody>
                    <a:bodyPr/>
                    <a:lstStyle/>
                    <a:p>
                      <a:pPr algn="just">
                        <a:lnSpc>
                          <a:spcPts val="2800"/>
                        </a:lnSpc>
                        <a:defRPr/>
                      </a:pPr>
                      <a:r>
                        <a:rPr lang="en-US" sz="2000">
                          <a:solidFill>
                            <a:srgbClr val="000000"/>
                          </a:solidFill>
                          <a:latin typeface="DM Sans"/>
                        </a:rPr>
                        <a:t>Using a tree to classify or predict outcomes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just">
                        <a:lnSpc>
                          <a:spcPts val="2800"/>
                        </a:lnSpc>
                        <a:defRPr/>
                      </a:pPr>
                      <a:r>
                        <a:rPr lang="en-US" sz="2000">
                          <a:solidFill>
                            <a:srgbClr val="000000"/>
                          </a:solidFill>
                          <a:latin typeface="DM Sans"/>
                        </a:rPr>
                        <a:t>Using a tree to classify or predict outcomes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13760">
                <a:tc>
                  <a:txBody>
                    <a:bodyPr/>
                    <a:lstStyle/>
                    <a:p>
                      <a:pPr algn="ctr">
                        <a:lnSpc>
                          <a:spcPts val="2800"/>
                        </a:lnSpc>
                        <a:defRPr/>
                      </a:pPr>
                      <a:r>
                        <a:rPr lang="en-US" sz="2000">
                          <a:solidFill>
                            <a:srgbClr val="000000"/>
                          </a:solidFill>
                          <a:latin typeface="DM Sans Bold"/>
                        </a:rPr>
                        <a:t>Gaussian Naives Bayes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gridSpan="2">
                  <a:txBody>
                    <a:bodyPr/>
                    <a:lstStyle/>
                    <a:p>
                      <a:pPr algn="just">
                        <a:lnSpc>
                          <a:spcPts val="2800"/>
                        </a:lnSpc>
                        <a:defRPr/>
                      </a:pPr>
                      <a:r>
                        <a:rPr lang="en-US" sz="2000">
                          <a:solidFill>
                            <a:srgbClr val="000000"/>
                          </a:solidFill>
                          <a:latin typeface="DM Sans"/>
                        </a:rPr>
                        <a:t>A probabilistic algorithm that uses Bayes Therem and assumes features are indeopent and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just">
                        <a:lnSpc>
                          <a:spcPts val="2800"/>
                        </a:lnSpc>
                        <a:defRPr/>
                      </a:pPr>
                      <a:r>
                        <a:rPr lang="en-US" sz="2000">
                          <a:solidFill>
                            <a:srgbClr val="000000"/>
                          </a:solidFill>
                          <a:latin typeface="DM Sans"/>
                        </a:rPr>
                        <a:t>A probabilistic algorithm that uses Bayes Therem and assumes features are indeopent and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7" name="TextBox 17"/>
          <p:cNvSpPr txBox="1"/>
          <p:nvPr/>
        </p:nvSpPr>
        <p:spPr>
          <a:xfrm>
            <a:off x="5409759" y="692633"/>
            <a:ext cx="7468482" cy="909955"/>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METHODOLOGY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1606792"/>
            <a:ext cx="4433842" cy="3862968"/>
          </a:xfrm>
          <a:prstGeom prst="rect">
            <a:avLst/>
          </a:prstGeom>
        </p:spPr>
      </p:pic>
      <p:grpSp>
        <p:nvGrpSpPr>
          <p:cNvPr id="26" name="Group 25">
            <a:extLst>
              <a:ext uri="{FF2B5EF4-FFF2-40B4-BE49-F238E27FC236}">
                <a16:creationId xmlns:a16="http://schemas.microsoft.com/office/drawing/2014/main" id="{C24B53D3-9067-D1C2-4B25-E23E98A89DE4}"/>
              </a:ext>
            </a:extLst>
          </p:cNvPr>
          <p:cNvGrpSpPr/>
          <p:nvPr/>
        </p:nvGrpSpPr>
        <p:grpSpPr>
          <a:xfrm>
            <a:off x="5517980" y="2552700"/>
            <a:ext cx="1400486" cy="7102359"/>
            <a:chOff x="5517980" y="2552700"/>
            <a:chExt cx="1400486" cy="7102359"/>
          </a:xfrm>
        </p:grpSpPr>
        <p:grpSp>
          <p:nvGrpSpPr>
            <p:cNvPr id="6" name="Group 6"/>
            <p:cNvGrpSpPr/>
            <p:nvPr/>
          </p:nvGrpSpPr>
          <p:grpSpPr>
            <a:xfrm>
              <a:off x="5517980" y="2552700"/>
              <a:ext cx="1400486" cy="7102359"/>
              <a:chOff x="0" y="0"/>
              <a:chExt cx="368852" cy="1870580"/>
            </a:xfrm>
          </p:grpSpPr>
          <p:sp>
            <p:nvSpPr>
              <p:cNvPr id="7" name="Freeform 7"/>
              <p:cNvSpPr/>
              <p:nvPr/>
            </p:nvSpPr>
            <p:spPr>
              <a:xfrm>
                <a:off x="0" y="0"/>
                <a:ext cx="368852" cy="1870580"/>
              </a:xfrm>
              <a:custGeom>
                <a:avLst/>
                <a:gdLst/>
                <a:ahLst/>
                <a:cxnLst/>
                <a:rect l="l" t="t" r="r" b="b"/>
                <a:pathLst>
                  <a:path w="368852" h="1870580">
                    <a:moveTo>
                      <a:pt x="0" y="0"/>
                    </a:moveTo>
                    <a:lnTo>
                      <a:pt x="368852" y="0"/>
                    </a:lnTo>
                    <a:lnTo>
                      <a:pt x="368852" y="1870580"/>
                    </a:lnTo>
                    <a:lnTo>
                      <a:pt x="0" y="1870580"/>
                    </a:lnTo>
                    <a:close/>
                  </a:path>
                </a:pathLst>
              </a:custGeom>
              <a:solidFill>
                <a:srgbClr val="715D5A"/>
              </a:solidFill>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5730013" y="2889971"/>
              <a:ext cx="937219" cy="654844"/>
            </a:xfrm>
            <a:prstGeom prst="rect">
              <a:avLst/>
            </a:prstGeom>
          </p:spPr>
          <p:txBody>
            <a:bodyPr lIns="0" tIns="0" rIns="0" bIns="0" rtlCol="0" anchor="t">
              <a:spAutoFit/>
            </a:bodyPr>
            <a:lstStyle/>
            <a:p>
              <a:pPr algn="ctr">
                <a:lnSpc>
                  <a:spcPts val="5126"/>
                </a:lnSpc>
              </a:pPr>
              <a:r>
                <a:rPr lang="en-US" sz="4271" b="1" dirty="0">
                  <a:solidFill>
                    <a:srgbClr val="FFFFFF"/>
                  </a:solidFill>
                  <a:latin typeface="Oswald Bold Italics"/>
                </a:rPr>
                <a:t>01</a:t>
              </a:r>
            </a:p>
          </p:txBody>
        </p:sp>
        <p:sp>
          <p:nvSpPr>
            <p:cNvPr id="10" name="TextBox 10"/>
            <p:cNvSpPr txBox="1"/>
            <p:nvPr/>
          </p:nvSpPr>
          <p:spPr>
            <a:xfrm>
              <a:off x="5730013" y="3709121"/>
              <a:ext cx="937219" cy="654844"/>
            </a:xfrm>
            <a:prstGeom prst="rect">
              <a:avLst/>
            </a:prstGeom>
          </p:spPr>
          <p:txBody>
            <a:bodyPr lIns="0" tIns="0" rIns="0" bIns="0" rtlCol="0" anchor="t">
              <a:spAutoFit/>
            </a:bodyPr>
            <a:lstStyle/>
            <a:p>
              <a:pPr algn="ctr">
                <a:lnSpc>
                  <a:spcPts val="5126"/>
                </a:lnSpc>
              </a:pPr>
              <a:r>
                <a:rPr lang="en-US" sz="4271" b="1">
                  <a:solidFill>
                    <a:srgbClr val="FFFFFF"/>
                  </a:solidFill>
                  <a:latin typeface="Oswald Bold Italics"/>
                </a:rPr>
                <a:t>02</a:t>
              </a:r>
            </a:p>
          </p:txBody>
        </p:sp>
        <p:sp>
          <p:nvSpPr>
            <p:cNvPr id="11" name="TextBox 11"/>
            <p:cNvSpPr txBox="1"/>
            <p:nvPr/>
          </p:nvSpPr>
          <p:spPr>
            <a:xfrm>
              <a:off x="5730013" y="4531543"/>
              <a:ext cx="937219" cy="654844"/>
            </a:xfrm>
            <a:prstGeom prst="rect">
              <a:avLst/>
            </a:prstGeom>
          </p:spPr>
          <p:txBody>
            <a:bodyPr lIns="0" tIns="0" rIns="0" bIns="0" rtlCol="0" anchor="t">
              <a:spAutoFit/>
            </a:bodyPr>
            <a:lstStyle/>
            <a:p>
              <a:pPr algn="ctr">
                <a:lnSpc>
                  <a:spcPts val="5126"/>
                </a:lnSpc>
              </a:pPr>
              <a:r>
                <a:rPr lang="en-US" sz="4271" b="1">
                  <a:solidFill>
                    <a:srgbClr val="FFFFFF"/>
                  </a:solidFill>
                  <a:latin typeface="Oswald Bold Italics"/>
                </a:rPr>
                <a:t>03</a:t>
              </a:r>
            </a:p>
          </p:txBody>
        </p:sp>
        <p:sp>
          <p:nvSpPr>
            <p:cNvPr id="12" name="TextBox 12"/>
            <p:cNvSpPr txBox="1"/>
            <p:nvPr/>
          </p:nvSpPr>
          <p:spPr>
            <a:xfrm>
              <a:off x="5730013" y="5353965"/>
              <a:ext cx="937219" cy="654844"/>
            </a:xfrm>
            <a:prstGeom prst="rect">
              <a:avLst/>
            </a:prstGeom>
          </p:spPr>
          <p:txBody>
            <a:bodyPr lIns="0" tIns="0" rIns="0" bIns="0" rtlCol="0" anchor="t">
              <a:spAutoFit/>
            </a:bodyPr>
            <a:lstStyle/>
            <a:p>
              <a:pPr algn="ctr">
                <a:lnSpc>
                  <a:spcPts val="5126"/>
                </a:lnSpc>
              </a:pPr>
              <a:r>
                <a:rPr lang="en-US" sz="4271" b="1">
                  <a:solidFill>
                    <a:srgbClr val="FFFFFF"/>
                  </a:solidFill>
                  <a:latin typeface="Oswald Bold Italics"/>
                </a:rPr>
                <a:t>04</a:t>
              </a:r>
            </a:p>
          </p:txBody>
        </p:sp>
        <p:sp>
          <p:nvSpPr>
            <p:cNvPr id="13" name="TextBox 13"/>
            <p:cNvSpPr txBox="1"/>
            <p:nvPr/>
          </p:nvSpPr>
          <p:spPr>
            <a:xfrm>
              <a:off x="5730013" y="6173115"/>
              <a:ext cx="937219" cy="654844"/>
            </a:xfrm>
            <a:prstGeom prst="rect">
              <a:avLst/>
            </a:prstGeom>
          </p:spPr>
          <p:txBody>
            <a:bodyPr lIns="0" tIns="0" rIns="0" bIns="0" rtlCol="0" anchor="t">
              <a:spAutoFit/>
            </a:bodyPr>
            <a:lstStyle/>
            <a:p>
              <a:pPr algn="ctr">
                <a:lnSpc>
                  <a:spcPts val="5126"/>
                </a:lnSpc>
              </a:pPr>
              <a:r>
                <a:rPr lang="en-US" sz="4271" b="1" dirty="0">
                  <a:solidFill>
                    <a:srgbClr val="FFFFFF"/>
                  </a:solidFill>
                  <a:latin typeface="Oswald Bold Italics"/>
                </a:rPr>
                <a:t>05</a:t>
              </a:r>
            </a:p>
          </p:txBody>
        </p:sp>
        <p:sp>
          <p:nvSpPr>
            <p:cNvPr id="14" name="TextBox 14"/>
            <p:cNvSpPr txBox="1"/>
            <p:nvPr/>
          </p:nvSpPr>
          <p:spPr>
            <a:xfrm>
              <a:off x="5730013" y="6992265"/>
              <a:ext cx="937219" cy="654844"/>
            </a:xfrm>
            <a:prstGeom prst="rect">
              <a:avLst/>
            </a:prstGeom>
          </p:spPr>
          <p:txBody>
            <a:bodyPr lIns="0" tIns="0" rIns="0" bIns="0" rtlCol="0" anchor="t">
              <a:spAutoFit/>
            </a:bodyPr>
            <a:lstStyle/>
            <a:p>
              <a:pPr algn="ctr">
                <a:lnSpc>
                  <a:spcPts val="5126"/>
                </a:lnSpc>
              </a:pPr>
              <a:r>
                <a:rPr lang="en-US" sz="4271" b="1">
                  <a:solidFill>
                    <a:srgbClr val="FFFFFF"/>
                  </a:solidFill>
                  <a:latin typeface="Oswald Bold Italics"/>
                </a:rPr>
                <a:t>06</a:t>
              </a:r>
            </a:p>
          </p:txBody>
        </p:sp>
        <p:sp>
          <p:nvSpPr>
            <p:cNvPr id="15" name="TextBox 15"/>
            <p:cNvSpPr txBox="1"/>
            <p:nvPr/>
          </p:nvSpPr>
          <p:spPr>
            <a:xfrm>
              <a:off x="5730013" y="7811415"/>
              <a:ext cx="937219" cy="654844"/>
            </a:xfrm>
            <a:prstGeom prst="rect">
              <a:avLst/>
            </a:prstGeom>
          </p:spPr>
          <p:txBody>
            <a:bodyPr lIns="0" tIns="0" rIns="0" bIns="0" rtlCol="0" anchor="t">
              <a:spAutoFit/>
            </a:bodyPr>
            <a:lstStyle/>
            <a:p>
              <a:pPr algn="ctr">
                <a:lnSpc>
                  <a:spcPts val="5126"/>
                </a:lnSpc>
              </a:pPr>
              <a:r>
                <a:rPr lang="en-US" sz="4271" b="1">
                  <a:solidFill>
                    <a:srgbClr val="FFFFFF"/>
                  </a:solidFill>
                  <a:latin typeface="Oswald Bold Italics"/>
                </a:rPr>
                <a:t>07</a:t>
              </a:r>
            </a:p>
          </p:txBody>
        </p:sp>
        <p:sp>
          <p:nvSpPr>
            <p:cNvPr id="23" name="TextBox 23"/>
            <p:cNvSpPr txBox="1"/>
            <p:nvPr/>
          </p:nvSpPr>
          <p:spPr>
            <a:xfrm>
              <a:off x="5730013" y="8630565"/>
              <a:ext cx="937219" cy="654732"/>
            </a:xfrm>
            <a:prstGeom prst="rect">
              <a:avLst/>
            </a:prstGeom>
          </p:spPr>
          <p:txBody>
            <a:bodyPr lIns="0" tIns="0" rIns="0" bIns="0" rtlCol="0" anchor="t">
              <a:spAutoFit/>
            </a:bodyPr>
            <a:lstStyle/>
            <a:p>
              <a:pPr algn="ctr">
                <a:lnSpc>
                  <a:spcPts val="5126"/>
                </a:lnSpc>
              </a:pPr>
              <a:r>
                <a:rPr lang="en-US" sz="4271" b="1">
                  <a:solidFill>
                    <a:srgbClr val="FFFFFF"/>
                  </a:solidFill>
                  <a:latin typeface="Oswald Bold Italics"/>
                </a:rPr>
                <a:t>08</a:t>
              </a:r>
            </a:p>
          </p:txBody>
        </p:sp>
      </p:grpSp>
      <p:grpSp>
        <p:nvGrpSpPr>
          <p:cNvPr id="27" name="Group 26">
            <a:extLst>
              <a:ext uri="{FF2B5EF4-FFF2-40B4-BE49-F238E27FC236}">
                <a16:creationId xmlns:a16="http://schemas.microsoft.com/office/drawing/2014/main" id="{64ECC697-6E60-9031-573C-81A0F56C26DA}"/>
              </a:ext>
            </a:extLst>
          </p:cNvPr>
          <p:cNvGrpSpPr/>
          <p:nvPr/>
        </p:nvGrpSpPr>
        <p:grpSpPr>
          <a:xfrm>
            <a:off x="7106090" y="2993666"/>
            <a:ext cx="5663928" cy="6240028"/>
            <a:chOff x="7106090" y="2993666"/>
            <a:chExt cx="5663928" cy="6240028"/>
          </a:xfrm>
        </p:grpSpPr>
        <p:sp>
          <p:nvSpPr>
            <p:cNvPr id="16" name="TextBox 16"/>
            <p:cNvSpPr txBox="1"/>
            <p:nvPr/>
          </p:nvSpPr>
          <p:spPr>
            <a:xfrm>
              <a:off x="7106090" y="2993666"/>
              <a:ext cx="4100888" cy="408986"/>
            </a:xfrm>
            <a:prstGeom prst="rect">
              <a:avLst/>
            </a:prstGeom>
          </p:spPr>
          <p:txBody>
            <a:bodyPr lIns="0" tIns="0" rIns="0" bIns="0" rtlCol="0" anchor="t">
              <a:spAutoFit/>
            </a:bodyPr>
            <a:lstStyle/>
            <a:p>
              <a:pPr>
                <a:lnSpc>
                  <a:spcPts val="3483"/>
                </a:lnSpc>
              </a:pPr>
              <a:r>
                <a:rPr lang="en-US" sz="2524" spc="247" dirty="0">
                  <a:solidFill>
                    <a:srgbClr val="231F20"/>
                  </a:solidFill>
                  <a:latin typeface="DM Sans Bold"/>
                </a:rPr>
                <a:t>PROBLEM STATEMENT</a:t>
              </a:r>
            </a:p>
          </p:txBody>
        </p:sp>
        <p:sp>
          <p:nvSpPr>
            <p:cNvPr id="17" name="TextBox 17"/>
            <p:cNvSpPr txBox="1"/>
            <p:nvPr/>
          </p:nvSpPr>
          <p:spPr>
            <a:xfrm>
              <a:off x="7106090" y="3825983"/>
              <a:ext cx="2450596" cy="408986"/>
            </a:xfrm>
            <a:prstGeom prst="rect">
              <a:avLst/>
            </a:prstGeom>
          </p:spPr>
          <p:txBody>
            <a:bodyPr lIns="0" tIns="0" rIns="0" bIns="0" rtlCol="0" anchor="t">
              <a:spAutoFit/>
            </a:bodyPr>
            <a:lstStyle/>
            <a:p>
              <a:pPr>
                <a:lnSpc>
                  <a:spcPts val="3483"/>
                </a:lnSpc>
              </a:pPr>
              <a:r>
                <a:rPr lang="en-US" sz="2524" spc="247">
                  <a:solidFill>
                    <a:srgbClr val="231F20"/>
                  </a:solidFill>
                  <a:latin typeface="DM Sans Bold"/>
                </a:rPr>
                <a:t>MOTIVATION</a:t>
              </a:r>
            </a:p>
          </p:txBody>
        </p:sp>
        <p:sp>
          <p:nvSpPr>
            <p:cNvPr id="18" name="TextBox 18"/>
            <p:cNvSpPr txBox="1"/>
            <p:nvPr/>
          </p:nvSpPr>
          <p:spPr>
            <a:xfrm>
              <a:off x="7106090" y="4707974"/>
              <a:ext cx="3959531" cy="408986"/>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Bold"/>
                </a:rPr>
                <a:t>LITERATURE REVIEWS</a:t>
              </a:r>
            </a:p>
          </p:txBody>
        </p:sp>
        <p:sp>
          <p:nvSpPr>
            <p:cNvPr id="19" name="TextBox 19"/>
            <p:cNvSpPr txBox="1"/>
            <p:nvPr/>
          </p:nvSpPr>
          <p:spPr>
            <a:xfrm>
              <a:off x="7106090" y="5502191"/>
              <a:ext cx="3674387" cy="408986"/>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Bold"/>
                </a:rPr>
                <a:t>DATASETS &amp; TOOLS</a:t>
              </a:r>
            </a:p>
          </p:txBody>
        </p:sp>
        <p:sp>
          <p:nvSpPr>
            <p:cNvPr id="20" name="TextBox 20"/>
            <p:cNvSpPr txBox="1"/>
            <p:nvPr/>
          </p:nvSpPr>
          <p:spPr>
            <a:xfrm>
              <a:off x="7106090" y="6303035"/>
              <a:ext cx="5663928" cy="408986"/>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Bold"/>
                </a:rPr>
                <a:t>EXPLORATORY DATA ANALYSIS</a:t>
              </a:r>
            </a:p>
          </p:txBody>
        </p:sp>
        <p:sp>
          <p:nvSpPr>
            <p:cNvPr id="21" name="TextBox 21"/>
            <p:cNvSpPr txBox="1"/>
            <p:nvPr/>
          </p:nvSpPr>
          <p:spPr>
            <a:xfrm>
              <a:off x="7123150" y="7093022"/>
              <a:ext cx="2951490" cy="408986"/>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Bold"/>
                </a:rPr>
                <a:t>METHODOLOGY</a:t>
              </a:r>
            </a:p>
          </p:txBody>
        </p:sp>
        <p:sp>
          <p:nvSpPr>
            <p:cNvPr id="22" name="TextBox 22"/>
            <p:cNvSpPr txBox="1"/>
            <p:nvPr/>
          </p:nvSpPr>
          <p:spPr>
            <a:xfrm>
              <a:off x="7123150" y="7937402"/>
              <a:ext cx="3553881" cy="408986"/>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Bold"/>
                </a:rPr>
                <a:t>FINAL EVALUATION</a:t>
              </a:r>
            </a:p>
          </p:txBody>
        </p:sp>
        <p:sp>
          <p:nvSpPr>
            <p:cNvPr id="24" name="TextBox 24"/>
            <p:cNvSpPr txBox="1"/>
            <p:nvPr/>
          </p:nvSpPr>
          <p:spPr>
            <a:xfrm>
              <a:off x="7123150" y="8824708"/>
              <a:ext cx="2536483" cy="408986"/>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Bold"/>
                </a:rPr>
                <a:t>CONCLUSION</a:t>
              </a:r>
            </a:p>
          </p:txBody>
        </p:sp>
      </p:grpSp>
      <p:sp>
        <p:nvSpPr>
          <p:cNvPr id="25" name="TextBox 4">
            <a:extLst>
              <a:ext uri="{FF2B5EF4-FFF2-40B4-BE49-F238E27FC236}">
                <a16:creationId xmlns:a16="http://schemas.microsoft.com/office/drawing/2014/main" id="{12DA7ACF-9B50-46AC-63F2-E9D9B4623A10}"/>
              </a:ext>
            </a:extLst>
          </p:cNvPr>
          <p:cNvSpPr txBox="1"/>
          <p:nvPr/>
        </p:nvSpPr>
        <p:spPr>
          <a:xfrm>
            <a:off x="5729629" y="602353"/>
            <a:ext cx="6828742" cy="909843"/>
          </a:xfrm>
          <a:prstGeom prst="rect">
            <a:avLst/>
          </a:prstGeom>
        </p:spPr>
        <p:txBody>
          <a:bodyPr lIns="0" tIns="0" rIns="0" bIns="0" rtlCol="0" anchor="t">
            <a:spAutoFit/>
          </a:bodyPr>
          <a:lstStyle/>
          <a:p>
            <a:pPr algn="ctr">
              <a:lnSpc>
                <a:spcPts val="7039"/>
              </a:lnSpc>
            </a:pPr>
            <a:r>
              <a:rPr lang="en-US" sz="6399" dirty="0">
                <a:solidFill>
                  <a:srgbClr val="1B1920"/>
                </a:solidFill>
                <a:latin typeface="Oswald Bold"/>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0755" r="9568" b="58438"/>
          <a:stretch>
            <a:fillRect/>
          </a:stretch>
        </p:blipFill>
        <p:spPr>
          <a:xfrm>
            <a:off x="-1408773" y="-90280"/>
            <a:ext cx="6729492" cy="2237960"/>
          </a:xfrm>
          <a:prstGeom prst="rect">
            <a:avLst/>
          </a:prstGeom>
        </p:spPr>
      </p:pic>
      <p:grpSp>
        <p:nvGrpSpPr>
          <p:cNvPr id="3" name="Group 3"/>
          <p:cNvGrpSpPr/>
          <p:nvPr/>
        </p:nvGrpSpPr>
        <p:grpSpPr>
          <a:xfrm>
            <a:off x="-96652" y="9808406"/>
            <a:ext cx="18384652" cy="767370"/>
            <a:chOff x="0" y="0"/>
            <a:chExt cx="24512869" cy="1023161"/>
          </a:xfrm>
        </p:grpSpPr>
        <p:grpSp>
          <p:nvGrpSpPr>
            <p:cNvPr id="4" name="Group 4"/>
            <p:cNvGrpSpPr/>
            <p:nvPr/>
          </p:nvGrpSpPr>
          <p:grpSpPr>
            <a:xfrm>
              <a:off x="0" y="0"/>
              <a:ext cx="24512869" cy="1023161"/>
              <a:chOff x="0" y="0"/>
              <a:chExt cx="4842048" cy="202106"/>
            </a:xfrm>
          </p:grpSpPr>
          <p:sp>
            <p:nvSpPr>
              <p:cNvPr id="5" name="Freeform 5"/>
              <p:cNvSpPr/>
              <p:nvPr/>
            </p:nvSpPr>
            <p:spPr>
              <a:xfrm>
                <a:off x="0" y="0"/>
                <a:ext cx="4842048" cy="202106"/>
              </a:xfrm>
              <a:custGeom>
                <a:avLst/>
                <a:gdLst/>
                <a:ahLst/>
                <a:cxnLst/>
                <a:rect l="l" t="t" r="r" b="b"/>
                <a:pathLst>
                  <a:path w="4842048" h="202106">
                    <a:moveTo>
                      <a:pt x="0" y="0"/>
                    </a:moveTo>
                    <a:lnTo>
                      <a:pt x="4842048" y="0"/>
                    </a:lnTo>
                    <a:lnTo>
                      <a:pt x="4842048" y="202106"/>
                    </a:lnTo>
                    <a:lnTo>
                      <a:pt x="0" y="202106"/>
                    </a:lnTo>
                    <a:close/>
                  </a:path>
                </a:pathLst>
              </a:custGeom>
              <a:solidFill>
                <a:srgbClr val="1B1920"/>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7" name="TextBox 7"/>
            <p:cNvSpPr txBox="1"/>
            <p:nvPr/>
          </p:nvSpPr>
          <p:spPr>
            <a:xfrm>
              <a:off x="792454" y="119038"/>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8" name="TextBox 8"/>
            <p:cNvSpPr txBox="1"/>
            <p:nvPr/>
          </p:nvSpPr>
          <p:spPr>
            <a:xfrm>
              <a:off x="4657973" y="118939"/>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9" name="TextBox 9"/>
            <p:cNvSpPr txBox="1"/>
            <p:nvPr/>
          </p:nvSpPr>
          <p:spPr>
            <a:xfrm>
              <a:off x="7299157" y="118939"/>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10" name="TextBox 10"/>
            <p:cNvSpPr txBox="1"/>
            <p:nvPr/>
          </p:nvSpPr>
          <p:spPr>
            <a:xfrm>
              <a:off x="10760860" y="119038"/>
              <a:ext cx="2462821"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Datasets &amp; Tools</a:t>
              </a:r>
            </a:p>
          </p:txBody>
        </p:sp>
        <p:sp>
          <p:nvSpPr>
            <p:cNvPr id="11" name="TextBox 11"/>
            <p:cNvSpPr txBox="1"/>
            <p:nvPr/>
          </p:nvSpPr>
          <p:spPr>
            <a:xfrm>
              <a:off x="16098335" y="118939"/>
              <a:ext cx="17813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Methodology</a:t>
              </a:r>
            </a:p>
          </p:txBody>
        </p:sp>
        <p:sp>
          <p:nvSpPr>
            <p:cNvPr id="12" name="TextBox 12"/>
            <p:cNvSpPr txBox="1"/>
            <p:nvPr/>
          </p:nvSpPr>
          <p:spPr>
            <a:xfrm>
              <a:off x="18897337" y="118939"/>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13" name="TextBox 13"/>
            <p:cNvSpPr txBox="1"/>
            <p:nvPr/>
          </p:nvSpPr>
          <p:spPr>
            <a:xfrm>
              <a:off x="21991754" y="118939"/>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14" name="TextBox 14"/>
            <p:cNvSpPr txBox="1"/>
            <p:nvPr/>
          </p:nvSpPr>
          <p:spPr>
            <a:xfrm>
              <a:off x="14241345" y="118939"/>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0755" r="9568" b="58438"/>
          <a:stretch>
            <a:fillRect/>
          </a:stretch>
        </p:blipFill>
        <p:spPr>
          <a:xfrm flipH="1">
            <a:off x="12967281" y="0"/>
            <a:ext cx="6729492" cy="2237960"/>
          </a:xfrm>
          <a:prstGeom prst="rect">
            <a:avLst/>
          </a:prstGeom>
        </p:spPr>
      </p:pic>
      <p:graphicFrame>
        <p:nvGraphicFramePr>
          <p:cNvPr id="16" name="Table 16"/>
          <p:cNvGraphicFramePr>
            <a:graphicFrameLocks noGrp="1"/>
          </p:cNvGraphicFramePr>
          <p:nvPr/>
        </p:nvGraphicFramePr>
        <p:xfrm>
          <a:off x="1781534" y="3226284"/>
          <a:ext cx="14724931" cy="5503517"/>
        </p:xfrm>
        <a:graphic>
          <a:graphicData uri="http://schemas.openxmlformats.org/drawingml/2006/table">
            <a:tbl>
              <a:tblPr/>
              <a:tblGrid>
                <a:gridCol w="1734199">
                  <a:extLst>
                    <a:ext uri="{9D8B030D-6E8A-4147-A177-3AD203B41FA5}">
                      <a16:colId xmlns:a16="http://schemas.microsoft.com/office/drawing/2014/main" val="20000"/>
                    </a:ext>
                  </a:extLst>
                </a:gridCol>
                <a:gridCol w="6495366">
                  <a:extLst>
                    <a:ext uri="{9D8B030D-6E8A-4147-A177-3AD203B41FA5}">
                      <a16:colId xmlns:a16="http://schemas.microsoft.com/office/drawing/2014/main" val="20001"/>
                    </a:ext>
                  </a:extLst>
                </a:gridCol>
                <a:gridCol w="6495366">
                  <a:extLst>
                    <a:ext uri="{9D8B030D-6E8A-4147-A177-3AD203B41FA5}">
                      <a16:colId xmlns:a16="http://schemas.microsoft.com/office/drawing/2014/main" val="20002"/>
                    </a:ext>
                  </a:extLst>
                </a:gridCol>
              </a:tblGrid>
              <a:tr h="1023721">
                <a:tc gridSpan="3">
                  <a:txBody>
                    <a:bodyPr/>
                    <a:lstStyle/>
                    <a:p>
                      <a:pPr algn="ctr">
                        <a:lnSpc>
                          <a:spcPts val="3359"/>
                        </a:lnSpc>
                        <a:defRPr/>
                      </a:pPr>
                      <a:r>
                        <a:rPr lang="en-US" sz="2400">
                          <a:solidFill>
                            <a:srgbClr val="FFFFFF"/>
                          </a:solidFill>
                          <a:latin typeface="DM Sans Bold"/>
                        </a:rPr>
                        <a:t>Neural Networks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231F20"/>
                    </a:solidFill>
                  </a:tcPr>
                </a:tc>
                <a:tc hMerge="1">
                  <a:txBody>
                    <a:bodyPr/>
                    <a:lstStyle/>
                    <a:p>
                      <a:pPr algn="ctr">
                        <a:lnSpc>
                          <a:spcPts val="3359"/>
                        </a:lnSpc>
                        <a:defRPr/>
                      </a:pPr>
                      <a:r>
                        <a:rPr lang="en-US" sz="2400">
                          <a:solidFill>
                            <a:srgbClr val="FFFFFF"/>
                          </a:solidFill>
                          <a:latin typeface="DM Sans Bold"/>
                        </a:rPr>
                        <a:t>Neural Networks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231F20"/>
                    </a:solidFill>
                  </a:tcPr>
                </a:tc>
                <a:tc hMerge="1">
                  <a:txBody>
                    <a:bodyPr/>
                    <a:lstStyle/>
                    <a:p>
                      <a:pPr algn="ctr">
                        <a:lnSpc>
                          <a:spcPts val="3359"/>
                        </a:lnSpc>
                        <a:defRPr/>
                      </a:pPr>
                      <a:r>
                        <a:rPr lang="en-US" sz="2400">
                          <a:solidFill>
                            <a:srgbClr val="FFFFFF"/>
                          </a:solidFill>
                          <a:latin typeface="DM Sans Bold"/>
                        </a:rPr>
                        <a:t>Neural Networks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231F20"/>
                    </a:solidFill>
                  </a:tcPr>
                </a:tc>
                <a:extLst>
                  <a:ext uri="{0D108BD9-81ED-4DB2-BD59-A6C34878D82A}">
                    <a16:rowId xmlns:a16="http://schemas.microsoft.com/office/drawing/2014/main" val="10000"/>
                  </a:ext>
                </a:extLst>
              </a:tr>
              <a:tr h="1160559">
                <a:tc>
                  <a:txBody>
                    <a:bodyPr/>
                    <a:lstStyle/>
                    <a:p>
                      <a:pPr algn="ctr">
                        <a:lnSpc>
                          <a:spcPts val="2800"/>
                        </a:lnSpc>
                        <a:defRPr/>
                      </a:pPr>
                      <a:r>
                        <a:rPr lang="en-US" sz="2000">
                          <a:solidFill>
                            <a:srgbClr val="000000"/>
                          </a:solidFill>
                          <a:latin typeface="DM Sans Bold"/>
                        </a:rPr>
                        <a:t>LSTM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gridSpan="2">
                  <a:txBody>
                    <a:bodyPr/>
                    <a:lstStyle/>
                    <a:p>
                      <a:pPr algn="just">
                        <a:lnSpc>
                          <a:spcPts val="2800"/>
                        </a:lnSpc>
                        <a:defRPr/>
                      </a:pPr>
                      <a:r>
                        <a:rPr lang="en-US" sz="2000">
                          <a:solidFill>
                            <a:srgbClr val="000000"/>
                          </a:solidFill>
                          <a:latin typeface="DM Sans"/>
                        </a:rPr>
                        <a:t>Using memory cells and gates to selectively add or remove information from the memory, which also allows network to maintain information longer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just">
                        <a:lnSpc>
                          <a:spcPts val="2800"/>
                        </a:lnSpc>
                        <a:defRPr/>
                      </a:pPr>
                      <a:r>
                        <a:rPr lang="en-US" sz="2000">
                          <a:solidFill>
                            <a:srgbClr val="000000"/>
                          </a:solidFill>
                          <a:latin typeface="DM Sans"/>
                        </a:rPr>
                        <a:t>Using memory cells and gates to selectively add or remove information from the memory, which also allows network to maintain information longer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60559">
                <a:tc>
                  <a:txBody>
                    <a:bodyPr/>
                    <a:lstStyle/>
                    <a:p>
                      <a:pPr algn="ctr">
                        <a:lnSpc>
                          <a:spcPts val="2800"/>
                        </a:lnSpc>
                        <a:defRPr/>
                      </a:pPr>
                      <a:r>
                        <a:rPr lang="en-US" sz="2000">
                          <a:solidFill>
                            <a:srgbClr val="000000"/>
                          </a:solidFill>
                          <a:latin typeface="DM Sans Bold"/>
                        </a:rPr>
                        <a:t>Bi-LSTM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gridSpan="2">
                  <a:txBody>
                    <a:bodyPr/>
                    <a:lstStyle/>
                    <a:p>
                      <a:pPr algn="just">
                        <a:lnSpc>
                          <a:spcPts val="2800"/>
                        </a:lnSpc>
                        <a:defRPr/>
                      </a:pPr>
                      <a:r>
                        <a:rPr lang="en-US" sz="2000">
                          <a:solidFill>
                            <a:srgbClr val="000000"/>
                          </a:solidFill>
                          <a:latin typeface="DM Sans"/>
                        </a:rPr>
                        <a:t>Extension of LSTM, works by processing data in both forward and backward direction, capture dependencies.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just">
                        <a:lnSpc>
                          <a:spcPts val="2800"/>
                        </a:lnSpc>
                        <a:defRPr/>
                      </a:pPr>
                      <a:r>
                        <a:rPr lang="en-US" sz="2000">
                          <a:solidFill>
                            <a:srgbClr val="000000"/>
                          </a:solidFill>
                          <a:latin typeface="DM Sans"/>
                        </a:rPr>
                        <a:t>Extension of LSTM, works by processing data in both forward and backward direction, capture dependencies.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60559">
                <a:tc>
                  <a:txBody>
                    <a:bodyPr/>
                    <a:lstStyle/>
                    <a:p>
                      <a:pPr algn="ctr">
                        <a:lnSpc>
                          <a:spcPts val="2800"/>
                        </a:lnSpc>
                        <a:defRPr/>
                      </a:pPr>
                      <a:r>
                        <a:rPr lang="en-US" sz="2000">
                          <a:solidFill>
                            <a:srgbClr val="000000"/>
                          </a:solidFill>
                          <a:latin typeface="DM Sans Bold"/>
                        </a:rPr>
                        <a:t>CNN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gridSpan="2">
                  <a:txBody>
                    <a:bodyPr/>
                    <a:lstStyle/>
                    <a:p>
                      <a:pPr algn="just">
                        <a:lnSpc>
                          <a:spcPts val="2800"/>
                        </a:lnSpc>
                        <a:defRPr/>
                      </a:pPr>
                      <a:r>
                        <a:rPr lang="en-US" sz="2000">
                          <a:solidFill>
                            <a:srgbClr val="000000"/>
                          </a:solidFill>
                          <a:latin typeface="DM Sans"/>
                        </a:rPr>
                        <a:t>Works by identifying spatial patterns in the data by applying filters to subsets input data and aggregates them to create a more abstract representation.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just">
                        <a:lnSpc>
                          <a:spcPts val="2800"/>
                        </a:lnSpc>
                        <a:defRPr/>
                      </a:pPr>
                      <a:r>
                        <a:rPr lang="en-US" sz="2000">
                          <a:solidFill>
                            <a:srgbClr val="000000"/>
                          </a:solidFill>
                          <a:latin typeface="DM Sans"/>
                        </a:rPr>
                        <a:t>Works by identifying spatial patterns in the data by applying filters to subsets input data and aggregates them to create a more abstract representation.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98119">
                <a:tc>
                  <a:txBody>
                    <a:bodyPr/>
                    <a:lstStyle/>
                    <a:p>
                      <a:pPr algn="ctr">
                        <a:lnSpc>
                          <a:spcPts val="2800"/>
                        </a:lnSpc>
                        <a:defRPr/>
                      </a:pPr>
                      <a:r>
                        <a:rPr lang="en-US" sz="2000">
                          <a:solidFill>
                            <a:srgbClr val="000000"/>
                          </a:solidFill>
                          <a:latin typeface="DM Sans Bold"/>
                        </a:rPr>
                        <a:t>RNN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gridSpan="2">
                  <a:txBody>
                    <a:bodyPr/>
                    <a:lstStyle/>
                    <a:p>
                      <a:pPr algn="just">
                        <a:lnSpc>
                          <a:spcPts val="2800"/>
                        </a:lnSpc>
                        <a:defRPr/>
                      </a:pPr>
                      <a:r>
                        <a:rPr lang="en-US" sz="2000">
                          <a:solidFill>
                            <a:srgbClr val="000000"/>
                          </a:solidFill>
                          <a:latin typeface="DM Sans"/>
                        </a:rPr>
                        <a:t>Works by maintaining a memory of previous inputs and uses it to inform prediction at each time step.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just">
                        <a:lnSpc>
                          <a:spcPts val="2800"/>
                        </a:lnSpc>
                        <a:defRPr/>
                      </a:pPr>
                      <a:r>
                        <a:rPr lang="en-US" sz="2000">
                          <a:solidFill>
                            <a:srgbClr val="000000"/>
                          </a:solidFill>
                          <a:latin typeface="DM Sans"/>
                        </a:rPr>
                        <a:t>Works by maintaining a memory of previous inputs and uses it to inform prediction at each time step.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7" name="TextBox 17"/>
          <p:cNvSpPr txBox="1"/>
          <p:nvPr/>
        </p:nvSpPr>
        <p:spPr>
          <a:xfrm>
            <a:off x="5409759" y="692633"/>
            <a:ext cx="7468482" cy="909955"/>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METHODOLOGY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09894" y="-320078"/>
            <a:ext cx="11363242" cy="10918008"/>
            <a:chOff x="0" y="0"/>
            <a:chExt cx="3130550" cy="3007889"/>
          </a:xfrm>
        </p:grpSpPr>
        <p:sp>
          <p:nvSpPr>
            <p:cNvPr id="3" name="Freeform 3"/>
            <p:cNvSpPr/>
            <p:nvPr/>
          </p:nvSpPr>
          <p:spPr>
            <a:xfrm>
              <a:off x="0" y="0"/>
              <a:ext cx="3130550" cy="3007889"/>
            </a:xfrm>
            <a:custGeom>
              <a:avLst/>
              <a:gdLst/>
              <a:ahLst/>
              <a:cxnLst/>
              <a:rect l="l" t="t" r="r" b="b"/>
              <a:pathLst>
                <a:path w="3130550" h="3007889">
                  <a:moveTo>
                    <a:pt x="0" y="1123950"/>
                  </a:moveTo>
                  <a:lnTo>
                    <a:pt x="0" y="3007889"/>
                  </a:lnTo>
                  <a:lnTo>
                    <a:pt x="3130550" y="3007889"/>
                  </a:lnTo>
                  <a:lnTo>
                    <a:pt x="3130550" y="0"/>
                  </a:lnTo>
                  <a:close/>
                </a:path>
              </a:pathLst>
            </a:custGeom>
            <a:solidFill>
              <a:srgbClr val="E8DACD">
                <a:alpha val="14902"/>
              </a:srgbClr>
            </a:solidFill>
          </p:spPr>
        </p:sp>
      </p:grpSp>
      <p:grpSp>
        <p:nvGrpSpPr>
          <p:cNvPr id="4" name="Group 4"/>
          <p:cNvGrpSpPr/>
          <p:nvPr/>
        </p:nvGrpSpPr>
        <p:grpSpPr>
          <a:xfrm rot="5400000">
            <a:off x="-390125" y="-858847"/>
            <a:ext cx="11363242" cy="12376546"/>
            <a:chOff x="0" y="0"/>
            <a:chExt cx="3130550" cy="3409713"/>
          </a:xfrm>
        </p:grpSpPr>
        <p:sp>
          <p:nvSpPr>
            <p:cNvPr id="5" name="Freeform 5"/>
            <p:cNvSpPr/>
            <p:nvPr/>
          </p:nvSpPr>
          <p:spPr>
            <a:xfrm>
              <a:off x="0" y="0"/>
              <a:ext cx="3130550" cy="3409713"/>
            </a:xfrm>
            <a:custGeom>
              <a:avLst/>
              <a:gdLst/>
              <a:ahLst/>
              <a:cxnLst/>
              <a:rect l="l" t="t" r="r" b="b"/>
              <a:pathLst>
                <a:path w="3130550" h="3409713">
                  <a:moveTo>
                    <a:pt x="0" y="1123950"/>
                  </a:moveTo>
                  <a:lnTo>
                    <a:pt x="0" y="3409713"/>
                  </a:lnTo>
                  <a:lnTo>
                    <a:pt x="3130550" y="3409713"/>
                  </a:lnTo>
                  <a:lnTo>
                    <a:pt x="3130550" y="0"/>
                  </a:lnTo>
                  <a:close/>
                </a:path>
              </a:pathLst>
            </a:custGeom>
            <a:solidFill>
              <a:srgbClr val="E8DACD">
                <a:alpha val="9804"/>
              </a:srgbClr>
            </a:solidFill>
          </p:spPr>
        </p:sp>
      </p:grpSp>
      <p:grpSp>
        <p:nvGrpSpPr>
          <p:cNvPr id="6" name="Group 6"/>
          <p:cNvGrpSpPr/>
          <p:nvPr/>
        </p:nvGrpSpPr>
        <p:grpSpPr>
          <a:xfrm>
            <a:off x="1251946" y="1923399"/>
            <a:ext cx="15784109" cy="6050054"/>
            <a:chOff x="0" y="0"/>
            <a:chExt cx="5758086" cy="2207076"/>
          </a:xfrm>
        </p:grpSpPr>
        <p:sp>
          <p:nvSpPr>
            <p:cNvPr id="7" name="Freeform 7"/>
            <p:cNvSpPr/>
            <p:nvPr/>
          </p:nvSpPr>
          <p:spPr>
            <a:xfrm>
              <a:off x="0" y="0"/>
              <a:ext cx="5758086" cy="2207076"/>
            </a:xfrm>
            <a:custGeom>
              <a:avLst/>
              <a:gdLst/>
              <a:ahLst/>
              <a:cxnLst/>
              <a:rect l="l" t="t" r="r" b="b"/>
              <a:pathLst>
                <a:path w="5758086" h="2207076">
                  <a:moveTo>
                    <a:pt x="0" y="0"/>
                  </a:moveTo>
                  <a:lnTo>
                    <a:pt x="5758086" y="0"/>
                  </a:lnTo>
                  <a:lnTo>
                    <a:pt x="5758086" y="2207076"/>
                  </a:lnTo>
                  <a:lnTo>
                    <a:pt x="0" y="2207076"/>
                  </a:lnTo>
                  <a:close/>
                </a:path>
              </a:pathLst>
            </a:custGeom>
            <a:solidFill>
              <a:srgbClr val="E8DACD"/>
            </a:solidFill>
          </p:spPr>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2669" b="76"/>
          <a:stretch>
            <a:fillRect/>
          </a:stretch>
        </p:blipFill>
        <p:spPr>
          <a:xfrm flipH="1">
            <a:off x="12889604" y="4784021"/>
            <a:ext cx="7306867" cy="4084131"/>
          </a:xfrm>
          <a:prstGeom prst="rect">
            <a:avLst/>
          </a:prstGeom>
        </p:spPr>
      </p:pic>
      <p:grpSp>
        <p:nvGrpSpPr>
          <p:cNvPr id="9" name="Group 9"/>
          <p:cNvGrpSpPr/>
          <p:nvPr/>
        </p:nvGrpSpPr>
        <p:grpSpPr>
          <a:xfrm rot="-5400000">
            <a:off x="18720660" y="-2931003"/>
            <a:ext cx="7839452" cy="15758859"/>
            <a:chOff x="0" y="0"/>
            <a:chExt cx="3130550" cy="6293029"/>
          </a:xfrm>
        </p:grpSpPr>
        <p:sp>
          <p:nvSpPr>
            <p:cNvPr id="10" name="Freeform 10"/>
            <p:cNvSpPr/>
            <p:nvPr/>
          </p:nvSpPr>
          <p:spPr>
            <a:xfrm>
              <a:off x="0" y="0"/>
              <a:ext cx="3130550" cy="6293029"/>
            </a:xfrm>
            <a:custGeom>
              <a:avLst/>
              <a:gdLst/>
              <a:ahLst/>
              <a:cxnLst/>
              <a:rect l="l" t="t" r="r" b="b"/>
              <a:pathLst>
                <a:path w="3130550" h="6293029">
                  <a:moveTo>
                    <a:pt x="0" y="1123950"/>
                  </a:moveTo>
                  <a:lnTo>
                    <a:pt x="0" y="6293029"/>
                  </a:lnTo>
                  <a:lnTo>
                    <a:pt x="3130550" y="6293029"/>
                  </a:lnTo>
                  <a:lnTo>
                    <a:pt x="3130550" y="0"/>
                  </a:lnTo>
                  <a:close/>
                </a:path>
              </a:pathLst>
            </a:custGeom>
            <a:solidFill>
              <a:srgbClr val="1B1920"/>
            </a:solidFill>
          </p:spPr>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33761" y="1450211"/>
            <a:ext cx="1634445" cy="698725"/>
          </a:xfrm>
          <a:prstGeom prst="rect">
            <a:avLst/>
          </a:prstGeom>
        </p:spPr>
      </p:pic>
      <p:sp>
        <p:nvSpPr>
          <p:cNvPr id="12" name="TextBox 12"/>
          <p:cNvSpPr txBox="1"/>
          <p:nvPr/>
        </p:nvSpPr>
        <p:spPr>
          <a:xfrm>
            <a:off x="4381057" y="4522079"/>
            <a:ext cx="9525886" cy="909843"/>
          </a:xfrm>
          <a:prstGeom prst="rect">
            <a:avLst/>
          </a:prstGeom>
        </p:spPr>
        <p:txBody>
          <a:bodyPr lIns="0" tIns="0" rIns="0" bIns="0" rtlCol="0" anchor="t">
            <a:spAutoFit/>
          </a:bodyPr>
          <a:lstStyle/>
          <a:p>
            <a:pPr algn="ctr">
              <a:lnSpc>
                <a:spcPts val="7039"/>
              </a:lnSpc>
            </a:pPr>
            <a:r>
              <a:rPr lang="en-US" sz="6399">
                <a:solidFill>
                  <a:srgbClr val="3F322B"/>
                </a:solidFill>
                <a:latin typeface="Oswald Bold"/>
              </a:rPr>
              <a:t>WORD2VEC</a:t>
            </a:r>
          </a:p>
        </p:txBody>
      </p:sp>
      <p:pic>
        <p:nvPicPr>
          <p:cNvPr id="13" name="Picture 12">
            <a:extLst>
              <a:ext uri="{FF2B5EF4-FFF2-40B4-BE49-F238E27FC236}">
                <a16:creationId xmlns:a16="http://schemas.microsoft.com/office/drawing/2014/main" id="{167599D5-C5A9-D6E6-D532-7923ABA35120}"/>
              </a:ext>
            </a:extLst>
          </p:cNvPr>
          <p:cNvPicPr>
            <a:picLocks noChangeAspect="1"/>
          </p:cNvPicPr>
          <p:nvPr/>
        </p:nvPicPr>
        <p:blipFill>
          <a:blip r:embed="rId6"/>
          <a:srcRect l="26164" t="2879" r="24475" b="57585"/>
          <a:stretch>
            <a:fillRect/>
          </a:stretch>
        </p:blipFill>
        <p:spPr>
          <a:xfrm rot="-1020362">
            <a:off x="16793231" y="10983872"/>
            <a:ext cx="1861524" cy="15410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1606792"/>
            <a:ext cx="4433842" cy="3862968"/>
          </a:xfrm>
          <a:prstGeom prst="rect">
            <a:avLst/>
          </a:prstGeom>
        </p:spPr>
      </p:pic>
      <p:sp>
        <p:nvSpPr>
          <p:cNvPr id="4" name="TextBox 4"/>
          <p:cNvSpPr txBox="1"/>
          <p:nvPr/>
        </p:nvSpPr>
        <p:spPr>
          <a:xfrm>
            <a:off x="5515125" y="460619"/>
            <a:ext cx="7257750" cy="1795557"/>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WORD2VEC DEFINITION</a:t>
            </a:r>
          </a:p>
        </p:txBody>
      </p:sp>
      <p:grpSp>
        <p:nvGrpSpPr>
          <p:cNvPr id="5" name="Group 5"/>
          <p:cNvGrpSpPr/>
          <p:nvPr/>
        </p:nvGrpSpPr>
        <p:grpSpPr>
          <a:xfrm>
            <a:off x="1028700" y="4397590"/>
            <a:ext cx="8096250" cy="3086100"/>
            <a:chOff x="0" y="0"/>
            <a:chExt cx="2132346" cy="812800"/>
          </a:xfrm>
        </p:grpSpPr>
        <p:sp>
          <p:nvSpPr>
            <p:cNvPr id="6" name="Freeform 6"/>
            <p:cNvSpPr/>
            <p:nvPr/>
          </p:nvSpPr>
          <p:spPr>
            <a:xfrm>
              <a:off x="0" y="0"/>
              <a:ext cx="2132346" cy="812800"/>
            </a:xfrm>
            <a:custGeom>
              <a:avLst/>
              <a:gdLst/>
              <a:ahLst/>
              <a:cxnLst/>
              <a:rect l="l" t="t" r="r" b="b"/>
              <a:pathLst>
                <a:path w="2132346" h="812800">
                  <a:moveTo>
                    <a:pt x="0" y="0"/>
                  </a:moveTo>
                  <a:lnTo>
                    <a:pt x="2132346" y="0"/>
                  </a:lnTo>
                  <a:lnTo>
                    <a:pt x="2132346" y="812800"/>
                  </a:lnTo>
                  <a:lnTo>
                    <a:pt x="0" y="812800"/>
                  </a:lnTo>
                  <a:close/>
                </a:path>
              </a:pathLst>
            </a:custGeom>
            <a:solidFill>
              <a:srgbClr val="B97449"/>
            </a:solidFill>
          </p:spPr>
        </p:sp>
        <p:sp>
          <p:nvSpPr>
            <p:cNvPr id="7" name="TextBox 7"/>
            <p:cNvSpPr txBox="1"/>
            <p:nvPr/>
          </p:nvSpPr>
          <p:spPr>
            <a:xfrm>
              <a:off x="0" y="9525"/>
              <a:ext cx="812800" cy="803275"/>
            </a:xfrm>
            <a:prstGeom prst="rect">
              <a:avLst/>
            </a:prstGeom>
          </p:spPr>
          <p:txBody>
            <a:bodyPr lIns="50800" tIns="50800" rIns="50800" bIns="50800" rtlCol="0" anchor="ctr"/>
            <a:lstStyle/>
            <a:p>
              <a:pPr algn="ctr">
                <a:lnSpc>
                  <a:spcPts val="2200"/>
                </a:lnSpc>
              </a:pPr>
              <a:endParaRPr/>
            </a:p>
          </p:txBody>
        </p:sp>
      </p:grpSp>
      <p:grpSp>
        <p:nvGrpSpPr>
          <p:cNvPr id="8" name="Group 8"/>
          <p:cNvGrpSpPr/>
          <p:nvPr/>
        </p:nvGrpSpPr>
        <p:grpSpPr>
          <a:xfrm>
            <a:off x="9045578" y="3075484"/>
            <a:ext cx="9793843" cy="5900765"/>
            <a:chOff x="0" y="0"/>
            <a:chExt cx="7145641" cy="4305230"/>
          </a:xfrm>
        </p:grpSpPr>
        <p:sp>
          <p:nvSpPr>
            <p:cNvPr id="9" name="Freeform 9"/>
            <p:cNvSpPr/>
            <p:nvPr/>
          </p:nvSpPr>
          <p:spPr>
            <a:xfrm>
              <a:off x="0" y="0"/>
              <a:ext cx="7145641" cy="4305230"/>
            </a:xfrm>
            <a:custGeom>
              <a:avLst/>
              <a:gdLst/>
              <a:ahLst/>
              <a:cxnLst/>
              <a:rect l="l" t="t" r="r" b="b"/>
              <a:pathLst>
                <a:path w="7145641" h="4305230">
                  <a:moveTo>
                    <a:pt x="0" y="0"/>
                  </a:moveTo>
                  <a:lnTo>
                    <a:pt x="0" y="4305230"/>
                  </a:lnTo>
                  <a:lnTo>
                    <a:pt x="7145641" y="4305230"/>
                  </a:lnTo>
                  <a:lnTo>
                    <a:pt x="7145641" y="0"/>
                  </a:lnTo>
                  <a:lnTo>
                    <a:pt x="0" y="0"/>
                  </a:lnTo>
                  <a:close/>
                  <a:moveTo>
                    <a:pt x="7084681" y="4244270"/>
                  </a:moveTo>
                  <a:lnTo>
                    <a:pt x="59690" y="4244270"/>
                  </a:lnTo>
                  <a:lnTo>
                    <a:pt x="59690" y="59690"/>
                  </a:lnTo>
                  <a:lnTo>
                    <a:pt x="7084681" y="59690"/>
                  </a:lnTo>
                  <a:lnTo>
                    <a:pt x="7084681" y="4244270"/>
                  </a:lnTo>
                  <a:close/>
                </a:path>
              </a:pathLst>
            </a:custGeom>
            <a:solidFill>
              <a:srgbClr val="B97449"/>
            </a:solidFill>
          </p:spPr>
        </p:sp>
      </p:grpSp>
      <p:sp>
        <p:nvSpPr>
          <p:cNvPr id="10" name="TextBox 10"/>
          <p:cNvSpPr txBox="1"/>
          <p:nvPr/>
        </p:nvSpPr>
        <p:spPr>
          <a:xfrm>
            <a:off x="10616000" y="3616209"/>
            <a:ext cx="6652999" cy="4809790"/>
          </a:xfrm>
          <a:prstGeom prst="rect">
            <a:avLst/>
          </a:prstGeom>
        </p:spPr>
        <p:txBody>
          <a:bodyPr lIns="0" tIns="0" rIns="0" bIns="0" rtlCol="0" anchor="t">
            <a:spAutoFit/>
          </a:bodyPr>
          <a:lstStyle/>
          <a:p>
            <a:pPr algn="just">
              <a:lnSpc>
                <a:spcPts val="4200"/>
              </a:lnSpc>
            </a:pPr>
            <a:r>
              <a:rPr lang="en-US" sz="3500">
                <a:solidFill>
                  <a:srgbClr val="000000"/>
                </a:solidFill>
                <a:latin typeface="DM Sans"/>
              </a:rPr>
              <a:t>It is a technique for generating dense, low-dimension vector representation of a word. </a:t>
            </a:r>
          </a:p>
          <a:p>
            <a:pPr algn="just">
              <a:lnSpc>
                <a:spcPts val="4200"/>
              </a:lnSpc>
            </a:pPr>
            <a:endParaRPr lang="en-US" sz="3500">
              <a:solidFill>
                <a:srgbClr val="000000"/>
              </a:solidFill>
              <a:latin typeface="DM Sans"/>
            </a:endParaRPr>
          </a:p>
          <a:p>
            <a:pPr algn="just">
              <a:lnSpc>
                <a:spcPts val="4200"/>
              </a:lnSpc>
            </a:pPr>
            <a:r>
              <a:rPr lang="en-US" sz="3500">
                <a:solidFill>
                  <a:srgbClr val="000000"/>
                </a:solidFill>
                <a:latin typeface="DM Sans"/>
              </a:rPr>
              <a:t>In addition, it learns word embeddings by predicting the context of the word of the neighbouring words. (Not the whole sentence) </a:t>
            </a:r>
          </a:p>
        </p:txBody>
      </p:sp>
      <p:sp>
        <p:nvSpPr>
          <p:cNvPr id="11" name="TextBox 11"/>
          <p:cNvSpPr txBox="1"/>
          <p:nvPr/>
        </p:nvSpPr>
        <p:spPr>
          <a:xfrm>
            <a:off x="2219504" y="5554368"/>
            <a:ext cx="5836470" cy="720613"/>
          </a:xfrm>
          <a:prstGeom prst="rect">
            <a:avLst/>
          </a:prstGeom>
        </p:spPr>
        <p:txBody>
          <a:bodyPr lIns="0" tIns="0" rIns="0" bIns="0" rtlCol="0" anchor="t">
            <a:spAutoFit/>
          </a:bodyPr>
          <a:lstStyle/>
          <a:p>
            <a:pPr algn="ctr">
              <a:lnSpc>
                <a:spcPts val="5500"/>
              </a:lnSpc>
            </a:pPr>
            <a:r>
              <a:rPr lang="en-US" sz="5000">
                <a:solidFill>
                  <a:srgbClr val="FFFFFF"/>
                </a:solidFill>
                <a:latin typeface="Oswald Bold"/>
              </a:rPr>
              <a:t>Neural Network Based </a:t>
            </a:r>
          </a:p>
        </p:txBody>
      </p:sp>
      <p:pic>
        <p:nvPicPr>
          <p:cNvPr id="12" name="Picture 12"/>
          <p:cNvPicPr>
            <a:picLocks noChangeAspect="1"/>
          </p:cNvPicPr>
          <p:nvPr/>
        </p:nvPicPr>
        <p:blipFill>
          <a:blip r:embed="rId4"/>
          <a:srcRect l="26164" t="2879" r="24475" b="57585"/>
          <a:stretch>
            <a:fillRect/>
          </a:stretch>
        </p:blipFill>
        <p:spPr>
          <a:xfrm rot="-1020362">
            <a:off x="16793231" y="8487751"/>
            <a:ext cx="1861524" cy="1541098"/>
          </a:xfrm>
          <a:prstGeom prst="rect">
            <a:avLst/>
          </a:prstGeom>
        </p:spPr>
      </p:pic>
      <p:grpSp>
        <p:nvGrpSpPr>
          <p:cNvPr id="13" name="Group 13"/>
          <p:cNvGrpSpPr/>
          <p:nvPr/>
        </p:nvGrpSpPr>
        <p:grpSpPr>
          <a:xfrm>
            <a:off x="0" y="9795557"/>
            <a:ext cx="18384652" cy="491443"/>
            <a:chOff x="0" y="0"/>
            <a:chExt cx="24512869" cy="655257"/>
          </a:xfrm>
        </p:grpSpPr>
        <p:grpSp>
          <p:nvGrpSpPr>
            <p:cNvPr id="14" name="Group 14"/>
            <p:cNvGrpSpPr/>
            <p:nvPr/>
          </p:nvGrpSpPr>
          <p:grpSpPr>
            <a:xfrm>
              <a:off x="0" y="0"/>
              <a:ext cx="24512869" cy="655257"/>
              <a:chOff x="0" y="0"/>
              <a:chExt cx="4842048" cy="129434"/>
            </a:xfrm>
          </p:grpSpPr>
          <p:sp>
            <p:nvSpPr>
              <p:cNvPr id="15" name="Freeform 15"/>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17" name="TextBox 17"/>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18" name="TextBox 18"/>
            <p:cNvSpPr txBox="1"/>
            <p:nvPr/>
          </p:nvSpPr>
          <p:spPr>
            <a:xfrm>
              <a:off x="4565553" y="136070"/>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19" name="TextBox 19"/>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20" name="TextBox 20"/>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21" name="TextBox 21"/>
            <p:cNvSpPr txBox="1"/>
            <p:nvPr/>
          </p:nvSpPr>
          <p:spPr>
            <a:xfrm>
              <a:off x="15896566" y="136070"/>
              <a:ext cx="178133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Methodology</a:t>
              </a:r>
            </a:p>
          </p:txBody>
        </p:sp>
        <p:sp>
          <p:nvSpPr>
            <p:cNvPr id="22" name="TextBox 22"/>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23" name="TextBox 23"/>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24" name="TextBox 24"/>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1606792"/>
            <a:ext cx="4433842" cy="3862968"/>
          </a:xfrm>
          <a:prstGeom prst="rect">
            <a:avLst/>
          </a:prstGeom>
        </p:spPr>
      </p:pic>
      <p:graphicFrame>
        <p:nvGraphicFramePr>
          <p:cNvPr id="4" name="Table 4"/>
          <p:cNvGraphicFramePr>
            <a:graphicFrameLocks noGrp="1"/>
          </p:cNvGraphicFramePr>
          <p:nvPr>
            <p:extLst>
              <p:ext uri="{D42A27DB-BD31-4B8C-83A1-F6EECF244321}">
                <p14:modId xmlns:p14="http://schemas.microsoft.com/office/powerpoint/2010/main" val="4087523080"/>
              </p:ext>
            </p:extLst>
          </p:nvPr>
        </p:nvGraphicFramePr>
        <p:xfrm>
          <a:off x="1066800" y="3833844"/>
          <a:ext cx="7660075" cy="1057275"/>
        </p:xfrm>
        <a:graphic>
          <a:graphicData uri="http://schemas.openxmlformats.org/drawingml/2006/table">
            <a:tbl>
              <a:tblPr/>
              <a:tblGrid>
                <a:gridCol w="1510019">
                  <a:extLst>
                    <a:ext uri="{9D8B030D-6E8A-4147-A177-3AD203B41FA5}">
                      <a16:colId xmlns:a16="http://schemas.microsoft.com/office/drawing/2014/main" val="20000"/>
                    </a:ext>
                  </a:extLst>
                </a:gridCol>
                <a:gridCol w="1438565">
                  <a:extLst>
                    <a:ext uri="{9D8B030D-6E8A-4147-A177-3AD203B41FA5}">
                      <a16:colId xmlns:a16="http://schemas.microsoft.com/office/drawing/2014/main" val="20001"/>
                    </a:ext>
                  </a:extLst>
                </a:gridCol>
                <a:gridCol w="1584097">
                  <a:extLst>
                    <a:ext uri="{9D8B030D-6E8A-4147-A177-3AD203B41FA5}">
                      <a16:colId xmlns:a16="http://schemas.microsoft.com/office/drawing/2014/main" val="20002"/>
                    </a:ext>
                  </a:extLst>
                </a:gridCol>
                <a:gridCol w="1279427">
                  <a:extLst>
                    <a:ext uri="{9D8B030D-6E8A-4147-A177-3AD203B41FA5}">
                      <a16:colId xmlns:a16="http://schemas.microsoft.com/office/drawing/2014/main" val="20003"/>
                    </a:ext>
                  </a:extLst>
                </a:gridCol>
                <a:gridCol w="1847967">
                  <a:extLst>
                    <a:ext uri="{9D8B030D-6E8A-4147-A177-3AD203B41FA5}">
                      <a16:colId xmlns:a16="http://schemas.microsoft.com/office/drawing/2014/main" val="20004"/>
                    </a:ext>
                  </a:extLst>
                </a:gridCol>
              </a:tblGrid>
              <a:tr h="1057275">
                <a:tc>
                  <a:txBody>
                    <a:bodyPr/>
                    <a:lstStyle/>
                    <a:p>
                      <a:pPr algn="ctr">
                        <a:lnSpc>
                          <a:spcPts val="2800"/>
                        </a:lnSpc>
                        <a:defRPr/>
                      </a:pPr>
                      <a:r>
                        <a:rPr lang="en-US" sz="2000" b="1" dirty="0">
                          <a:solidFill>
                            <a:srgbClr val="000000"/>
                          </a:solidFill>
                          <a:latin typeface="DM Sans"/>
                        </a:rPr>
                        <a:t>The</a:t>
                      </a:r>
                      <a:endParaRPr lang="en-US" sz="1100" b="1"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DM Sans Bold"/>
                        </a:rPr>
                        <a:t>quick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DM Sans Bold"/>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DM Sans Bold"/>
                        </a:rPr>
                        <a:t>fox</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DM Sans Bold"/>
                        </a:rPr>
                        <a:t>jumps </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5" name="Picture 5"/>
          <p:cNvPicPr>
            <a:picLocks noChangeAspect="1"/>
          </p:cNvPicPr>
          <p:nvPr/>
        </p:nvPicPr>
        <p:blipFill>
          <a:blip r:embed="rId4"/>
          <a:srcRect l="26164" t="2879" r="24475" b="57585"/>
          <a:stretch>
            <a:fillRect/>
          </a:stretch>
        </p:blipFill>
        <p:spPr>
          <a:xfrm rot="-1020362">
            <a:off x="16793231" y="8487751"/>
            <a:ext cx="1861524" cy="1541098"/>
          </a:xfrm>
          <a:prstGeom prst="rect">
            <a:avLst/>
          </a:prstGeom>
        </p:spPr>
      </p:pic>
      <p:grpSp>
        <p:nvGrpSpPr>
          <p:cNvPr id="6" name="Group 6"/>
          <p:cNvGrpSpPr/>
          <p:nvPr/>
        </p:nvGrpSpPr>
        <p:grpSpPr>
          <a:xfrm>
            <a:off x="0" y="9795557"/>
            <a:ext cx="18384652" cy="491443"/>
            <a:chOff x="0" y="0"/>
            <a:chExt cx="24512869" cy="655257"/>
          </a:xfrm>
        </p:grpSpPr>
        <p:grpSp>
          <p:nvGrpSpPr>
            <p:cNvPr id="7" name="Group 7"/>
            <p:cNvGrpSpPr/>
            <p:nvPr/>
          </p:nvGrpSpPr>
          <p:grpSpPr>
            <a:xfrm>
              <a:off x="0" y="0"/>
              <a:ext cx="24512869" cy="655257"/>
              <a:chOff x="0" y="0"/>
              <a:chExt cx="4842048" cy="129434"/>
            </a:xfrm>
          </p:grpSpPr>
          <p:sp>
            <p:nvSpPr>
              <p:cNvPr id="8" name="Freeform 8"/>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10" name="TextBox 10"/>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11" name="TextBox 11"/>
            <p:cNvSpPr txBox="1"/>
            <p:nvPr/>
          </p:nvSpPr>
          <p:spPr>
            <a:xfrm>
              <a:off x="4565553" y="136070"/>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12" name="TextBox 12"/>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13" name="TextBox 13"/>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14" name="TextBox 14"/>
            <p:cNvSpPr txBox="1"/>
            <p:nvPr/>
          </p:nvSpPr>
          <p:spPr>
            <a:xfrm>
              <a:off x="15896566" y="136070"/>
              <a:ext cx="178133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Methodology</a:t>
              </a:r>
            </a:p>
          </p:txBody>
        </p:sp>
        <p:sp>
          <p:nvSpPr>
            <p:cNvPr id="15" name="TextBox 15"/>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16" name="TextBox 16"/>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17" name="TextBox 17"/>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sp>
        <p:nvSpPr>
          <p:cNvPr id="18" name="TextBox 18"/>
          <p:cNvSpPr txBox="1"/>
          <p:nvPr/>
        </p:nvSpPr>
        <p:spPr>
          <a:xfrm>
            <a:off x="1926427" y="2932927"/>
            <a:ext cx="6004311" cy="367516"/>
          </a:xfrm>
          <a:prstGeom prst="rect">
            <a:avLst/>
          </a:prstGeom>
        </p:spPr>
        <p:txBody>
          <a:bodyPr lIns="0" tIns="0" rIns="0" bIns="0" rtlCol="0" anchor="t">
            <a:spAutoFit/>
          </a:bodyPr>
          <a:lstStyle/>
          <a:p>
            <a:pPr algn="ctr">
              <a:lnSpc>
                <a:spcPts val="2890"/>
              </a:lnSpc>
            </a:pPr>
            <a:r>
              <a:rPr lang="en-US" sz="2628">
                <a:solidFill>
                  <a:srgbClr val="715D5A"/>
                </a:solidFill>
                <a:latin typeface="Oswald Bold"/>
              </a:rPr>
              <a:t>Continuous Bag of Words (CBOW)</a:t>
            </a:r>
          </a:p>
        </p:txBody>
      </p:sp>
      <p:sp>
        <p:nvSpPr>
          <p:cNvPr id="19" name="TextBox 19"/>
          <p:cNvSpPr txBox="1"/>
          <p:nvPr/>
        </p:nvSpPr>
        <p:spPr>
          <a:xfrm>
            <a:off x="10623190" y="2920016"/>
            <a:ext cx="6004311" cy="367516"/>
          </a:xfrm>
          <a:prstGeom prst="rect">
            <a:avLst/>
          </a:prstGeom>
        </p:spPr>
        <p:txBody>
          <a:bodyPr lIns="0" tIns="0" rIns="0" bIns="0" rtlCol="0" anchor="t">
            <a:spAutoFit/>
          </a:bodyPr>
          <a:lstStyle/>
          <a:p>
            <a:pPr algn="ctr">
              <a:lnSpc>
                <a:spcPts val="2890"/>
              </a:lnSpc>
            </a:pPr>
            <a:r>
              <a:rPr lang="en-US" sz="2628">
                <a:solidFill>
                  <a:srgbClr val="715D5A"/>
                </a:solidFill>
                <a:latin typeface="Oswald Bold"/>
              </a:rPr>
              <a:t>Skip-Gram</a:t>
            </a:r>
          </a:p>
        </p:txBody>
      </p:sp>
      <p:sp>
        <p:nvSpPr>
          <p:cNvPr id="20" name="TextBox 20"/>
          <p:cNvSpPr txBox="1"/>
          <p:nvPr/>
        </p:nvSpPr>
        <p:spPr>
          <a:xfrm>
            <a:off x="5515125" y="602353"/>
            <a:ext cx="7257750" cy="909843"/>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WORD2VEC</a:t>
            </a:r>
          </a:p>
        </p:txBody>
      </p:sp>
      <p:grpSp>
        <p:nvGrpSpPr>
          <p:cNvPr id="22" name="Group 22"/>
          <p:cNvGrpSpPr/>
          <p:nvPr/>
        </p:nvGrpSpPr>
        <p:grpSpPr>
          <a:xfrm>
            <a:off x="10614183" y="7475895"/>
            <a:ext cx="6315908" cy="750914"/>
            <a:chOff x="0" y="0"/>
            <a:chExt cx="1663449" cy="197772"/>
          </a:xfrm>
        </p:grpSpPr>
        <p:sp>
          <p:nvSpPr>
            <p:cNvPr id="23" name="Freeform 23"/>
            <p:cNvSpPr/>
            <p:nvPr/>
          </p:nvSpPr>
          <p:spPr>
            <a:xfrm>
              <a:off x="0" y="0"/>
              <a:ext cx="1663449" cy="197772"/>
            </a:xfrm>
            <a:custGeom>
              <a:avLst/>
              <a:gdLst/>
              <a:ahLst/>
              <a:cxnLst/>
              <a:rect l="l" t="t" r="r" b="b"/>
              <a:pathLst>
                <a:path w="1663449" h="197772">
                  <a:moveTo>
                    <a:pt x="0" y="0"/>
                  </a:moveTo>
                  <a:lnTo>
                    <a:pt x="1663449" y="0"/>
                  </a:lnTo>
                  <a:lnTo>
                    <a:pt x="1663449" y="197772"/>
                  </a:lnTo>
                  <a:lnTo>
                    <a:pt x="0" y="197772"/>
                  </a:lnTo>
                  <a:close/>
                </a:path>
              </a:pathLst>
            </a:custGeom>
            <a:solidFill>
              <a:srgbClr val="3F322B"/>
            </a:solidFill>
          </p:spPr>
        </p:sp>
        <p:sp>
          <p:nvSpPr>
            <p:cNvPr id="24" name="TextBox 24"/>
            <p:cNvSpPr txBox="1"/>
            <p:nvPr/>
          </p:nvSpPr>
          <p:spPr>
            <a:xfrm>
              <a:off x="0" y="9525"/>
              <a:ext cx="812800" cy="803275"/>
            </a:xfrm>
            <a:prstGeom prst="rect">
              <a:avLst/>
            </a:prstGeom>
          </p:spPr>
          <p:txBody>
            <a:bodyPr lIns="50800" tIns="50800" rIns="50800" bIns="50800" rtlCol="0" anchor="ctr"/>
            <a:lstStyle/>
            <a:p>
              <a:pPr algn="ctr">
                <a:lnSpc>
                  <a:spcPts val="2200"/>
                </a:lnSpc>
              </a:pPr>
              <a:endParaRPr/>
            </a:p>
          </p:txBody>
        </p:sp>
      </p:grpSp>
      <p:sp>
        <p:nvSpPr>
          <p:cNvPr id="25" name="TextBox 25"/>
          <p:cNvSpPr txBox="1"/>
          <p:nvPr/>
        </p:nvSpPr>
        <p:spPr>
          <a:xfrm>
            <a:off x="10623189" y="7685174"/>
            <a:ext cx="6315908" cy="324704"/>
          </a:xfrm>
          <a:prstGeom prst="rect">
            <a:avLst/>
          </a:prstGeom>
        </p:spPr>
        <p:txBody>
          <a:bodyPr wrap="square" lIns="0" tIns="0" rIns="0" bIns="0" rtlCol="0" anchor="t">
            <a:spAutoFit/>
          </a:bodyPr>
          <a:lstStyle/>
          <a:p>
            <a:pPr algn="ctr">
              <a:lnSpc>
                <a:spcPts val="2529"/>
              </a:lnSpc>
              <a:spcBef>
                <a:spcPct val="0"/>
              </a:spcBef>
            </a:pPr>
            <a:r>
              <a:rPr lang="en-US" sz="2299" dirty="0">
                <a:solidFill>
                  <a:srgbClr val="FFFFFF"/>
                </a:solidFill>
                <a:latin typeface="DM Sans"/>
              </a:rPr>
              <a:t>Predicting context word from target</a:t>
            </a:r>
          </a:p>
        </p:txBody>
      </p:sp>
      <p:sp>
        <p:nvSpPr>
          <p:cNvPr id="26" name="AutoShape 26"/>
          <p:cNvSpPr/>
          <p:nvPr/>
        </p:nvSpPr>
        <p:spPr>
          <a:xfrm rot="1175016">
            <a:off x="1815053" y="5367257"/>
            <a:ext cx="3010650" cy="0"/>
          </a:xfrm>
          <a:prstGeom prst="line">
            <a:avLst/>
          </a:prstGeom>
          <a:ln w="57150" cap="flat">
            <a:solidFill>
              <a:srgbClr val="715D5A"/>
            </a:solidFill>
            <a:prstDash val="solid"/>
            <a:headEnd type="none" w="sm" len="sm"/>
            <a:tailEnd type="arrow" w="med" len="sm"/>
          </a:ln>
        </p:spPr>
      </p:sp>
      <p:grpSp>
        <p:nvGrpSpPr>
          <p:cNvPr id="28" name="Group 28"/>
          <p:cNvGrpSpPr/>
          <p:nvPr/>
        </p:nvGrpSpPr>
        <p:grpSpPr>
          <a:xfrm>
            <a:off x="1599683" y="7475895"/>
            <a:ext cx="6315908" cy="750914"/>
            <a:chOff x="0" y="0"/>
            <a:chExt cx="1663449" cy="197772"/>
          </a:xfrm>
        </p:grpSpPr>
        <p:sp>
          <p:nvSpPr>
            <p:cNvPr id="29" name="Freeform 29"/>
            <p:cNvSpPr/>
            <p:nvPr/>
          </p:nvSpPr>
          <p:spPr>
            <a:xfrm>
              <a:off x="0" y="0"/>
              <a:ext cx="1663449" cy="197772"/>
            </a:xfrm>
            <a:custGeom>
              <a:avLst/>
              <a:gdLst/>
              <a:ahLst/>
              <a:cxnLst/>
              <a:rect l="l" t="t" r="r" b="b"/>
              <a:pathLst>
                <a:path w="1663449" h="197772">
                  <a:moveTo>
                    <a:pt x="0" y="0"/>
                  </a:moveTo>
                  <a:lnTo>
                    <a:pt x="1663449" y="0"/>
                  </a:lnTo>
                  <a:lnTo>
                    <a:pt x="1663449" y="197772"/>
                  </a:lnTo>
                  <a:lnTo>
                    <a:pt x="0" y="197772"/>
                  </a:lnTo>
                  <a:close/>
                </a:path>
              </a:pathLst>
            </a:custGeom>
            <a:solidFill>
              <a:srgbClr val="3F322B"/>
            </a:solidFill>
          </p:spPr>
        </p:sp>
        <p:sp>
          <p:nvSpPr>
            <p:cNvPr id="30" name="TextBox 30"/>
            <p:cNvSpPr txBox="1"/>
            <p:nvPr/>
          </p:nvSpPr>
          <p:spPr>
            <a:xfrm>
              <a:off x="0" y="9525"/>
              <a:ext cx="812800" cy="803275"/>
            </a:xfrm>
            <a:prstGeom prst="rect">
              <a:avLst/>
            </a:prstGeom>
          </p:spPr>
          <p:txBody>
            <a:bodyPr lIns="50800" tIns="50800" rIns="50800" bIns="50800" rtlCol="0" anchor="ctr"/>
            <a:lstStyle/>
            <a:p>
              <a:pPr algn="ctr">
                <a:lnSpc>
                  <a:spcPts val="2200"/>
                </a:lnSpc>
              </a:pPr>
              <a:endParaRPr/>
            </a:p>
          </p:txBody>
        </p:sp>
      </p:grpSp>
      <p:sp>
        <p:nvSpPr>
          <p:cNvPr id="31" name="TextBox 31"/>
          <p:cNvSpPr txBox="1"/>
          <p:nvPr/>
        </p:nvSpPr>
        <p:spPr>
          <a:xfrm>
            <a:off x="1580670" y="7685174"/>
            <a:ext cx="6315908" cy="324704"/>
          </a:xfrm>
          <a:prstGeom prst="rect">
            <a:avLst/>
          </a:prstGeom>
        </p:spPr>
        <p:txBody>
          <a:bodyPr wrap="square" lIns="0" tIns="0" rIns="0" bIns="0" rtlCol="0" anchor="t">
            <a:spAutoFit/>
          </a:bodyPr>
          <a:lstStyle/>
          <a:p>
            <a:pPr algn="ctr">
              <a:lnSpc>
                <a:spcPts val="2529"/>
              </a:lnSpc>
              <a:spcBef>
                <a:spcPct val="0"/>
              </a:spcBef>
            </a:pPr>
            <a:r>
              <a:rPr lang="en-US" sz="2299" dirty="0">
                <a:solidFill>
                  <a:srgbClr val="FFFFFF"/>
                </a:solidFill>
                <a:latin typeface="DM Sans"/>
              </a:rPr>
              <a:t>Predicting target word from context</a:t>
            </a:r>
          </a:p>
        </p:txBody>
      </p:sp>
      <p:graphicFrame>
        <p:nvGraphicFramePr>
          <p:cNvPr id="32" name="Table 32"/>
          <p:cNvGraphicFramePr>
            <a:graphicFrameLocks noGrp="1"/>
          </p:cNvGraphicFramePr>
          <p:nvPr>
            <p:extLst>
              <p:ext uri="{D42A27DB-BD31-4B8C-83A1-F6EECF244321}">
                <p14:modId xmlns:p14="http://schemas.microsoft.com/office/powerpoint/2010/main" val="2949873490"/>
              </p:ext>
            </p:extLst>
          </p:nvPr>
        </p:nvGraphicFramePr>
        <p:xfrm>
          <a:off x="3806955" y="5900390"/>
          <a:ext cx="1863340" cy="1057275"/>
        </p:xfrm>
        <a:graphic>
          <a:graphicData uri="http://schemas.openxmlformats.org/drawingml/2006/table">
            <a:tbl>
              <a:tblPr/>
              <a:tblGrid>
                <a:gridCol w="1863340">
                  <a:extLst>
                    <a:ext uri="{9D8B030D-6E8A-4147-A177-3AD203B41FA5}">
                      <a16:colId xmlns:a16="http://schemas.microsoft.com/office/drawing/2014/main" val="20000"/>
                    </a:ext>
                  </a:extLst>
                </a:gridCol>
              </a:tblGrid>
              <a:tr h="1057275">
                <a:tc>
                  <a:txBody>
                    <a:bodyPr/>
                    <a:lstStyle/>
                    <a:p>
                      <a:pPr algn="ctr">
                        <a:lnSpc>
                          <a:spcPts val="2800"/>
                        </a:lnSpc>
                        <a:defRPr/>
                      </a:pPr>
                      <a:r>
                        <a:rPr lang="en-US" sz="2000">
                          <a:solidFill>
                            <a:srgbClr val="000000"/>
                          </a:solidFill>
                          <a:latin typeface="DM Sans Bold"/>
                        </a:rPr>
                        <a:t>brown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33" name="AutoShape 33"/>
          <p:cNvSpPr/>
          <p:nvPr/>
        </p:nvSpPr>
        <p:spPr>
          <a:xfrm rot="2201699">
            <a:off x="3175693" y="5353487"/>
            <a:ext cx="1734829" cy="0"/>
          </a:xfrm>
          <a:prstGeom prst="line">
            <a:avLst/>
          </a:prstGeom>
          <a:ln w="57150" cap="flat">
            <a:solidFill>
              <a:srgbClr val="715D5A"/>
            </a:solidFill>
            <a:prstDash val="solid"/>
            <a:headEnd type="none" w="sm" len="sm"/>
            <a:tailEnd type="arrow" w="med" len="sm"/>
          </a:ln>
        </p:spPr>
      </p:sp>
      <p:sp>
        <p:nvSpPr>
          <p:cNvPr id="34" name="AutoShape 34"/>
          <p:cNvSpPr/>
          <p:nvPr/>
        </p:nvSpPr>
        <p:spPr>
          <a:xfrm rot="8478775">
            <a:off x="4561473" y="5367179"/>
            <a:ext cx="1614662" cy="0"/>
          </a:xfrm>
          <a:prstGeom prst="line">
            <a:avLst/>
          </a:prstGeom>
          <a:ln w="57150" cap="flat">
            <a:solidFill>
              <a:srgbClr val="715D5A"/>
            </a:solidFill>
            <a:prstDash val="solid"/>
            <a:headEnd type="none" w="sm" len="sm"/>
            <a:tailEnd type="arrow" w="med" len="sm"/>
          </a:ln>
        </p:spPr>
      </p:sp>
      <p:sp>
        <p:nvSpPr>
          <p:cNvPr id="35" name="AutoShape 35"/>
          <p:cNvSpPr/>
          <p:nvPr/>
        </p:nvSpPr>
        <p:spPr>
          <a:xfrm rot="9710750">
            <a:off x="4659904" y="5379085"/>
            <a:ext cx="3162838" cy="0"/>
          </a:xfrm>
          <a:prstGeom prst="line">
            <a:avLst/>
          </a:prstGeom>
          <a:ln w="57150" cap="flat">
            <a:solidFill>
              <a:srgbClr val="715D5A"/>
            </a:solidFill>
            <a:prstDash val="solid"/>
            <a:headEnd type="none" w="sm" len="sm"/>
            <a:tailEnd type="arrow" w="med" len="sm"/>
          </a:ln>
        </p:spPr>
      </p:sp>
      <p:graphicFrame>
        <p:nvGraphicFramePr>
          <p:cNvPr id="36" name="Table 36"/>
          <p:cNvGraphicFramePr>
            <a:graphicFrameLocks noGrp="1"/>
          </p:cNvGraphicFramePr>
          <p:nvPr>
            <p:extLst>
              <p:ext uri="{D42A27DB-BD31-4B8C-83A1-F6EECF244321}">
                <p14:modId xmlns:p14="http://schemas.microsoft.com/office/powerpoint/2010/main" val="902830800"/>
              </p:ext>
            </p:extLst>
          </p:nvPr>
        </p:nvGraphicFramePr>
        <p:xfrm>
          <a:off x="9750367" y="3860932"/>
          <a:ext cx="7660076" cy="1057275"/>
        </p:xfrm>
        <a:graphic>
          <a:graphicData uri="http://schemas.openxmlformats.org/drawingml/2006/table">
            <a:tbl>
              <a:tblPr/>
              <a:tblGrid>
                <a:gridCol w="1510019">
                  <a:extLst>
                    <a:ext uri="{9D8B030D-6E8A-4147-A177-3AD203B41FA5}">
                      <a16:colId xmlns:a16="http://schemas.microsoft.com/office/drawing/2014/main" val="20000"/>
                    </a:ext>
                  </a:extLst>
                </a:gridCol>
                <a:gridCol w="1438565">
                  <a:extLst>
                    <a:ext uri="{9D8B030D-6E8A-4147-A177-3AD203B41FA5}">
                      <a16:colId xmlns:a16="http://schemas.microsoft.com/office/drawing/2014/main" val="20001"/>
                    </a:ext>
                  </a:extLst>
                </a:gridCol>
                <a:gridCol w="1584097">
                  <a:extLst>
                    <a:ext uri="{9D8B030D-6E8A-4147-A177-3AD203B41FA5}">
                      <a16:colId xmlns:a16="http://schemas.microsoft.com/office/drawing/2014/main" val="20002"/>
                    </a:ext>
                  </a:extLst>
                </a:gridCol>
                <a:gridCol w="1506400">
                  <a:extLst>
                    <a:ext uri="{9D8B030D-6E8A-4147-A177-3AD203B41FA5}">
                      <a16:colId xmlns:a16="http://schemas.microsoft.com/office/drawing/2014/main" val="20003"/>
                    </a:ext>
                  </a:extLst>
                </a:gridCol>
                <a:gridCol w="1620995">
                  <a:extLst>
                    <a:ext uri="{9D8B030D-6E8A-4147-A177-3AD203B41FA5}">
                      <a16:colId xmlns:a16="http://schemas.microsoft.com/office/drawing/2014/main" val="20004"/>
                    </a:ext>
                  </a:extLst>
                </a:gridCol>
              </a:tblGrid>
              <a:tr h="1057275">
                <a:tc>
                  <a:txBody>
                    <a:bodyPr/>
                    <a:lstStyle/>
                    <a:p>
                      <a:pPr algn="ctr">
                        <a:lnSpc>
                          <a:spcPts val="2800"/>
                        </a:lnSpc>
                        <a:defRPr/>
                      </a:pPr>
                      <a:r>
                        <a:rPr lang="en-US" sz="2000" b="1" dirty="0">
                          <a:solidFill>
                            <a:srgbClr val="000000"/>
                          </a:solidFill>
                          <a:latin typeface="DM Sans"/>
                        </a:rPr>
                        <a:t>?</a:t>
                      </a:r>
                      <a:endParaRPr lang="en-US" sz="1100" b="1"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DM Sans Bold"/>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DM Sans Bold"/>
                        </a:rPr>
                        <a:t>brown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DM Sans Bold"/>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DM Sans Bold"/>
                        </a:rPr>
                        <a:t>?</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7" name="Table 37"/>
          <p:cNvGraphicFramePr>
            <a:graphicFrameLocks noGrp="1"/>
          </p:cNvGraphicFramePr>
          <p:nvPr>
            <p:extLst>
              <p:ext uri="{D42A27DB-BD31-4B8C-83A1-F6EECF244321}">
                <p14:modId xmlns:p14="http://schemas.microsoft.com/office/powerpoint/2010/main" val="4124111633"/>
              </p:ext>
            </p:extLst>
          </p:nvPr>
        </p:nvGraphicFramePr>
        <p:xfrm>
          <a:off x="9807790" y="5900390"/>
          <a:ext cx="2872945" cy="1057275"/>
        </p:xfrm>
        <a:graphic>
          <a:graphicData uri="http://schemas.openxmlformats.org/drawingml/2006/table">
            <a:tbl>
              <a:tblPr/>
              <a:tblGrid>
                <a:gridCol w="1422646">
                  <a:extLst>
                    <a:ext uri="{9D8B030D-6E8A-4147-A177-3AD203B41FA5}">
                      <a16:colId xmlns:a16="http://schemas.microsoft.com/office/drawing/2014/main" val="20000"/>
                    </a:ext>
                  </a:extLst>
                </a:gridCol>
                <a:gridCol w="1450299">
                  <a:extLst>
                    <a:ext uri="{9D8B030D-6E8A-4147-A177-3AD203B41FA5}">
                      <a16:colId xmlns:a16="http://schemas.microsoft.com/office/drawing/2014/main" val="20001"/>
                    </a:ext>
                  </a:extLst>
                </a:gridCol>
              </a:tblGrid>
              <a:tr h="1057275">
                <a:tc>
                  <a:txBody>
                    <a:bodyPr/>
                    <a:lstStyle/>
                    <a:p>
                      <a:pPr algn="ctr">
                        <a:lnSpc>
                          <a:spcPts val="2800"/>
                        </a:lnSpc>
                        <a:defRPr/>
                      </a:pPr>
                      <a:r>
                        <a:rPr lang="en-US" sz="2000" b="1" dirty="0">
                          <a:solidFill>
                            <a:srgbClr val="000000"/>
                          </a:solidFill>
                          <a:latin typeface="DM Sans"/>
                        </a:rPr>
                        <a:t>The</a:t>
                      </a:r>
                      <a:endParaRPr lang="en-US" sz="1100" b="1"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dirty="0">
                          <a:solidFill>
                            <a:srgbClr val="000000"/>
                          </a:solidFill>
                          <a:latin typeface="DM Sans"/>
                        </a:rPr>
                        <a:t>quick</a:t>
                      </a:r>
                      <a:endParaRPr lang="en-US" sz="1100" b="1"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8" name="Table 38"/>
          <p:cNvGraphicFramePr>
            <a:graphicFrameLocks noGrp="1"/>
          </p:cNvGraphicFramePr>
          <p:nvPr>
            <p:extLst>
              <p:ext uri="{D42A27DB-BD31-4B8C-83A1-F6EECF244321}">
                <p14:modId xmlns:p14="http://schemas.microsoft.com/office/powerpoint/2010/main" val="634254671"/>
              </p:ext>
            </p:extLst>
          </p:nvPr>
        </p:nvGraphicFramePr>
        <p:xfrm>
          <a:off x="14546594" y="5900390"/>
          <a:ext cx="2872945" cy="1057275"/>
        </p:xfrm>
        <a:graphic>
          <a:graphicData uri="http://schemas.openxmlformats.org/drawingml/2006/table">
            <a:tbl>
              <a:tblPr/>
              <a:tblGrid>
                <a:gridCol w="1422646">
                  <a:extLst>
                    <a:ext uri="{9D8B030D-6E8A-4147-A177-3AD203B41FA5}">
                      <a16:colId xmlns:a16="http://schemas.microsoft.com/office/drawing/2014/main" val="20000"/>
                    </a:ext>
                  </a:extLst>
                </a:gridCol>
                <a:gridCol w="1450299">
                  <a:extLst>
                    <a:ext uri="{9D8B030D-6E8A-4147-A177-3AD203B41FA5}">
                      <a16:colId xmlns:a16="http://schemas.microsoft.com/office/drawing/2014/main" val="20001"/>
                    </a:ext>
                  </a:extLst>
                </a:gridCol>
              </a:tblGrid>
              <a:tr h="1057275">
                <a:tc>
                  <a:txBody>
                    <a:bodyPr/>
                    <a:lstStyle/>
                    <a:p>
                      <a:pPr algn="ctr">
                        <a:lnSpc>
                          <a:spcPts val="2800"/>
                        </a:lnSpc>
                        <a:defRPr/>
                      </a:pPr>
                      <a:r>
                        <a:rPr lang="en-US" sz="2000" b="1" dirty="0">
                          <a:solidFill>
                            <a:srgbClr val="000000"/>
                          </a:solidFill>
                          <a:latin typeface="DM Sans"/>
                        </a:rPr>
                        <a:t>fox</a:t>
                      </a:r>
                      <a:endParaRPr lang="en-US" sz="1100" b="1"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dirty="0">
                          <a:solidFill>
                            <a:srgbClr val="000000"/>
                          </a:solidFill>
                          <a:latin typeface="DM Sans"/>
                        </a:rPr>
                        <a:t>jumps</a:t>
                      </a:r>
                      <a:endParaRPr lang="en-US" sz="1100" b="1"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39" name="AutoShape 39"/>
          <p:cNvSpPr/>
          <p:nvPr/>
        </p:nvSpPr>
        <p:spPr>
          <a:xfrm rot="9697624">
            <a:off x="10543769" y="5380724"/>
            <a:ext cx="3116056" cy="0"/>
          </a:xfrm>
          <a:prstGeom prst="line">
            <a:avLst/>
          </a:prstGeom>
          <a:ln w="57150" cap="flat">
            <a:solidFill>
              <a:srgbClr val="715D5A"/>
            </a:solidFill>
            <a:prstDash val="solid"/>
            <a:headEnd type="none" w="sm" len="sm"/>
            <a:tailEnd type="arrow" w="med" len="sm"/>
          </a:ln>
        </p:spPr>
      </p:sp>
      <p:sp>
        <p:nvSpPr>
          <p:cNvPr id="40" name="AutoShape 40"/>
          <p:cNvSpPr/>
          <p:nvPr/>
        </p:nvSpPr>
        <p:spPr>
          <a:xfrm rot="8736175">
            <a:off x="11950160" y="5394232"/>
            <a:ext cx="1786430" cy="0"/>
          </a:xfrm>
          <a:prstGeom prst="line">
            <a:avLst/>
          </a:prstGeom>
          <a:ln w="57150" cap="flat">
            <a:solidFill>
              <a:srgbClr val="715D5A"/>
            </a:solidFill>
            <a:prstDash val="solid"/>
            <a:headEnd type="none" w="sm" len="sm"/>
            <a:tailEnd type="arrow" w="med" len="sm"/>
          </a:ln>
        </p:spPr>
      </p:sp>
      <p:sp>
        <p:nvSpPr>
          <p:cNvPr id="41" name="AutoShape 41"/>
          <p:cNvSpPr/>
          <p:nvPr/>
        </p:nvSpPr>
        <p:spPr>
          <a:xfrm rot="1968515">
            <a:off x="13435829" y="5380724"/>
            <a:ext cx="1812700" cy="0"/>
          </a:xfrm>
          <a:prstGeom prst="line">
            <a:avLst/>
          </a:prstGeom>
          <a:ln w="57150" cap="flat">
            <a:solidFill>
              <a:srgbClr val="715D5A"/>
            </a:solidFill>
            <a:prstDash val="solid"/>
            <a:headEnd type="none" w="sm" len="sm"/>
            <a:tailEnd type="arrow" w="med" len="sm"/>
          </a:ln>
        </p:spPr>
      </p:sp>
      <p:sp>
        <p:nvSpPr>
          <p:cNvPr id="42" name="AutoShape 42"/>
          <p:cNvSpPr/>
          <p:nvPr/>
        </p:nvSpPr>
        <p:spPr>
          <a:xfrm rot="1071953">
            <a:off x="13503212" y="5380724"/>
            <a:ext cx="3201481" cy="0"/>
          </a:xfrm>
          <a:prstGeom prst="line">
            <a:avLst/>
          </a:prstGeom>
          <a:ln w="57150" cap="flat">
            <a:solidFill>
              <a:srgbClr val="715D5A"/>
            </a:solidFill>
            <a:prstDash val="solid"/>
            <a:headEnd type="none" w="sm" len="sm"/>
            <a:tailEnd type="arrow" w="med" len="sm"/>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1606792"/>
            <a:ext cx="4433842" cy="3862968"/>
          </a:xfrm>
          <a:prstGeom prst="rect">
            <a:avLst/>
          </a:prstGeom>
        </p:spPr>
      </p:pic>
      <p:sp>
        <p:nvSpPr>
          <p:cNvPr id="4" name="TextBox 4"/>
          <p:cNvSpPr txBox="1"/>
          <p:nvPr/>
        </p:nvSpPr>
        <p:spPr>
          <a:xfrm>
            <a:off x="3350060" y="723864"/>
            <a:ext cx="11587880" cy="909905"/>
          </a:xfrm>
          <a:prstGeom prst="rect">
            <a:avLst/>
          </a:prstGeom>
        </p:spPr>
        <p:txBody>
          <a:bodyPr lIns="0" tIns="0" rIns="0" bIns="0" rtlCol="0" anchor="t">
            <a:spAutoFit/>
          </a:bodyPr>
          <a:lstStyle/>
          <a:p>
            <a:pPr algn="ctr">
              <a:lnSpc>
                <a:spcPts val="7039"/>
              </a:lnSpc>
            </a:pPr>
            <a:r>
              <a:rPr lang="en-US" sz="6399" dirty="0">
                <a:solidFill>
                  <a:srgbClr val="1B1920"/>
                </a:solidFill>
                <a:latin typeface="Oswald Bold"/>
              </a:rPr>
              <a:t>TRADITIONAL CLASSIFIERS</a:t>
            </a:r>
          </a:p>
        </p:txBody>
      </p:sp>
      <p:sp>
        <p:nvSpPr>
          <p:cNvPr id="7" name="Freeform 7"/>
          <p:cNvSpPr/>
          <p:nvPr/>
        </p:nvSpPr>
        <p:spPr>
          <a:xfrm>
            <a:off x="7120395" y="2898258"/>
            <a:ext cx="2718268" cy="1279910"/>
          </a:xfrm>
          <a:custGeom>
            <a:avLst/>
            <a:gdLst/>
            <a:ahLst/>
            <a:cxnLst/>
            <a:rect l="l" t="t" r="r" b="b"/>
            <a:pathLst>
              <a:path w="715922" h="337096">
                <a:moveTo>
                  <a:pt x="145254" y="0"/>
                </a:moveTo>
                <a:lnTo>
                  <a:pt x="570669" y="0"/>
                </a:lnTo>
                <a:cubicBezTo>
                  <a:pt x="609193" y="0"/>
                  <a:pt x="646138" y="15303"/>
                  <a:pt x="673379" y="42544"/>
                </a:cubicBezTo>
                <a:cubicBezTo>
                  <a:pt x="700619" y="69784"/>
                  <a:pt x="715922" y="106730"/>
                  <a:pt x="715922" y="145254"/>
                </a:cubicBezTo>
                <a:lnTo>
                  <a:pt x="715922" y="191842"/>
                </a:lnTo>
                <a:cubicBezTo>
                  <a:pt x="715922" y="230366"/>
                  <a:pt x="700619" y="267312"/>
                  <a:pt x="673379" y="294552"/>
                </a:cubicBezTo>
                <a:cubicBezTo>
                  <a:pt x="646138" y="321792"/>
                  <a:pt x="609193" y="337096"/>
                  <a:pt x="570669" y="337096"/>
                </a:cubicBezTo>
                <a:lnTo>
                  <a:pt x="145254" y="337096"/>
                </a:lnTo>
                <a:cubicBezTo>
                  <a:pt x="106730" y="337096"/>
                  <a:pt x="69784" y="321792"/>
                  <a:pt x="42544" y="294552"/>
                </a:cubicBezTo>
                <a:cubicBezTo>
                  <a:pt x="15303" y="267312"/>
                  <a:pt x="0" y="230366"/>
                  <a:pt x="0" y="191842"/>
                </a:cubicBezTo>
                <a:lnTo>
                  <a:pt x="0" y="145254"/>
                </a:lnTo>
                <a:cubicBezTo>
                  <a:pt x="0" y="106730"/>
                  <a:pt x="15303" y="69784"/>
                  <a:pt x="42544" y="42544"/>
                </a:cubicBezTo>
                <a:cubicBezTo>
                  <a:pt x="69784" y="15303"/>
                  <a:pt x="106730" y="0"/>
                  <a:pt x="145254" y="0"/>
                </a:cubicBezTo>
                <a:close/>
              </a:path>
            </a:pathLst>
          </a:custGeom>
          <a:solidFill>
            <a:srgbClr val="B97449"/>
          </a:solidFill>
        </p:spPr>
      </p:sp>
      <p:sp>
        <p:nvSpPr>
          <p:cNvPr id="8" name="TextBox 8"/>
          <p:cNvSpPr txBox="1"/>
          <p:nvPr/>
        </p:nvSpPr>
        <p:spPr>
          <a:xfrm>
            <a:off x="7120395" y="2924153"/>
            <a:ext cx="2683546" cy="1254013"/>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Train Word2Vector Model </a:t>
            </a:r>
          </a:p>
        </p:txBody>
      </p:sp>
      <p:sp>
        <p:nvSpPr>
          <p:cNvPr id="10" name="Freeform 10"/>
          <p:cNvSpPr/>
          <p:nvPr/>
        </p:nvSpPr>
        <p:spPr>
          <a:xfrm>
            <a:off x="1517559" y="6150965"/>
            <a:ext cx="2718268" cy="1279910"/>
          </a:xfrm>
          <a:custGeom>
            <a:avLst/>
            <a:gdLst/>
            <a:ahLst/>
            <a:cxnLst/>
            <a:rect l="l" t="t" r="r" b="b"/>
            <a:pathLst>
              <a:path w="715922" h="337096">
                <a:moveTo>
                  <a:pt x="145254" y="0"/>
                </a:moveTo>
                <a:lnTo>
                  <a:pt x="570669" y="0"/>
                </a:lnTo>
                <a:cubicBezTo>
                  <a:pt x="609193" y="0"/>
                  <a:pt x="646138" y="15303"/>
                  <a:pt x="673379" y="42544"/>
                </a:cubicBezTo>
                <a:cubicBezTo>
                  <a:pt x="700619" y="69784"/>
                  <a:pt x="715922" y="106730"/>
                  <a:pt x="715922" y="145254"/>
                </a:cubicBezTo>
                <a:lnTo>
                  <a:pt x="715922" y="191842"/>
                </a:lnTo>
                <a:cubicBezTo>
                  <a:pt x="715922" y="230366"/>
                  <a:pt x="700619" y="267312"/>
                  <a:pt x="673379" y="294552"/>
                </a:cubicBezTo>
                <a:cubicBezTo>
                  <a:pt x="646138" y="321792"/>
                  <a:pt x="609193" y="337096"/>
                  <a:pt x="570669" y="337096"/>
                </a:cubicBezTo>
                <a:lnTo>
                  <a:pt x="145254" y="337096"/>
                </a:lnTo>
                <a:cubicBezTo>
                  <a:pt x="106730" y="337096"/>
                  <a:pt x="69784" y="321792"/>
                  <a:pt x="42544" y="294552"/>
                </a:cubicBezTo>
                <a:cubicBezTo>
                  <a:pt x="15303" y="267312"/>
                  <a:pt x="0" y="230366"/>
                  <a:pt x="0" y="191842"/>
                </a:cubicBezTo>
                <a:lnTo>
                  <a:pt x="0" y="145254"/>
                </a:lnTo>
                <a:cubicBezTo>
                  <a:pt x="0" y="106730"/>
                  <a:pt x="15303" y="69784"/>
                  <a:pt x="42544" y="42544"/>
                </a:cubicBezTo>
                <a:cubicBezTo>
                  <a:pt x="69784" y="15303"/>
                  <a:pt x="106730" y="0"/>
                  <a:pt x="145254" y="0"/>
                </a:cubicBezTo>
                <a:close/>
              </a:path>
            </a:pathLst>
          </a:custGeom>
          <a:solidFill>
            <a:srgbClr val="B97449"/>
          </a:solidFill>
        </p:spPr>
      </p:sp>
      <p:sp>
        <p:nvSpPr>
          <p:cNvPr id="11" name="TextBox 11"/>
          <p:cNvSpPr txBox="1"/>
          <p:nvPr/>
        </p:nvSpPr>
        <p:spPr>
          <a:xfrm>
            <a:off x="1517559" y="6150964"/>
            <a:ext cx="2718268" cy="1279911"/>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Traditional Classifiers</a:t>
            </a:r>
          </a:p>
        </p:txBody>
      </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2344" y="2872362"/>
            <a:ext cx="1331702" cy="1331702"/>
          </a:xfrm>
          <a:prstGeom prst="rect">
            <a:avLst/>
          </a:prstGeom>
        </p:spPr>
      </p:pic>
      <p:sp>
        <p:nvSpPr>
          <p:cNvPr id="14" name="Freeform 14"/>
          <p:cNvSpPr/>
          <p:nvPr/>
        </p:nvSpPr>
        <p:spPr>
          <a:xfrm>
            <a:off x="14158367" y="2924154"/>
            <a:ext cx="2718268" cy="1279910"/>
          </a:xfrm>
          <a:custGeom>
            <a:avLst/>
            <a:gdLst/>
            <a:ahLst/>
            <a:cxnLst/>
            <a:rect l="l" t="t" r="r" b="b"/>
            <a:pathLst>
              <a:path w="715922" h="337096">
                <a:moveTo>
                  <a:pt x="145254" y="0"/>
                </a:moveTo>
                <a:lnTo>
                  <a:pt x="570669" y="0"/>
                </a:lnTo>
                <a:cubicBezTo>
                  <a:pt x="609193" y="0"/>
                  <a:pt x="646138" y="15303"/>
                  <a:pt x="673379" y="42544"/>
                </a:cubicBezTo>
                <a:cubicBezTo>
                  <a:pt x="700619" y="69784"/>
                  <a:pt x="715922" y="106730"/>
                  <a:pt x="715922" y="145254"/>
                </a:cubicBezTo>
                <a:lnTo>
                  <a:pt x="715922" y="191842"/>
                </a:lnTo>
                <a:cubicBezTo>
                  <a:pt x="715922" y="230366"/>
                  <a:pt x="700619" y="267312"/>
                  <a:pt x="673379" y="294552"/>
                </a:cubicBezTo>
                <a:cubicBezTo>
                  <a:pt x="646138" y="321792"/>
                  <a:pt x="609193" y="337096"/>
                  <a:pt x="570669" y="337096"/>
                </a:cubicBezTo>
                <a:lnTo>
                  <a:pt x="145254" y="337096"/>
                </a:lnTo>
                <a:cubicBezTo>
                  <a:pt x="106730" y="337096"/>
                  <a:pt x="69784" y="321792"/>
                  <a:pt x="42544" y="294552"/>
                </a:cubicBezTo>
                <a:cubicBezTo>
                  <a:pt x="15303" y="267312"/>
                  <a:pt x="0" y="230366"/>
                  <a:pt x="0" y="191842"/>
                </a:cubicBezTo>
                <a:lnTo>
                  <a:pt x="0" y="145254"/>
                </a:lnTo>
                <a:cubicBezTo>
                  <a:pt x="0" y="106730"/>
                  <a:pt x="15303" y="69784"/>
                  <a:pt x="42544" y="42544"/>
                </a:cubicBezTo>
                <a:cubicBezTo>
                  <a:pt x="69784" y="15303"/>
                  <a:pt x="106730" y="0"/>
                  <a:pt x="145254" y="0"/>
                </a:cubicBezTo>
                <a:close/>
              </a:path>
            </a:pathLst>
          </a:custGeom>
          <a:solidFill>
            <a:srgbClr val="B97449"/>
          </a:solidFill>
        </p:spPr>
      </p:sp>
      <p:sp>
        <p:nvSpPr>
          <p:cNvPr id="15" name="TextBox 15"/>
          <p:cNvSpPr txBox="1"/>
          <p:nvPr/>
        </p:nvSpPr>
        <p:spPr>
          <a:xfrm>
            <a:off x="14158367" y="2898259"/>
            <a:ext cx="2718268" cy="1305806"/>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Train Test Split</a:t>
            </a:r>
          </a:p>
        </p:txBody>
      </p:sp>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594480" y="3362111"/>
            <a:ext cx="2762371" cy="403997"/>
          </a:xfrm>
          <a:prstGeom prst="rect">
            <a:avLst/>
          </a:prstGeom>
        </p:spPr>
      </p:pic>
      <p:sp>
        <p:nvSpPr>
          <p:cNvPr id="19" name="Freeform 19"/>
          <p:cNvSpPr/>
          <p:nvPr/>
        </p:nvSpPr>
        <p:spPr>
          <a:xfrm>
            <a:off x="3706216" y="2898258"/>
            <a:ext cx="2718268" cy="1279910"/>
          </a:xfrm>
          <a:custGeom>
            <a:avLst/>
            <a:gdLst/>
            <a:ahLst/>
            <a:cxnLst/>
            <a:rect l="l" t="t" r="r" b="b"/>
            <a:pathLst>
              <a:path w="715922" h="337096">
                <a:moveTo>
                  <a:pt x="145254" y="0"/>
                </a:moveTo>
                <a:lnTo>
                  <a:pt x="570669" y="0"/>
                </a:lnTo>
                <a:cubicBezTo>
                  <a:pt x="609193" y="0"/>
                  <a:pt x="646138" y="15303"/>
                  <a:pt x="673379" y="42544"/>
                </a:cubicBezTo>
                <a:cubicBezTo>
                  <a:pt x="700619" y="69784"/>
                  <a:pt x="715922" y="106730"/>
                  <a:pt x="715922" y="145254"/>
                </a:cubicBezTo>
                <a:lnTo>
                  <a:pt x="715922" y="191842"/>
                </a:lnTo>
                <a:cubicBezTo>
                  <a:pt x="715922" y="230366"/>
                  <a:pt x="700619" y="267312"/>
                  <a:pt x="673379" y="294552"/>
                </a:cubicBezTo>
                <a:cubicBezTo>
                  <a:pt x="646138" y="321792"/>
                  <a:pt x="609193" y="337096"/>
                  <a:pt x="570669" y="337096"/>
                </a:cubicBezTo>
                <a:lnTo>
                  <a:pt x="145254" y="337096"/>
                </a:lnTo>
                <a:cubicBezTo>
                  <a:pt x="106730" y="337096"/>
                  <a:pt x="69784" y="321792"/>
                  <a:pt x="42544" y="294552"/>
                </a:cubicBezTo>
                <a:cubicBezTo>
                  <a:pt x="15303" y="267312"/>
                  <a:pt x="0" y="230366"/>
                  <a:pt x="0" y="191842"/>
                </a:cubicBezTo>
                <a:lnTo>
                  <a:pt x="0" y="145254"/>
                </a:lnTo>
                <a:cubicBezTo>
                  <a:pt x="0" y="106730"/>
                  <a:pt x="15303" y="69784"/>
                  <a:pt x="42544" y="42544"/>
                </a:cubicBezTo>
                <a:cubicBezTo>
                  <a:pt x="69784" y="15303"/>
                  <a:pt x="106730" y="0"/>
                  <a:pt x="145254" y="0"/>
                </a:cubicBezTo>
                <a:close/>
              </a:path>
            </a:pathLst>
          </a:custGeom>
          <a:solidFill>
            <a:srgbClr val="B97449"/>
          </a:solidFill>
        </p:spPr>
      </p:sp>
      <p:sp>
        <p:nvSpPr>
          <p:cNvPr id="20" name="TextBox 20"/>
          <p:cNvSpPr txBox="1"/>
          <p:nvPr/>
        </p:nvSpPr>
        <p:spPr>
          <a:xfrm>
            <a:off x="3706216" y="2898259"/>
            <a:ext cx="2718267" cy="1279910"/>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Text Tokenization</a:t>
            </a:r>
          </a:p>
        </p:txBody>
      </p:sp>
      <p:pic>
        <p:nvPicPr>
          <p:cNvPr id="25" name="Picture 25"/>
          <p:cNvPicPr>
            <a:picLocks noChangeAspect="1"/>
          </p:cNvPicPr>
          <p:nvPr/>
        </p:nvPicPr>
        <p:blipFill>
          <a:blip r:embed="rId8"/>
          <a:srcRect t="1341" r="2296"/>
          <a:stretch>
            <a:fillRect/>
          </a:stretch>
        </p:blipFill>
        <p:spPr>
          <a:xfrm>
            <a:off x="5065350" y="5756993"/>
            <a:ext cx="10063792" cy="2799972"/>
          </a:xfrm>
          <a:prstGeom prst="rect">
            <a:avLst/>
          </a:prstGeom>
        </p:spPr>
      </p:pic>
      <p:sp>
        <p:nvSpPr>
          <p:cNvPr id="27" name="Freeform 27"/>
          <p:cNvSpPr/>
          <p:nvPr/>
        </p:nvSpPr>
        <p:spPr>
          <a:xfrm>
            <a:off x="5065350" y="6095557"/>
            <a:ext cx="10063792" cy="395249"/>
          </a:xfrm>
          <a:custGeom>
            <a:avLst/>
            <a:gdLst/>
            <a:ahLst/>
            <a:cxnLst/>
            <a:rect l="l" t="t" r="r" b="b"/>
            <a:pathLst>
              <a:path w="2650546" h="109005">
                <a:moveTo>
                  <a:pt x="6154" y="0"/>
                </a:moveTo>
                <a:lnTo>
                  <a:pt x="2644392" y="0"/>
                </a:lnTo>
                <a:cubicBezTo>
                  <a:pt x="2647791" y="0"/>
                  <a:pt x="2650546" y="2755"/>
                  <a:pt x="2650546" y="6154"/>
                </a:cubicBezTo>
                <a:lnTo>
                  <a:pt x="2650546" y="102850"/>
                </a:lnTo>
                <a:cubicBezTo>
                  <a:pt x="2650546" y="106249"/>
                  <a:pt x="2647791" y="109005"/>
                  <a:pt x="2644392" y="109005"/>
                </a:cubicBezTo>
                <a:lnTo>
                  <a:pt x="6154" y="109005"/>
                </a:lnTo>
                <a:cubicBezTo>
                  <a:pt x="2755" y="109005"/>
                  <a:pt x="0" y="106249"/>
                  <a:pt x="0" y="102850"/>
                </a:cubicBezTo>
                <a:lnTo>
                  <a:pt x="0" y="6154"/>
                </a:lnTo>
                <a:cubicBezTo>
                  <a:pt x="0" y="2755"/>
                  <a:pt x="2755" y="0"/>
                  <a:pt x="6154" y="0"/>
                </a:cubicBezTo>
                <a:close/>
              </a:path>
            </a:pathLst>
          </a:custGeom>
          <a:solidFill>
            <a:srgbClr val="000000">
              <a:alpha val="0"/>
            </a:srgbClr>
          </a:solidFill>
          <a:ln w="76200">
            <a:solidFill>
              <a:srgbClr val="B97449"/>
            </a:solidFill>
          </a:ln>
        </p:spPr>
      </p:sp>
      <p:sp>
        <p:nvSpPr>
          <p:cNvPr id="29" name="TextBox 29"/>
          <p:cNvSpPr txBox="1"/>
          <p:nvPr/>
        </p:nvSpPr>
        <p:spPr>
          <a:xfrm>
            <a:off x="10408281" y="4020689"/>
            <a:ext cx="3134767" cy="329248"/>
          </a:xfrm>
          <a:prstGeom prst="rect">
            <a:avLst/>
          </a:prstGeom>
        </p:spPr>
        <p:txBody>
          <a:bodyPr lIns="0" tIns="0" rIns="0" bIns="0" rtlCol="0" anchor="t">
            <a:spAutoFit/>
          </a:bodyPr>
          <a:lstStyle/>
          <a:p>
            <a:pPr algn="ctr">
              <a:lnSpc>
                <a:spcPts val="2529"/>
              </a:lnSpc>
              <a:spcBef>
                <a:spcPct val="0"/>
              </a:spcBef>
            </a:pPr>
            <a:r>
              <a:rPr lang="en-US" sz="2299" dirty="0">
                <a:solidFill>
                  <a:srgbClr val="000000"/>
                </a:solidFill>
                <a:latin typeface="Oswald"/>
              </a:rPr>
              <a:t>Obtain Vector Representation</a:t>
            </a:r>
          </a:p>
        </p:txBody>
      </p:sp>
      <p:pic>
        <p:nvPicPr>
          <p:cNvPr id="30" name="Picture 30"/>
          <p:cNvPicPr>
            <a:picLocks noChangeAspect="1"/>
          </p:cNvPicPr>
          <p:nvPr/>
        </p:nvPicPr>
        <p:blipFill>
          <a:blip r:embed="rId9"/>
          <a:srcRect l="26164" t="2879" r="24475" b="57585"/>
          <a:stretch>
            <a:fillRect/>
          </a:stretch>
        </p:blipFill>
        <p:spPr>
          <a:xfrm rot="-1020362">
            <a:off x="16793231" y="8487751"/>
            <a:ext cx="1861524" cy="1541098"/>
          </a:xfrm>
          <a:prstGeom prst="rect">
            <a:avLst/>
          </a:prstGeom>
        </p:spPr>
      </p:pic>
      <p:grpSp>
        <p:nvGrpSpPr>
          <p:cNvPr id="31" name="Group 31"/>
          <p:cNvGrpSpPr/>
          <p:nvPr/>
        </p:nvGrpSpPr>
        <p:grpSpPr>
          <a:xfrm>
            <a:off x="0" y="9795557"/>
            <a:ext cx="18384652" cy="491443"/>
            <a:chOff x="0" y="0"/>
            <a:chExt cx="24512869" cy="655257"/>
          </a:xfrm>
        </p:grpSpPr>
        <p:grpSp>
          <p:nvGrpSpPr>
            <p:cNvPr id="32" name="Group 32"/>
            <p:cNvGrpSpPr/>
            <p:nvPr/>
          </p:nvGrpSpPr>
          <p:grpSpPr>
            <a:xfrm>
              <a:off x="0" y="0"/>
              <a:ext cx="24512869" cy="655257"/>
              <a:chOff x="0" y="0"/>
              <a:chExt cx="4842048" cy="129434"/>
            </a:xfrm>
          </p:grpSpPr>
          <p:sp>
            <p:nvSpPr>
              <p:cNvPr id="33" name="Freeform 33"/>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34" name="TextBox 34"/>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35" name="TextBox 35"/>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36" name="TextBox 36"/>
            <p:cNvSpPr txBox="1"/>
            <p:nvPr/>
          </p:nvSpPr>
          <p:spPr>
            <a:xfrm>
              <a:off x="4565553" y="136070"/>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37" name="TextBox 37"/>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38" name="TextBox 38"/>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39" name="TextBox 39"/>
            <p:cNvSpPr txBox="1"/>
            <p:nvPr/>
          </p:nvSpPr>
          <p:spPr>
            <a:xfrm>
              <a:off x="15896566" y="136070"/>
              <a:ext cx="178133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Methodology</a:t>
              </a:r>
            </a:p>
          </p:txBody>
        </p:sp>
        <p:sp>
          <p:nvSpPr>
            <p:cNvPr id="40" name="TextBox 40"/>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41" name="TextBox 41"/>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42" name="TextBox 42"/>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cxnSp>
        <p:nvCxnSpPr>
          <p:cNvPr id="44" name="Connector: Elbow 43">
            <a:extLst>
              <a:ext uri="{FF2B5EF4-FFF2-40B4-BE49-F238E27FC236}">
                <a16:creationId xmlns:a16="http://schemas.microsoft.com/office/drawing/2014/main" id="{3D9B15B0-653E-F442-AA8A-2A6E9C9B37B4}"/>
              </a:ext>
            </a:extLst>
          </p:cNvPr>
          <p:cNvCxnSpPr>
            <a:cxnSpLocks/>
            <a:stCxn id="15" idx="2"/>
            <a:endCxn id="11" idx="0"/>
          </p:cNvCxnSpPr>
          <p:nvPr/>
        </p:nvCxnSpPr>
        <p:spPr>
          <a:xfrm rot="5400000">
            <a:off x="8223648" y="-1142890"/>
            <a:ext cx="1946899" cy="12640808"/>
          </a:xfrm>
          <a:prstGeom prst="bentConnector3">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AEC6E7C-CA21-D462-AEDF-B8EEDF606744}"/>
              </a:ext>
            </a:extLst>
          </p:cNvPr>
          <p:cNvCxnSpPr>
            <a:stCxn id="12" idx="3"/>
            <a:endCxn id="20" idx="1"/>
          </p:cNvCxnSpPr>
          <p:nvPr/>
        </p:nvCxnSpPr>
        <p:spPr>
          <a:xfrm>
            <a:off x="2754046" y="3538213"/>
            <a:ext cx="952170" cy="1"/>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A2D0EE3-1C58-98C3-9D6A-A9DF9B0AB0E5}"/>
              </a:ext>
            </a:extLst>
          </p:cNvPr>
          <p:cNvCxnSpPr>
            <a:cxnSpLocks/>
            <a:stCxn id="20" idx="3"/>
            <a:endCxn id="8" idx="1"/>
          </p:cNvCxnSpPr>
          <p:nvPr/>
        </p:nvCxnSpPr>
        <p:spPr>
          <a:xfrm>
            <a:off x="6424483" y="3538214"/>
            <a:ext cx="695912" cy="12946"/>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8D5E26-C1C7-06B1-13C3-97886B20177F}"/>
              </a:ext>
            </a:extLst>
          </p:cNvPr>
          <p:cNvCxnSpPr>
            <a:cxnSpLocks/>
            <a:stCxn id="8" idx="3"/>
            <a:endCxn id="16" idx="1"/>
          </p:cNvCxnSpPr>
          <p:nvPr/>
        </p:nvCxnSpPr>
        <p:spPr>
          <a:xfrm>
            <a:off x="9803941" y="3551160"/>
            <a:ext cx="790539" cy="12950"/>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7076D80-0565-B7ED-C6A6-C93FD9F3ED94}"/>
              </a:ext>
            </a:extLst>
          </p:cNvPr>
          <p:cNvCxnSpPr>
            <a:cxnSpLocks/>
            <a:stCxn id="16" idx="3"/>
            <a:endCxn id="15" idx="1"/>
          </p:cNvCxnSpPr>
          <p:nvPr/>
        </p:nvCxnSpPr>
        <p:spPr>
          <a:xfrm flipV="1">
            <a:off x="13356851" y="3551162"/>
            <a:ext cx="801516" cy="12948"/>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sp>
        <p:nvSpPr>
          <p:cNvPr id="5" name="Freeform 27">
            <a:extLst>
              <a:ext uri="{FF2B5EF4-FFF2-40B4-BE49-F238E27FC236}">
                <a16:creationId xmlns:a16="http://schemas.microsoft.com/office/drawing/2014/main" id="{F46EFF39-D85C-150E-AA8A-FBE37DEB2C7A}"/>
              </a:ext>
            </a:extLst>
          </p:cNvPr>
          <p:cNvSpPr/>
          <p:nvPr/>
        </p:nvSpPr>
        <p:spPr>
          <a:xfrm>
            <a:off x="5041341" y="7237408"/>
            <a:ext cx="10063792" cy="395249"/>
          </a:xfrm>
          <a:custGeom>
            <a:avLst/>
            <a:gdLst/>
            <a:ahLst/>
            <a:cxnLst/>
            <a:rect l="l" t="t" r="r" b="b"/>
            <a:pathLst>
              <a:path w="2650546" h="109005">
                <a:moveTo>
                  <a:pt x="6154" y="0"/>
                </a:moveTo>
                <a:lnTo>
                  <a:pt x="2644392" y="0"/>
                </a:lnTo>
                <a:cubicBezTo>
                  <a:pt x="2647791" y="0"/>
                  <a:pt x="2650546" y="2755"/>
                  <a:pt x="2650546" y="6154"/>
                </a:cubicBezTo>
                <a:lnTo>
                  <a:pt x="2650546" y="102850"/>
                </a:lnTo>
                <a:cubicBezTo>
                  <a:pt x="2650546" y="106249"/>
                  <a:pt x="2647791" y="109005"/>
                  <a:pt x="2644392" y="109005"/>
                </a:cubicBezTo>
                <a:lnTo>
                  <a:pt x="6154" y="109005"/>
                </a:lnTo>
                <a:cubicBezTo>
                  <a:pt x="2755" y="109005"/>
                  <a:pt x="0" y="106249"/>
                  <a:pt x="0" y="102850"/>
                </a:cubicBezTo>
                <a:lnTo>
                  <a:pt x="0" y="6154"/>
                </a:lnTo>
                <a:cubicBezTo>
                  <a:pt x="0" y="2755"/>
                  <a:pt x="2755" y="0"/>
                  <a:pt x="6154" y="0"/>
                </a:cubicBezTo>
                <a:close/>
              </a:path>
            </a:pathLst>
          </a:custGeom>
          <a:solidFill>
            <a:srgbClr val="000000">
              <a:alpha val="0"/>
            </a:srgbClr>
          </a:solidFill>
          <a:ln w="76200">
            <a:solidFill>
              <a:srgbClr val="B97449"/>
            </a:solid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1606792"/>
            <a:ext cx="4433842" cy="3862968"/>
          </a:xfrm>
          <a:prstGeom prst="rect">
            <a:avLst/>
          </a:prstGeom>
        </p:spPr>
      </p:pic>
      <p:sp>
        <p:nvSpPr>
          <p:cNvPr id="4" name="TextBox 4"/>
          <p:cNvSpPr txBox="1"/>
          <p:nvPr/>
        </p:nvSpPr>
        <p:spPr>
          <a:xfrm>
            <a:off x="3350060" y="907050"/>
            <a:ext cx="11587880" cy="909905"/>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DEEP LEARNING MODELS </a:t>
            </a:r>
          </a:p>
        </p:txBody>
      </p:sp>
      <p:sp>
        <p:nvSpPr>
          <p:cNvPr id="7" name="Freeform 7"/>
          <p:cNvSpPr/>
          <p:nvPr/>
        </p:nvSpPr>
        <p:spPr>
          <a:xfrm>
            <a:off x="4246085" y="5367820"/>
            <a:ext cx="7031516" cy="1989386"/>
          </a:xfrm>
          <a:custGeom>
            <a:avLst/>
            <a:gdLst/>
            <a:ahLst/>
            <a:cxnLst/>
            <a:rect l="l" t="t" r="r" b="b"/>
            <a:pathLst>
              <a:path w="1944736" h="488440">
                <a:moveTo>
                  <a:pt x="8388" y="0"/>
                </a:moveTo>
                <a:lnTo>
                  <a:pt x="1936348" y="0"/>
                </a:lnTo>
                <a:cubicBezTo>
                  <a:pt x="1940981" y="0"/>
                  <a:pt x="1944736" y="3755"/>
                  <a:pt x="1944736" y="8388"/>
                </a:cubicBezTo>
                <a:lnTo>
                  <a:pt x="1944736" y="480052"/>
                </a:lnTo>
                <a:cubicBezTo>
                  <a:pt x="1944736" y="484684"/>
                  <a:pt x="1940981" y="488440"/>
                  <a:pt x="1936348" y="488440"/>
                </a:cubicBezTo>
                <a:lnTo>
                  <a:pt x="8388" y="488440"/>
                </a:lnTo>
                <a:cubicBezTo>
                  <a:pt x="3755" y="488440"/>
                  <a:pt x="0" y="484684"/>
                  <a:pt x="0" y="480052"/>
                </a:cubicBezTo>
                <a:lnTo>
                  <a:pt x="0" y="8388"/>
                </a:lnTo>
                <a:cubicBezTo>
                  <a:pt x="0" y="3755"/>
                  <a:pt x="3755" y="0"/>
                  <a:pt x="8388" y="0"/>
                </a:cubicBezTo>
                <a:close/>
              </a:path>
            </a:pathLst>
          </a:custGeom>
          <a:solidFill>
            <a:srgbClr val="000000">
              <a:alpha val="0"/>
            </a:srgbClr>
          </a:solidFill>
          <a:ln w="47625">
            <a:solidFill>
              <a:srgbClr val="AB7A5B"/>
            </a:solidFill>
            <a:prstDash val="sysDash"/>
          </a:ln>
        </p:spPr>
      </p:sp>
      <p:sp>
        <p:nvSpPr>
          <p:cNvPr id="10" name="Freeform 10"/>
          <p:cNvSpPr/>
          <p:nvPr/>
        </p:nvSpPr>
        <p:spPr>
          <a:xfrm>
            <a:off x="8226312" y="5716634"/>
            <a:ext cx="2717449" cy="1279525"/>
          </a:xfrm>
          <a:custGeom>
            <a:avLst/>
            <a:gdLst/>
            <a:ahLst/>
            <a:cxnLst/>
            <a:rect l="l" t="t" r="r" b="b"/>
            <a:pathLst>
              <a:path w="715922" h="337096">
                <a:moveTo>
                  <a:pt x="145297" y="0"/>
                </a:moveTo>
                <a:lnTo>
                  <a:pt x="570625" y="0"/>
                </a:lnTo>
                <a:cubicBezTo>
                  <a:pt x="609160" y="0"/>
                  <a:pt x="646117" y="15308"/>
                  <a:pt x="673366" y="42557"/>
                </a:cubicBezTo>
                <a:cubicBezTo>
                  <a:pt x="700614" y="69805"/>
                  <a:pt x="715922" y="106762"/>
                  <a:pt x="715922" y="145297"/>
                </a:cubicBezTo>
                <a:lnTo>
                  <a:pt x="715922" y="191799"/>
                </a:lnTo>
                <a:cubicBezTo>
                  <a:pt x="715922" y="272044"/>
                  <a:pt x="650871" y="337096"/>
                  <a:pt x="570625" y="337096"/>
                </a:cubicBezTo>
                <a:lnTo>
                  <a:pt x="145297" y="337096"/>
                </a:lnTo>
                <a:cubicBezTo>
                  <a:pt x="106762" y="337096"/>
                  <a:pt x="69805" y="321788"/>
                  <a:pt x="42557" y="294539"/>
                </a:cubicBezTo>
                <a:cubicBezTo>
                  <a:pt x="15308" y="267291"/>
                  <a:pt x="0" y="230334"/>
                  <a:pt x="0" y="191799"/>
                </a:cubicBezTo>
                <a:lnTo>
                  <a:pt x="0" y="145297"/>
                </a:lnTo>
                <a:cubicBezTo>
                  <a:pt x="0" y="65052"/>
                  <a:pt x="65052" y="0"/>
                  <a:pt x="145297" y="0"/>
                </a:cubicBezTo>
                <a:close/>
              </a:path>
            </a:pathLst>
          </a:custGeom>
          <a:solidFill>
            <a:srgbClr val="B97449"/>
          </a:solidFill>
        </p:spPr>
      </p:sp>
      <p:sp>
        <p:nvSpPr>
          <p:cNvPr id="11" name="TextBox 11"/>
          <p:cNvSpPr txBox="1"/>
          <p:nvPr/>
        </p:nvSpPr>
        <p:spPr>
          <a:xfrm>
            <a:off x="8226312" y="5711166"/>
            <a:ext cx="2717449" cy="1279525"/>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Model Validation</a:t>
            </a:r>
          </a:p>
        </p:txBody>
      </p:sp>
      <p:sp>
        <p:nvSpPr>
          <p:cNvPr id="14" name="Freeform 14"/>
          <p:cNvSpPr/>
          <p:nvPr/>
        </p:nvSpPr>
        <p:spPr>
          <a:xfrm>
            <a:off x="8226312" y="7660514"/>
            <a:ext cx="2717449" cy="1279525"/>
          </a:xfrm>
          <a:custGeom>
            <a:avLst/>
            <a:gdLst/>
            <a:ahLst/>
            <a:cxnLst/>
            <a:rect l="l" t="t" r="r" b="b"/>
            <a:pathLst>
              <a:path w="715922" h="337096">
                <a:moveTo>
                  <a:pt x="145297" y="0"/>
                </a:moveTo>
                <a:lnTo>
                  <a:pt x="570625" y="0"/>
                </a:lnTo>
                <a:cubicBezTo>
                  <a:pt x="609160" y="0"/>
                  <a:pt x="646117" y="15308"/>
                  <a:pt x="673366" y="42557"/>
                </a:cubicBezTo>
                <a:cubicBezTo>
                  <a:pt x="700614" y="69805"/>
                  <a:pt x="715922" y="106762"/>
                  <a:pt x="715922" y="145297"/>
                </a:cubicBezTo>
                <a:lnTo>
                  <a:pt x="715922" y="191799"/>
                </a:lnTo>
                <a:cubicBezTo>
                  <a:pt x="715922" y="272044"/>
                  <a:pt x="650871" y="337096"/>
                  <a:pt x="570625" y="337096"/>
                </a:cubicBezTo>
                <a:lnTo>
                  <a:pt x="145297" y="337096"/>
                </a:lnTo>
                <a:cubicBezTo>
                  <a:pt x="106762" y="337096"/>
                  <a:pt x="69805" y="321788"/>
                  <a:pt x="42557" y="294539"/>
                </a:cubicBezTo>
                <a:cubicBezTo>
                  <a:pt x="15308" y="267291"/>
                  <a:pt x="0" y="230334"/>
                  <a:pt x="0" y="191799"/>
                </a:cubicBezTo>
                <a:lnTo>
                  <a:pt x="0" y="145297"/>
                </a:lnTo>
                <a:cubicBezTo>
                  <a:pt x="0" y="65052"/>
                  <a:pt x="65052" y="0"/>
                  <a:pt x="145297" y="0"/>
                </a:cubicBezTo>
                <a:close/>
              </a:path>
            </a:pathLst>
          </a:custGeom>
          <a:solidFill>
            <a:srgbClr val="B97449"/>
          </a:solidFill>
        </p:spPr>
      </p:sp>
      <p:sp>
        <p:nvSpPr>
          <p:cNvPr id="15" name="TextBox 15"/>
          <p:cNvSpPr txBox="1"/>
          <p:nvPr/>
        </p:nvSpPr>
        <p:spPr>
          <a:xfrm>
            <a:off x="8226312" y="7660514"/>
            <a:ext cx="2717449" cy="1279525"/>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Prediction</a:t>
            </a:r>
          </a:p>
        </p:txBody>
      </p:sp>
      <p:sp>
        <p:nvSpPr>
          <p:cNvPr id="17" name="Freeform 17"/>
          <p:cNvSpPr/>
          <p:nvPr/>
        </p:nvSpPr>
        <p:spPr>
          <a:xfrm>
            <a:off x="4531182" y="5674239"/>
            <a:ext cx="2874299" cy="1353379"/>
          </a:xfrm>
          <a:custGeom>
            <a:avLst/>
            <a:gdLst/>
            <a:ahLst/>
            <a:cxnLst/>
            <a:rect l="l" t="t" r="r" b="b"/>
            <a:pathLst>
              <a:path w="715922" h="337096">
                <a:moveTo>
                  <a:pt x="137368" y="0"/>
                </a:moveTo>
                <a:lnTo>
                  <a:pt x="578554" y="0"/>
                </a:lnTo>
                <a:cubicBezTo>
                  <a:pt x="614986" y="0"/>
                  <a:pt x="649927" y="14473"/>
                  <a:pt x="675688" y="40234"/>
                </a:cubicBezTo>
                <a:cubicBezTo>
                  <a:pt x="701450" y="65996"/>
                  <a:pt x="715922" y="100936"/>
                  <a:pt x="715922" y="137368"/>
                </a:cubicBezTo>
                <a:lnTo>
                  <a:pt x="715922" y="199727"/>
                </a:lnTo>
                <a:cubicBezTo>
                  <a:pt x="715922" y="275594"/>
                  <a:pt x="654421" y="337096"/>
                  <a:pt x="578554" y="337096"/>
                </a:cubicBezTo>
                <a:lnTo>
                  <a:pt x="137368" y="337096"/>
                </a:lnTo>
                <a:cubicBezTo>
                  <a:pt x="100936" y="337096"/>
                  <a:pt x="65996" y="322623"/>
                  <a:pt x="40234" y="296862"/>
                </a:cubicBezTo>
                <a:cubicBezTo>
                  <a:pt x="14473" y="271100"/>
                  <a:pt x="0" y="236160"/>
                  <a:pt x="0" y="199727"/>
                </a:cubicBezTo>
                <a:lnTo>
                  <a:pt x="0" y="137368"/>
                </a:lnTo>
                <a:cubicBezTo>
                  <a:pt x="0" y="61502"/>
                  <a:pt x="61502" y="0"/>
                  <a:pt x="137368" y="0"/>
                </a:cubicBezTo>
                <a:close/>
              </a:path>
            </a:pathLst>
          </a:custGeom>
          <a:solidFill>
            <a:srgbClr val="B97449"/>
          </a:solidFill>
        </p:spPr>
      </p:sp>
      <p:sp>
        <p:nvSpPr>
          <p:cNvPr id="18" name="TextBox 18"/>
          <p:cNvSpPr txBox="1"/>
          <p:nvPr/>
        </p:nvSpPr>
        <p:spPr>
          <a:xfrm>
            <a:off x="4531182" y="5674239"/>
            <a:ext cx="2874299" cy="1353380"/>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Deep Learning Layers</a:t>
            </a:r>
          </a:p>
        </p:txBody>
      </p:sp>
      <p:sp>
        <p:nvSpPr>
          <p:cNvPr id="22" name="TextBox 22"/>
          <p:cNvSpPr txBox="1"/>
          <p:nvPr/>
        </p:nvSpPr>
        <p:spPr>
          <a:xfrm>
            <a:off x="4246084" y="4925001"/>
            <a:ext cx="1186306" cy="373740"/>
          </a:xfrm>
          <a:prstGeom prst="rect">
            <a:avLst/>
          </a:prstGeom>
        </p:spPr>
        <p:txBody>
          <a:bodyPr lIns="50800" tIns="50800" rIns="50800" bIns="50800" rtlCol="0" anchor="ctr"/>
          <a:lstStyle/>
          <a:p>
            <a:pPr>
              <a:lnSpc>
                <a:spcPts val="2200"/>
              </a:lnSpc>
            </a:pPr>
            <a:r>
              <a:rPr lang="en-US" sz="2000" dirty="0">
                <a:solidFill>
                  <a:srgbClr val="AB7A5B"/>
                </a:solidFill>
                <a:latin typeface="Oswald Bold"/>
              </a:rPr>
              <a:t>Training </a:t>
            </a:r>
          </a:p>
        </p:txBody>
      </p:sp>
      <p:sp>
        <p:nvSpPr>
          <p:cNvPr id="25" name="Freeform 25"/>
          <p:cNvSpPr/>
          <p:nvPr/>
        </p:nvSpPr>
        <p:spPr>
          <a:xfrm>
            <a:off x="7140370" y="3158934"/>
            <a:ext cx="2718268" cy="1279910"/>
          </a:xfrm>
          <a:custGeom>
            <a:avLst/>
            <a:gdLst/>
            <a:ahLst/>
            <a:cxnLst/>
            <a:rect l="l" t="t" r="r" b="b"/>
            <a:pathLst>
              <a:path w="715922" h="337096">
                <a:moveTo>
                  <a:pt x="145254" y="0"/>
                </a:moveTo>
                <a:lnTo>
                  <a:pt x="570669" y="0"/>
                </a:lnTo>
                <a:cubicBezTo>
                  <a:pt x="609193" y="0"/>
                  <a:pt x="646138" y="15303"/>
                  <a:pt x="673379" y="42544"/>
                </a:cubicBezTo>
                <a:cubicBezTo>
                  <a:pt x="700619" y="69784"/>
                  <a:pt x="715922" y="106730"/>
                  <a:pt x="715922" y="145254"/>
                </a:cubicBezTo>
                <a:lnTo>
                  <a:pt x="715922" y="191842"/>
                </a:lnTo>
                <a:cubicBezTo>
                  <a:pt x="715922" y="230366"/>
                  <a:pt x="700619" y="267312"/>
                  <a:pt x="673379" y="294552"/>
                </a:cubicBezTo>
                <a:cubicBezTo>
                  <a:pt x="646138" y="321792"/>
                  <a:pt x="609193" y="337096"/>
                  <a:pt x="570669" y="337096"/>
                </a:cubicBezTo>
                <a:lnTo>
                  <a:pt x="145254" y="337096"/>
                </a:lnTo>
                <a:cubicBezTo>
                  <a:pt x="106730" y="337096"/>
                  <a:pt x="69784" y="321792"/>
                  <a:pt x="42544" y="294552"/>
                </a:cubicBezTo>
                <a:cubicBezTo>
                  <a:pt x="15303" y="267312"/>
                  <a:pt x="0" y="230366"/>
                  <a:pt x="0" y="191842"/>
                </a:cubicBezTo>
                <a:lnTo>
                  <a:pt x="0" y="145254"/>
                </a:lnTo>
                <a:cubicBezTo>
                  <a:pt x="0" y="106730"/>
                  <a:pt x="15303" y="69784"/>
                  <a:pt x="42544" y="42544"/>
                </a:cubicBezTo>
                <a:cubicBezTo>
                  <a:pt x="69784" y="15303"/>
                  <a:pt x="106730" y="0"/>
                  <a:pt x="145254" y="0"/>
                </a:cubicBezTo>
                <a:close/>
              </a:path>
            </a:pathLst>
          </a:custGeom>
          <a:solidFill>
            <a:srgbClr val="B97449"/>
          </a:solidFill>
        </p:spPr>
      </p:sp>
      <p:sp>
        <p:nvSpPr>
          <p:cNvPr id="26" name="TextBox 26"/>
          <p:cNvSpPr txBox="1"/>
          <p:nvPr/>
        </p:nvSpPr>
        <p:spPr>
          <a:xfrm>
            <a:off x="7140370" y="3155299"/>
            <a:ext cx="2718268" cy="1283545"/>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Train Word2Vector Model </a:t>
            </a:r>
          </a:p>
        </p:txBody>
      </p:sp>
      <p:pic>
        <p:nvPicPr>
          <p:cNvPr id="27" name="Picture 2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96995" y="3111693"/>
            <a:ext cx="1331702" cy="1331702"/>
          </a:xfrm>
          <a:prstGeom prst="rect">
            <a:avLst/>
          </a:prstGeom>
        </p:spPr>
      </p:pic>
      <p:sp>
        <p:nvSpPr>
          <p:cNvPr id="29" name="Freeform 29"/>
          <p:cNvSpPr/>
          <p:nvPr/>
        </p:nvSpPr>
        <p:spPr>
          <a:xfrm>
            <a:off x="14072737" y="3163485"/>
            <a:ext cx="2718268" cy="1279910"/>
          </a:xfrm>
          <a:custGeom>
            <a:avLst/>
            <a:gdLst/>
            <a:ahLst/>
            <a:cxnLst/>
            <a:rect l="l" t="t" r="r" b="b"/>
            <a:pathLst>
              <a:path w="715922" h="337096">
                <a:moveTo>
                  <a:pt x="145254" y="0"/>
                </a:moveTo>
                <a:lnTo>
                  <a:pt x="570669" y="0"/>
                </a:lnTo>
                <a:cubicBezTo>
                  <a:pt x="609193" y="0"/>
                  <a:pt x="646138" y="15303"/>
                  <a:pt x="673379" y="42544"/>
                </a:cubicBezTo>
                <a:cubicBezTo>
                  <a:pt x="700619" y="69784"/>
                  <a:pt x="715922" y="106730"/>
                  <a:pt x="715922" y="145254"/>
                </a:cubicBezTo>
                <a:lnTo>
                  <a:pt x="715922" y="191842"/>
                </a:lnTo>
                <a:cubicBezTo>
                  <a:pt x="715922" y="230366"/>
                  <a:pt x="700619" y="267312"/>
                  <a:pt x="673379" y="294552"/>
                </a:cubicBezTo>
                <a:cubicBezTo>
                  <a:pt x="646138" y="321792"/>
                  <a:pt x="609193" y="337096"/>
                  <a:pt x="570669" y="337096"/>
                </a:cubicBezTo>
                <a:lnTo>
                  <a:pt x="145254" y="337096"/>
                </a:lnTo>
                <a:cubicBezTo>
                  <a:pt x="106730" y="337096"/>
                  <a:pt x="69784" y="321792"/>
                  <a:pt x="42544" y="294552"/>
                </a:cubicBezTo>
                <a:cubicBezTo>
                  <a:pt x="15303" y="267312"/>
                  <a:pt x="0" y="230366"/>
                  <a:pt x="0" y="191842"/>
                </a:cubicBezTo>
                <a:lnTo>
                  <a:pt x="0" y="145254"/>
                </a:lnTo>
                <a:cubicBezTo>
                  <a:pt x="0" y="106730"/>
                  <a:pt x="15303" y="69784"/>
                  <a:pt x="42544" y="42544"/>
                </a:cubicBezTo>
                <a:cubicBezTo>
                  <a:pt x="69784" y="15303"/>
                  <a:pt x="106730" y="0"/>
                  <a:pt x="145254" y="0"/>
                </a:cubicBezTo>
                <a:close/>
              </a:path>
            </a:pathLst>
          </a:custGeom>
          <a:solidFill>
            <a:srgbClr val="B97449"/>
          </a:solidFill>
        </p:spPr>
      </p:sp>
      <p:sp>
        <p:nvSpPr>
          <p:cNvPr id="30" name="TextBox 30"/>
          <p:cNvSpPr txBox="1"/>
          <p:nvPr/>
        </p:nvSpPr>
        <p:spPr>
          <a:xfrm>
            <a:off x="14072737" y="3158594"/>
            <a:ext cx="2718268" cy="1284802"/>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Train Test Split</a:t>
            </a:r>
          </a:p>
        </p:txBody>
      </p:sp>
      <p:pic>
        <p:nvPicPr>
          <p:cNvPr id="31" name="Picture 3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669131" y="3601442"/>
            <a:ext cx="2762371" cy="403997"/>
          </a:xfrm>
          <a:prstGeom prst="rect">
            <a:avLst/>
          </a:prstGeom>
        </p:spPr>
      </p:pic>
      <p:sp>
        <p:nvSpPr>
          <p:cNvPr id="33" name="Freeform 33"/>
          <p:cNvSpPr/>
          <p:nvPr/>
        </p:nvSpPr>
        <p:spPr>
          <a:xfrm>
            <a:off x="3780867" y="3155299"/>
            <a:ext cx="2718268" cy="1279910"/>
          </a:xfrm>
          <a:custGeom>
            <a:avLst/>
            <a:gdLst/>
            <a:ahLst/>
            <a:cxnLst/>
            <a:rect l="l" t="t" r="r" b="b"/>
            <a:pathLst>
              <a:path w="715922" h="337096">
                <a:moveTo>
                  <a:pt x="145254" y="0"/>
                </a:moveTo>
                <a:lnTo>
                  <a:pt x="570669" y="0"/>
                </a:lnTo>
                <a:cubicBezTo>
                  <a:pt x="609193" y="0"/>
                  <a:pt x="646138" y="15303"/>
                  <a:pt x="673379" y="42544"/>
                </a:cubicBezTo>
                <a:cubicBezTo>
                  <a:pt x="700619" y="69784"/>
                  <a:pt x="715922" y="106730"/>
                  <a:pt x="715922" y="145254"/>
                </a:cubicBezTo>
                <a:lnTo>
                  <a:pt x="715922" y="191842"/>
                </a:lnTo>
                <a:cubicBezTo>
                  <a:pt x="715922" y="230366"/>
                  <a:pt x="700619" y="267312"/>
                  <a:pt x="673379" y="294552"/>
                </a:cubicBezTo>
                <a:cubicBezTo>
                  <a:pt x="646138" y="321792"/>
                  <a:pt x="609193" y="337096"/>
                  <a:pt x="570669" y="337096"/>
                </a:cubicBezTo>
                <a:lnTo>
                  <a:pt x="145254" y="337096"/>
                </a:lnTo>
                <a:cubicBezTo>
                  <a:pt x="106730" y="337096"/>
                  <a:pt x="69784" y="321792"/>
                  <a:pt x="42544" y="294552"/>
                </a:cubicBezTo>
                <a:cubicBezTo>
                  <a:pt x="15303" y="267312"/>
                  <a:pt x="0" y="230366"/>
                  <a:pt x="0" y="191842"/>
                </a:cubicBezTo>
                <a:lnTo>
                  <a:pt x="0" y="145254"/>
                </a:lnTo>
                <a:cubicBezTo>
                  <a:pt x="0" y="106730"/>
                  <a:pt x="15303" y="69784"/>
                  <a:pt x="42544" y="42544"/>
                </a:cubicBezTo>
                <a:cubicBezTo>
                  <a:pt x="69784" y="15303"/>
                  <a:pt x="106730" y="0"/>
                  <a:pt x="145254" y="0"/>
                </a:cubicBezTo>
                <a:close/>
              </a:path>
            </a:pathLst>
          </a:custGeom>
          <a:solidFill>
            <a:srgbClr val="B97449"/>
          </a:solidFill>
        </p:spPr>
      </p:sp>
      <p:sp>
        <p:nvSpPr>
          <p:cNvPr id="34" name="TextBox 34"/>
          <p:cNvSpPr txBox="1"/>
          <p:nvPr/>
        </p:nvSpPr>
        <p:spPr>
          <a:xfrm>
            <a:off x="3780867" y="3151664"/>
            <a:ext cx="2718268" cy="1279910"/>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Text Tokenization</a:t>
            </a:r>
          </a:p>
        </p:txBody>
      </p:sp>
      <p:sp>
        <p:nvSpPr>
          <p:cNvPr id="39" name="TextBox 39"/>
          <p:cNvSpPr txBox="1"/>
          <p:nvPr/>
        </p:nvSpPr>
        <p:spPr>
          <a:xfrm>
            <a:off x="10482933" y="4260020"/>
            <a:ext cx="3134767" cy="329248"/>
          </a:xfrm>
          <a:prstGeom prst="rect">
            <a:avLst/>
          </a:prstGeom>
        </p:spPr>
        <p:txBody>
          <a:bodyPr lIns="0" tIns="0" rIns="0" bIns="0" rtlCol="0" anchor="t">
            <a:spAutoFit/>
          </a:bodyPr>
          <a:lstStyle/>
          <a:p>
            <a:pPr algn="ctr">
              <a:lnSpc>
                <a:spcPts val="2529"/>
              </a:lnSpc>
              <a:spcBef>
                <a:spcPct val="0"/>
              </a:spcBef>
            </a:pPr>
            <a:r>
              <a:rPr lang="en-US" sz="2299" dirty="0">
                <a:solidFill>
                  <a:srgbClr val="000000"/>
                </a:solidFill>
                <a:latin typeface="Oswald"/>
              </a:rPr>
              <a:t>Obtain Vector Representation</a:t>
            </a:r>
          </a:p>
        </p:txBody>
      </p:sp>
      <p:pic>
        <p:nvPicPr>
          <p:cNvPr id="40" name="Picture 40"/>
          <p:cNvPicPr>
            <a:picLocks noChangeAspect="1"/>
          </p:cNvPicPr>
          <p:nvPr/>
        </p:nvPicPr>
        <p:blipFill>
          <a:blip r:embed="rId8"/>
          <a:srcRect l="26164" t="2879" r="24475" b="57585"/>
          <a:stretch>
            <a:fillRect/>
          </a:stretch>
        </p:blipFill>
        <p:spPr>
          <a:xfrm rot="-1020362">
            <a:off x="16793231" y="8487751"/>
            <a:ext cx="1861524" cy="1541098"/>
          </a:xfrm>
          <a:prstGeom prst="rect">
            <a:avLst/>
          </a:prstGeom>
        </p:spPr>
      </p:pic>
      <p:grpSp>
        <p:nvGrpSpPr>
          <p:cNvPr id="41" name="Group 41"/>
          <p:cNvGrpSpPr/>
          <p:nvPr/>
        </p:nvGrpSpPr>
        <p:grpSpPr>
          <a:xfrm>
            <a:off x="0" y="9795557"/>
            <a:ext cx="18384652" cy="491443"/>
            <a:chOff x="0" y="0"/>
            <a:chExt cx="24512869" cy="655257"/>
          </a:xfrm>
        </p:grpSpPr>
        <p:grpSp>
          <p:nvGrpSpPr>
            <p:cNvPr id="42" name="Group 42"/>
            <p:cNvGrpSpPr/>
            <p:nvPr/>
          </p:nvGrpSpPr>
          <p:grpSpPr>
            <a:xfrm>
              <a:off x="0" y="0"/>
              <a:ext cx="24512869" cy="655257"/>
              <a:chOff x="0" y="0"/>
              <a:chExt cx="4842048" cy="129434"/>
            </a:xfrm>
          </p:grpSpPr>
          <p:sp>
            <p:nvSpPr>
              <p:cNvPr id="43" name="Freeform 43"/>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44" name="TextBox 44"/>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45" name="TextBox 45"/>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46" name="TextBox 46"/>
            <p:cNvSpPr txBox="1"/>
            <p:nvPr/>
          </p:nvSpPr>
          <p:spPr>
            <a:xfrm>
              <a:off x="4565553" y="136070"/>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47" name="TextBox 47"/>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48" name="TextBox 48"/>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49" name="TextBox 49"/>
            <p:cNvSpPr txBox="1"/>
            <p:nvPr/>
          </p:nvSpPr>
          <p:spPr>
            <a:xfrm>
              <a:off x="15896566" y="136070"/>
              <a:ext cx="178133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Methodology</a:t>
              </a:r>
            </a:p>
          </p:txBody>
        </p:sp>
        <p:sp>
          <p:nvSpPr>
            <p:cNvPr id="50" name="TextBox 50"/>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51" name="TextBox 51"/>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52" name="TextBox 52"/>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cxnSp>
        <p:nvCxnSpPr>
          <p:cNvPr id="53" name="Connector: Elbow 52">
            <a:extLst>
              <a:ext uri="{FF2B5EF4-FFF2-40B4-BE49-F238E27FC236}">
                <a16:creationId xmlns:a16="http://schemas.microsoft.com/office/drawing/2014/main" id="{63BA3B91-EEC9-4DD3-ABC2-96DA639894A1}"/>
              </a:ext>
            </a:extLst>
          </p:cNvPr>
          <p:cNvCxnSpPr>
            <a:cxnSpLocks/>
            <a:stCxn id="30" idx="2"/>
            <a:endCxn id="18" idx="0"/>
          </p:cNvCxnSpPr>
          <p:nvPr/>
        </p:nvCxnSpPr>
        <p:spPr>
          <a:xfrm rot="5400000">
            <a:off x="10084681" y="327048"/>
            <a:ext cx="1230843" cy="9463539"/>
          </a:xfrm>
          <a:prstGeom prst="bentConnector3">
            <a:avLst>
              <a:gd name="adj1" fmla="val 50000"/>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C6D38E-70CE-B18F-7853-60D7976513B9}"/>
              </a:ext>
            </a:extLst>
          </p:cNvPr>
          <p:cNvCxnSpPr>
            <a:cxnSpLocks/>
            <a:stCxn id="31" idx="3"/>
            <a:endCxn id="30" idx="1"/>
          </p:cNvCxnSpPr>
          <p:nvPr/>
        </p:nvCxnSpPr>
        <p:spPr>
          <a:xfrm flipV="1">
            <a:off x="13431502" y="3800995"/>
            <a:ext cx="641235" cy="2446"/>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DBF2966-98DA-4DB7-C28B-AFE5E2358C32}"/>
              </a:ext>
            </a:extLst>
          </p:cNvPr>
          <p:cNvCxnSpPr>
            <a:cxnSpLocks/>
            <a:stCxn id="26" idx="3"/>
            <a:endCxn id="31" idx="1"/>
          </p:cNvCxnSpPr>
          <p:nvPr/>
        </p:nvCxnSpPr>
        <p:spPr>
          <a:xfrm>
            <a:off x="9858638" y="3797072"/>
            <a:ext cx="810493" cy="6369"/>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3669195-E6F4-554B-FFDA-0DBB72974E83}"/>
              </a:ext>
            </a:extLst>
          </p:cNvPr>
          <p:cNvCxnSpPr>
            <a:cxnSpLocks/>
            <a:stCxn id="34" idx="3"/>
            <a:endCxn id="26" idx="1"/>
          </p:cNvCxnSpPr>
          <p:nvPr/>
        </p:nvCxnSpPr>
        <p:spPr>
          <a:xfrm>
            <a:off x="6499135" y="3791619"/>
            <a:ext cx="641235" cy="5453"/>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8E9F169-417D-099E-7DD4-F8ACB0666516}"/>
              </a:ext>
            </a:extLst>
          </p:cNvPr>
          <p:cNvCxnSpPr>
            <a:cxnSpLocks/>
            <a:stCxn id="27" idx="3"/>
            <a:endCxn id="34" idx="1"/>
          </p:cNvCxnSpPr>
          <p:nvPr/>
        </p:nvCxnSpPr>
        <p:spPr>
          <a:xfrm>
            <a:off x="2828697" y="3777544"/>
            <a:ext cx="952170" cy="14075"/>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B686A32-7A52-0F8A-D1FB-C37B0EA128B3}"/>
              </a:ext>
            </a:extLst>
          </p:cNvPr>
          <p:cNvCxnSpPr>
            <a:cxnSpLocks/>
            <a:stCxn id="18" idx="3"/>
            <a:endCxn id="11" idx="1"/>
          </p:cNvCxnSpPr>
          <p:nvPr/>
        </p:nvCxnSpPr>
        <p:spPr>
          <a:xfrm>
            <a:off x="7405481" y="6350929"/>
            <a:ext cx="820831" cy="0"/>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975C0F7-6881-141A-8CC9-7EB7B8106E13}"/>
              </a:ext>
            </a:extLst>
          </p:cNvPr>
          <p:cNvCxnSpPr>
            <a:cxnSpLocks/>
            <a:stCxn id="11" idx="2"/>
            <a:endCxn id="15" idx="0"/>
          </p:cNvCxnSpPr>
          <p:nvPr/>
        </p:nvCxnSpPr>
        <p:spPr>
          <a:xfrm>
            <a:off x="9585037" y="6990691"/>
            <a:ext cx="0" cy="669823"/>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1606792"/>
            <a:ext cx="4433842" cy="3862968"/>
          </a:xfrm>
          <a:prstGeom prst="rect">
            <a:avLst/>
          </a:prstGeom>
        </p:spPr>
      </p:pic>
      <p:graphicFrame>
        <p:nvGraphicFramePr>
          <p:cNvPr id="4" name="Table 4"/>
          <p:cNvGraphicFramePr>
            <a:graphicFrameLocks noGrp="1"/>
          </p:cNvGraphicFramePr>
          <p:nvPr/>
        </p:nvGraphicFramePr>
        <p:xfrm>
          <a:off x="1119715" y="2997874"/>
          <a:ext cx="7044160" cy="5746776"/>
        </p:xfrm>
        <a:graphic>
          <a:graphicData uri="http://schemas.openxmlformats.org/drawingml/2006/table">
            <a:tbl>
              <a:tblPr/>
              <a:tblGrid>
                <a:gridCol w="1458733">
                  <a:extLst>
                    <a:ext uri="{9D8B030D-6E8A-4147-A177-3AD203B41FA5}">
                      <a16:colId xmlns:a16="http://schemas.microsoft.com/office/drawing/2014/main" val="20000"/>
                    </a:ext>
                  </a:extLst>
                </a:gridCol>
                <a:gridCol w="1484910">
                  <a:extLst>
                    <a:ext uri="{9D8B030D-6E8A-4147-A177-3AD203B41FA5}">
                      <a16:colId xmlns:a16="http://schemas.microsoft.com/office/drawing/2014/main" val="20001"/>
                    </a:ext>
                  </a:extLst>
                </a:gridCol>
                <a:gridCol w="1467568">
                  <a:extLst>
                    <a:ext uri="{9D8B030D-6E8A-4147-A177-3AD203B41FA5}">
                      <a16:colId xmlns:a16="http://schemas.microsoft.com/office/drawing/2014/main" val="20002"/>
                    </a:ext>
                  </a:extLst>
                </a:gridCol>
                <a:gridCol w="1235722">
                  <a:extLst>
                    <a:ext uri="{9D8B030D-6E8A-4147-A177-3AD203B41FA5}">
                      <a16:colId xmlns:a16="http://schemas.microsoft.com/office/drawing/2014/main" val="20003"/>
                    </a:ext>
                  </a:extLst>
                </a:gridCol>
                <a:gridCol w="1397227">
                  <a:extLst>
                    <a:ext uri="{9D8B030D-6E8A-4147-A177-3AD203B41FA5}">
                      <a16:colId xmlns:a16="http://schemas.microsoft.com/office/drawing/2014/main" val="20004"/>
                    </a:ext>
                  </a:extLst>
                </a:gridCol>
              </a:tblGrid>
              <a:tr h="820968">
                <a:tc>
                  <a:txBody>
                    <a:bodyPr/>
                    <a:lstStyle/>
                    <a:p>
                      <a:pPr algn="ctr">
                        <a:lnSpc>
                          <a:spcPts val="2520"/>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DM Sans Bold"/>
                        </a:rPr>
                        <a:t>Accuracy</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Precision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Recall</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F1-Score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extLst>
                  <a:ext uri="{0D108BD9-81ED-4DB2-BD59-A6C34878D82A}">
                    <a16:rowId xmlns:a16="http://schemas.microsoft.com/office/drawing/2014/main" val="10000"/>
                  </a:ext>
                </a:extLst>
              </a:tr>
              <a:tr h="820968">
                <a:tc>
                  <a:txBody>
                    <a:bodyPr/>
                    <a:lstStyle/>
                    <a:p>
                      <a:pPr algn="ctr">
                        <a:lnSpc>
                          <a:spcPts val="2520"/>
                        </a:lnSpc>
                        <a:defRPr/>
                      </a:pPr>
                      <a:r>
                        <a:rPr lang="en-US" sz="1800">
                          <a:solidFill>
                            <a:srgbClr val="FFFFFF"/>
                          </a:solidFill>
                          <a:latin typeface="DM Sans Bold"/>
                        </a:rPr>
                        <a:t>SVM</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75.17</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47.78</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81.73</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60.3</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0968">
                <a:tc>
                  <a:txBody>
                    <a:bodyPr/>
                    <a:lstStyle/>
                    <a:p>
                      <a:pPr algn="ctr">
                        <a:lnSpc>
                          <a:spcPts val="2520"/>
                        </a:lnSpc>
                        <a:defRPr/>
                      </a:pPr>
                      <a:r>
                        <a:rPr lang="en-US" sz="1800">
                          <a:solidFill>
                            <a:srgbClr val="FFFFFF"/>
                          </a:solidFill>
                          <a:latin typeface="DM Sans Bold"/>
                        </a:rPr>
                        <a:t>GB</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75.14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45.44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84.30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59.07</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20968">
                <a:tc>
                  <a:txBody>
                    <a:bodyPr/>
                    <a:lstStyle/>
                    <a:p>
                      <a:pPr algn="ctr">
                        <a:lnSpc>
                          <a:spcPts val="2520"/>
                        </a:lnSpc>
                        <a:defRPr/>
                      </a:pPr>
                      <a:r>
                        <a:rPr lang="en-US" sz="1800">
                          <a:solidFill>
                            <a:srgbClr val="FFFFFF"/>
                          </a:solidFill>
                          <a:latin typeface="DM Sans Bold"/>
                        </a:rPr>
                        <a:t>RF</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74.88</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45.48</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83.31</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58.84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20968">
                <a:tc>
                  <a:txBody>
                    <a:bodyPr/>
                    <a:lstStyle/>
                    <a:p>
                      <a:pPr algn="ctr">
                        <a:lnSpc>
                          <a:spcPts val="2520"/>
                        </a:lnSpc>
                        <a:defRPr/>
                      </a:pPr>
                      <a:r>
                        <a:rPr lang="en-US" sz="1800">
                          <a:solidFill>
                            <a:srgbClr val="FFFFFF"/>
                          </a:solidFill>
                          <a:latin typeface="DM Sans Bold"/>
                        </a:rPr>
                        <a:t>LR</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72.35</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53.94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69.24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60.64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20968">
                <a:tc>
                  <a:txBody>
                    <a:bodyPr/>
                    <a:lstStyle/>
                    <a:p>
                      <a:pPr algn="ctr">
                        <a:lnSpc>
                          <a:spcPts val="2520"/>
                        </a:lnSpc>
                        <a:defRPr/>
                      </a:pPr>
                      <a:r>
                        <a:rPr lang="en-US" sz="1800">
                          <a:solidFill>
                            <a:srgbClr val="FFFFFF"/>
                          </a:solidFill>
                          <a:latin typeface="DM Sans Bold"/>
                        </a:rPr>
                        <a:t>DT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65.19</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57.92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55.69</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58.78</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20968">
                <a:tc>
                  <a:txBody>
                    <a:bodyPr/>
                    <a:lstStyle/>
                    <a:p>
                      <a:pPr algn="ctr">
                        <a:lnSpc>
                          <a:spcPts val="2520"/>
                        </a:lnSpc>
                        <a:defRPr/>
                      </a:pPr>
                      <a:r>
                        <a:rPr lang="en-US" sz="1800">
                          <a:solidFill>
                            <a:srgbClr val="FFFFFF"/>
                          </a:solidFill>
                          <a:latin typeface="DM Sans Bold"/>
                        </a:rPr>
                        <a:t>G-NB</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62.44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5.55</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88.96</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10.45</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5" name="Table 5"/>
          <p:cNvGraphicFramePr>
            <a:graphicFrameLocks noGrp="1"/>
          </p:cNvGraphicFramePr>
          <p:nvPr/>
        </p:nvGraphicFramePr>
        <p:xfrm>
          <a:off x="9463393" y="3808414"/>
          <a:ext cx="7558474" cy="4125697"/>
        </p:xfrm>
        <a:graphic>
          <a:graphicData uri="http://schemas.openxmlformats.org/drawingml/2006/table">
            <a:tbl>
              <a:tblPr/>
              <a:tblGrid>
                <a:gridCol w="1567797">
                  <a:extLst>
                    <a:ext uri="{9D8B030D-6E8A-4147-A177-3AD203B41FA5}">
                      <a16:colId xmlns:a16="http://schemas.microsoft.com/office/drawing/2014/main" val="20000"/>
                    </a:ext>
                  </a:extLst>
                </a:gridCol>
                <a:gridCol w="1515010">
                  <a:extLst>
                    <a:ext uri="{9D8B030D-6E8A-4147-A177-3AD203B41FA5}">
                      <a16:colId xmlns:a16="http://schemas.microsoft.com/office/drawing/2014/main" val="20001"/>
                    </a:ext>
                  </a:extLst>
                </a:gridCol>
                <a:gridCol w="1504872">
                  <a:extLst>
                    <a:ext uri="{9D8B030D-6E8A-4147-A177-3AD203B41FA5}">
                      <a16:colId xmlns:a16="http://schemas.microsoft.com/office/drawing/2014/main" val="20002"/>
                    </a:ext>
                  </a:extLst>
                </a:gridCol>
                <a:gridCol w="1404155">
                  <a:extLst>
                    <a:ext uri="{9D8B030D-6E8A-4147-A177-3AD203B41FA5}">
                      <a16:colId xmlns:a16="http://schemas.microsoft.com/office/drawing/2014/main" val="20003"/>
                    </a:ext>
                  </a:extLst>
                </a:gridCol>
                <a:gridCol w="1566640">
                  <a:extLst>
                    <a:ext uri="{9D8B030D-6E8A-4147-A177-3AD203B41FA5}">
                      <a16:colId xmlns:a16="http://schemas.microsoft.com/office/drawing/2014/main" val="20004"/>
                    </a:ext>
                  </a:extLst>
                </a:gridCol>
              </a:tblGrid>
              <a:tr h="821504">
                <a:tc>
                  <a:txBody>
                    <a:bodyPr/>
                    <a:lstStyle/>
                    <a:p>
                      <a:pPr algn="ctr">
                        <a:lnSpc>
                          <a:spcPts val="2520"/>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DM Sans Bold"/>
                        </a:rPr>
                        <a:t>Accuracy</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Precision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Recall</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F1-Score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extLst>
                  <a:ext uri="{0D108BD9-81ED-4DB2-BD59-A6C34878D82A}">
                    <a16:rowId xmlns:a16="http://schemas.microsoft.com/office/drawing/2014/main" val="10000"/>
                  </a:ext>
                </a:extLst>
              </a:tr>
              <a:tr h="839681">
                <a:tc>
                  <a:txBody>
                    <a:bodyPr/>
                    <a:lstStyle/>
                    <a:p>
                      <a:pPr algn="ctr">
                        <a:lnSpc>
                          <a:spcPts val="2520"/>
                        </a:lnSpc>
                        <a:defRPr/>
                      </a:pPr>
                      <a:r>
                        <a:rPr lang="en-US" sz="1800">
                          <a:solidFill>
                            <a:srgbClr val="FFFFFF"/>
                          </a:solidFill>
                          <a:latin typeface="DM Sans Bold"/>
                        </a:rPr>
                        <a:t>RNN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0.76</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0.79</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0.52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0.63</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1504">
                <a:tc>
                  <a:txBody>
                    <a:bodyPr/>
                    <a:lstStyle/>
                    <a:p>
                      <a:pPr algn="ctr">
                        <a:lnSpc>
                          <a:spcPts val="2520"/>
                        </a:lnSpc>
                        <a:defRPr/>
                      </a:pPr>
                      <a:r>
                        <a:rPr lang="en-US" sz="1800">
                          <a:solidFill>
                            <a:srgbClr val="FFFFFF"/>
                          </a:solidFill>
                          <a:latin typeface="DM Sans Bold"/>
                        </a:rPr>
                        <a:t>BI-LSTM</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0.76</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0.76</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0.56</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0.64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21504">
                <a:tc>
                  <a:txBody>
                    <a:bodyPr/>
                    <a:lstStyle/>
                    <a:p>
                      <a:pPr algn="ctr">
                        <a:lnSpc>
                          <a:spcPts val="2520"/>
                        </a:lnSpc>
                        <a:defRPr/>
                      </a:pPr>
                      <a:r>
                        <a:rPr lang="en-US" sz="1800">
                          <a:solidFill>
                            <a:srgbClr val="FFFFFF"/>
                          </a:solidFill>
                          <a:latin typeface="DM Sans Bold"/>
                        </a:rPr>
                        <a:t>LSTM</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0.76</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0.84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0.50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0.63</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21504">
                <a:tc>
                  <a:txBody>
                    <a:bodyPr/>
                    <a:lstStyle/>
                    <a:p>
                      <a:pPr algn="ctr">
                        <a:lnSpc>
                          <a:spcPts val="2520"/>
                        </a:lnSpc>
                        <a:defRPr/>
                      </a:pPr>
                      <a:r>
                        <a:rPr lang="en-US" sz="1800">
                          <a:solidFill>
                            <a:srgbClr val="FFFFFF"/>
                          </a:solidFill>
                          <a:latin typeface="DM Sans Bold"/>
                        </a:rPr>
                        <a:t>CNN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0.76</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0.82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0.50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DM Sans"/>
                        </a:rPr>
                        <a:t>0.62</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6" name="Group 6"/>
          <p:cNvGrpSpPr/>
          <p:nvPr/>
        </p:nvGrpSpPr>
        <p:grpSpPr>
          <a:xfrm>
            <a:off x="9463393" y="5448300"/>
            <a:ext cx="7558475" cy="838200"/>
            <a:chOff x="0" y="0"/>
            <a:chExt cx="1990710" cy="245686"/>
          </a:xfrm>
        </p:grpSpPr>
        <p:sp>
          <p:nvSpPr>
            <p:cNvPr id="7" name="Freeform 7"/>
            <p:cNvSpPr/>
            <p:nvPr/>
          </p:nvSpPr>
          <p:spPr>
            <a:xfrm>
              <a:off x="0" y="0"/>
              <a:ext cx="1990710" cy="245686"/>
            </a:xfrm>
            <a:custGeom>
              <a:avLst/>
              <a:gdLst/>
              <a:ahLst/>
              <a:cxnLst/>
              <a:rect l="l" t="t" r="r" b="b"/>
              <a:pathLst>
                <a:path w="1990710" h="245686">
                  <a:moveTo>
                    <a:pt x="8194" y="0"/>
                  </a:moveTo>
                  <a:lnTo>
                    <a:pt x="1982516" y="0"/>
                  </a:lnTo>
                  <a:cubicBezTo>
                    <a:pt x="1984689" y="0"/>
                    <a:pt x="1986773" y="863"/>
                    <a:pt x="1988310" y="2400"/>
                  </a:cubicBezTo>
                  <a:cubicBezTo>
                    <a:pt x="1989846" y="3937"/>
                    <a:pt x="1990710" y="6021"/>
                    <a:pt x="1990710" y="8194"/>
                  </a:cubicBezTo>
                  <a:lnTo>
                    <a:pt x="1990710" y="237492"/>
                  </a:lnTo>
                  <a:cubicBezTo>
                    <a:pt x="1990710" y="239666"/>
                    <a:pt x="1989846" y="241750"/>
                    <a:pt x="1988310" y="243286"/>
                  </a:cubicBezTo>
                  <a:cubicBezTo>
                    <a:pt x="1986773" y="244823"/>
                    <a:pt x="1984689" y="245686"/>
                    <a:pt x="1982516" y="245686"/>
                  </a:cubicBezTo>
                  <a:lnTo>
                    <a:pt x="8194" y="245686"/>
                  </a:lnTo>
                  <a:cubicBezTo>
                    <a:pt x="6021" y="245686"/>
                    <a:pt x="3937" y="244823"/>
                    <a:pt x="2400" y="243286"/>
                  </a:cubicBezTo>
                  <a:cubicBezTo>
                    <a:pt x="863" y="241750"/>
                    <a:pt x="0" y="239666"/>
                    <a:pt x="0" y="237492"/>
                  </a:cubicBezTo>
                  <a:lnTo>
                    <a:pt x="0" y="8194"/>
                  </a:lnTo>
                  <a:cubicBezTo>
                    <a:pt x="0" y="6021"/>
                    <a:pt x="863" y="3937"/>
                    <a:pt x="2400" y="2400"/>
                  </a:cubicBezTo>
                  <a:cubicBezTo>
                    <a:pt x="3937" y="863"/>
                    <a:pt x="6021" y="0"/>
                    <a:pt x="8194" y="0"/>
                  </a:cubicBezTo>
                  <a:close/>
                </a:path>
              </a:pathLst>
            </a:custGeom>
            <a:solidFill>
              <a:srgbClr val="000000">
                <a:alpha val="0"/>
              </a:srgbClr>
            </a:solidFill>
            <a:ln w="85725">
              <a:solidFill>
                <a:srgbClr val="715D5A"/>
              </a:solidFill>
            </a:ln>
          </p:spPr>
        </p:sp>
        <p:sp>
          <p:nvSpPr>
            <p:cNvPr id="8" name="TextBox 8"/>
            <p:cNvSpPr txBox="1"/>
            <p:nvPr/>
          </p:nvSpPr>
          <p:spPr>
            <a:xfrm>
              <a:off x="0" y="9525"/>
              <a:ext cx="812800" cy="803275"/>
            </a:xfrm>
            <a:prstGeom prst="rect">
              <a:avLst/>
            </a:prstGeom>
          </p:spPr>
          <p:txBody>
            <a:bodyPr lIns="50800" tIns="50800" rIns="50800" bIns="50800" rtlCol="0" anchor="ctr"/>
            <a:lstStyle/>
            <a:p>
              <a:pPr algn="ctr">
                <a:lnSpc>
                  <a:spcPts val="2200"/>
                </a:lnSpc>
              </a:pPr>
              <a:endParaRPr/>
            </a:p>
          </p:txBody>
        </p:sp>
      </p:grpSp>
      <p:sp>
        <p:nvSpPr>
          <p:cNvPr id="9" name="TextBox 9"/>
          <p:cNvSpPr txBox="1"/>
          <p:nvPr/>
        </p:nvSpPr>
        <p:spPr>
          <a:xfrm>
            <a:off x="4496259" y="602298"/>
            <a:ext cx="9295482" cy="909955"/>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TEST RESULTS</a:t>
            </a:r>
          </a:p>
        </p:txBody>
      </p:sp>
      <p:pic>
        <p:nvPicPr>
          <p:cNvPr id="10" name="Picture 10"/>
          <p:cNvPicPr>
            <a:picLocks noChangeAspect="1"/>
          </p:cNvPicPr>
          <p:nvPr/>
        </p:nvPicPr>
        <p:blipFill>
          <a:blip r:embed="rId4"/>
          <a:srcRect l="26164" t="2879" r="24475" b="57585"/>
          <a:stretch>
            <a:fillRect/>
          </a:stretch>
        </p:blipFill>
        <p:spPr>
          <a:xfrm rot="-1020362">
            <a:off x="16793231" y="8487751"/>
            <a:ext cx="1861524" cy="1541098"/>
          </a:xfrm>
          <a:prstGeom prst="rect">
            <a:avLst/>
          </a:prstGeom>
        </p:spPr>
      </p:pic>
      <p:grpSp>
        <p:nvGrpSpPr>
          <p:cNvPr id="11" name="Group 11"/>
          <p:cNvGrpSpPr/>
          <p:nvPr/>
        </p:nvGrpSpPr>
        <p:grpSpPr>
          <a:xfrm>
            <a:off x="0" y="9795557"/>
            <a:ext cx="18384652" cy="491443"/>
            <a:chOff x="0" y="0"/>
            <a:chExt cx="24512869" cy="655257"/>
          </a:xfrm>
        </p:grpSpPr>
        <p:grpSp>
          <p:nvGrpSpPr>
            <p:cNvPr id="12" name="Group 12"/>
            <p:cNvGrpSpPr/>
            <p:nvPr/>
          </p:nvGrpSpPr>
          <p:grpSpPr>
            <a:xfrm>
              <a:off x="0" y="0"/>
              <a:ext cx="24512869" cy="655257"/>
              <a:chOff x="0" y="0"/>
              <a:chExt cx="4842048" cy="129434"/>
            </a:xfrm>
          </p:grpSpPr>
          <p:sp>
            <p:nvSpPr>
              <p:cNvPr id="13" name="Freeform 13"/>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15" name="TextBox 15"/>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16" name="TextBox 16"/>
            <p:cNvSpPr txBox="1"/>
            <p:nvPr/>
          </p:nvSpPr>
          <p:spPr>
            <a:xfrm>
              <a:off x="4565553" y="136070"/>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17" name="TextBox 17"/>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18" name="TextBox 18"/>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19" name="TextBox 19"/>
            <p:cNvSpPr txBox="1"/>
            <p:nvPr/>
          </p:nvSpPr>
          <p:spPr>
            <a:xfrm>
              <a:off x="15896566" y="136070"/>
              <a:ext cx="178133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Methodology</a:t>
              </a:r>
            </a:p>
          </p:txBody>
        </p:sp>
        <p:sp>
          <p:nvSpPr>
            <p:cNvPr id="20" name="TextBox 20"/>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21" name="TextBox 21"/>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22" name="TextBox 22"/>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09894" y="-320078"/>
            <a:ext cx="11363242" cy="10918008"/>
            <a:chOff x="0" y="0"/>
            <a:chExt cx="3130550" cy="3007889"/>
          </a:xfrm>
        </p:grpSpPr>
        <p:sp>
          <p:nvSpPr>
            <p:cNvPr id="3" name="Freeform 3"/>
            <p:cNvSpPr/>
            <p:nvPr/>
          </p:nvSpPr>
          <p:spPr>
            <a:xfrm>
              <a:off x="0" y="0"/>
              <a:ext cx="3130550" cy="3007889"/>
            </a:xfrm>
            <a:custGeom>
              <a:avLst/>
              <a:gdLst/>
              <a:ahLst/>
              <a:cxnLst/>
              <a:rect l="l" t="t" r="r" b="b"/>
              <a:pathLst>
                <a:path w="3130550" h="3007889">
                  <a:moveTo>
                    <a:pt x="0" y="1123950"/>
                  </a:moveTo>
                  <a:lnTo>
                    <a:pt x="0" y="3007889"/>
                  </a:lnTo>
                  <a:lnTo>
                    <a:pt x="3130550" y="3007889"/>
                  </a:lnTo>
                  <a:lnTo>
                    <a:pt x="3130550" y="0"/>
                  </a:lnTo>
                  <a:close/>
                </a:path>
              </a:pathLst>
            </a:custGeom>
            <a:solidFill>
              <a:srgbClr val="E8DACD">
                <a:alpha val="14902"/>
              </a:srgbClr>
            </a:solidFill>
          </p:spPr>
        </p:sp>
      </p:grpSp>
      <p:grpSp>
        <p:nvGrpSpPr>
          <p:cNvPr id="4" name="Group 4"/>
          <p:cNvGrpSpPr/>
          <p:nvPr/>
        </p:nvGrpSpPr>
        <p:grpSpPr>
          <a:xfrm rot="5400000">
            <a:off x="-390125" y="-858847"/>
            <a:ext cx="11363242" cy="12376546"/>
            <a:chOff x="0" y="0"/>
            <a:chExt cx="3130550" cy="3409713"/>
          </a:xfrm>
        </p:grpSpPr>
        <p:sp>
          <p:nvSpPr>
            <p:cNvPr id="5" name="Freeform 5"/>
            <p:cNvSpPr/>
            <p:nvPr/>
          </p:nvSpPr>
          <p:spPr>
            <a:xfrm>
              <a:off x="0" y="0"/>
              <a:ext cx="3130550" cy="3409713"/>
            </a:xfrm>
            <a:custGeom>
              <a:avLst/>
              <a:gdLst/>
              <a:ahLst/>
              <a:cxnLst/>
              <a:rect l="l" t="t" r="r" b="b"/>
              <a:pathLst>
                <a:path w="3130550" h="3409713">
                  <a:moveTo>
                    <a:pt x="0" y="1123950"/>
                  </a:moveTo>
                  <a:lnTo>
                    <a:pt x="0" y="3409713"/>
                  </a:lnTo>
                  <a:lnTo>
                    <a:pt x="3130550" y="3409713"/>
                  </a:lnTo>
                  <a:lnTo>
                    <a:pt x="3130550" y="0"/>
                  </a:lnTo>
                  <a:close/>
                </a:path>
              </a:pathLst>
            </a:custGeom>
            <a:solidFill>
              <a:srgbClr val="E8DACD">
                <a:alpha val="9804"/>
              </a:srgbClr>
            </a:solidFill>
          </p:spPr>
        </p:sp>
      </p:grpSp>
      <p:grpSp>
        <p:nvGrpSpPr>
          <p:cNvPr id="6" name="Group 6"/>
          <p:cNvGrpSpPr/>
          <p:nvPr/>
        </p:nvGrpSpPr>
        <p:grpSpPr>
          <a:xfrm>
            <a:off x="1251946" y="1923399"/>
            <a:ext cx="15784109" cy="6050054"/>
            <a:chOff x="0" y="0"/>
            <a:chExt cx="5758086" cy="2207076"/>
          </a:xfrm>
        </p:grpSpPr>
        <p:sp>
          <p:nvSpPr>
            <p:cNvPr id="7" name="Freeform 7"/>
            <p:cNvSpPr/>
            <p:nvPr/>
          </p:nvSpPr>
          <p:spPr>
            <a:xfrm>
              <a:off x="0" y="0"/>
              <a:ext cx="5758086" cy="2207076"/>
            </a:xfrm>
            <a:custGeom>
              <a:avLst/>
              <a:gdLst/>
              <a:ahLst/>
              <a:cxnLst/>
              <a:rect l="l" t="t" r="r" b="b"/>
              <a:pathLst>
                <a:path w="5758086" h="2207076">
                  <a:moveTo>
                    <a:pt x="0" y="0"/>
                  </a:moveTo>
                  <a:lnTo>
                    <a:pt x="5758086" y="0"/>
                  </a:lnTo>
                  <a:lnTo>
                    <a:pt x="5758086" y="2207076"/>
                  </a:lnTo>
                  <a:lnTo>
                    <a:pt x="0" y="2207076"/>
                  </a:lnTo>
                  <a:close/>
                </a:path>
              </a:pathLst>
            </a:custGeom>
            <a:solidFill>
              <a:srgbClr val="E8DACD"/>
            </a:solidFill>
          </p:spPr>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2669" b="76"/>
          <a:stretch>
            <a:fillRect/>
          </a:stretch>
        </p:blipFill>
        <p:spPr>
          <a:xfrm flipH="1">
            <a:off x="12889604" y="4784021"/>
            <a:ext cx="7306867" cy="4084131"/>
          </a:xfrm>
          <a:prstGeom prst="rect">
            <a:avLst/>
          </a:prstGeom>
        </p:spPr>
      </p:pic>
      <p:grpSp>
        <p:nvGrpSpPr>
          <p:cNvPr id="9" name="Group 9"/>
          <p:cNvGrpSpPr/>
          <p:nvPr/>
        </p:nvGrpSpPr>
        <p:grpSpPr>
          <a:xfrm rot="-5400000">
            <a:off x="18720660" y="-2931003"/>
            <a:ext cx="7839452" cy="15758859"/>
            <a:chOff x="0" y="0"/>
            <a:chExt cx="3130550" cy="6293029"/>
          </a:xfrm>
        </p:grpSpPr>
        <p:sp>
          <p:nvSpPr>
            <p:cNvPr id="10" name="Freeform 10"/>
            <p:cNvSpPr/>
            <p:nvPr/>
          </p:nvSpPr>
          <p:spPr>
            <a:xfrm>
              <a:off x="0" y="0"/>
              <a:ext cx="3130550" cy="6293029"/>
            </a:xfrm>
            <a:custGeom>
              <a:avLst/>
              <a:gdLst/>
              <a:ahLst/>
              <a:cxnLst/>
              <a:rect l="l" t="t" r="r" b="b"/>
              <a:pathLst>
                <a:path w="3130550" h="6293029">
                  <a:moveTo>
                    <a:pt x="0" y="1123950"/>
                  </a:moveTo>
                  <a:lnTo>
                    <a:pt x="0" y="6293029"/>
                  </a:lnTo>
                  <a:lnTo>
                    <a:pt x="3130550" y="6293029"/>
                  </a:lnTo>
                  <a:lnTo>
                    <a:pt x="3130550" y="0"/>
                  </a:lnTo>
                  <a:close/>
                </a:path>
              </a:pathLst>
            </a:custGeom>
            <a:solidFill>
              <a:srgbClr val="1B1920"/>
            </a:solidFill>
          </p:spPr>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33761" y="1450211"/>
            <a:ext cx="1634445" cy="698725"/>
          </a:xfrm>
          <a:prstGeom prst="rect">
            <a:avLst/>
          </a:prstGeom>
        </p:spPr>
      </p:pic>
      <p:sp>
        <p:nvSpPr>
          <p:cNvPr id="12" name="TextBox 12"/>
          <p:cNvSpPr txBox="1"/>
          <p:nvPr/>
        </p:nvSpPr>
        <p:spPr>
          <a:xfrm>
            <a:off x="4381057" y="4274297"/>
            <a:ext cx="9525886" cy="1795557"/>
          </a:xfrm>
          <a:prstGeom prst="rect">
            <a:avLst/>
          </a:prstGeom>
        </p:spPr>
        <p:txBody>
          <a:bodyPr lIns="0" tIns="0" rIns="0" bIns="0" rtlCol="0" anchor="t">
            <a:spAutoFit/>
          </a:bodyPr>
          <a:lstStyle/>
          <a:p>
            <a:pPr algn="ctr">
              <a:lnSpc>
                <a:spcPts val="7039"/>
              </a:lnSpc>
            </a:pPr>
            <a:r>
              <a:rPr lang="en-US" sz="6399">
                <a:solidFill>
                  <a:srgbClr val="3F322B"/>
                </a:solidFill>
                <a:latin typeface="Oswald Bold"/>
              </a:rPr>
              <a:t>EMBEDDINGS FROM LANGUAGE MODEL (ELMO)</a:t>
            </a:r>
          </a:p>
        </p:txBody>
      </p:sp>
      <p:pic>
        <p:nvPicPr>
          <p:cNvPr id="13" name="Picture 12">
            <a:extLst>
              <a:ext uri="{FF2B5EF4-FFF2-40B4-BE49-F238E27FC236}">
                <a16:creationId xmlns:a16="http://schemas.microsoft.com/office/drawing/2014/main" id="{EF7F99FC-5BB6-38E5-9440-8C3C2136030A}"/>
              </a:ext>
            </a:extLst>
          </p:cNvPr>
          <p:cNvPicPr>
            <a:picLocks noChangeAspect="1"/>
          </p:cNvPicPr>
          <p:nvPr/>
        </p:nvPicPr>
        <p:blipFill>
          <a:blip r:embed="rId6"/>
          <a:srcRect l="334"/>
          <a:stretch>
            <a:fillRect/>
          </a:stretch>
        </p:blipFill>
        <p:spPr>
          <a:xfrm rot="-1216801">
            <a:off x="16150324" y="11450160"/>
            <a:ext cx="2217953" cy="1587772"/>
          </a:xfrm>
          <a:prstGeom prst="rect">
            <a:avLst/>
          </a:prstGeom>
        </p:spPr>
      </p:pic>
      <p:pic>
        <p:nvPicPr>
          <p:cNvPr id="14" name="Picture 10">
            <a:extLst>
              <a:ext uri="{FF2B5EF4-FFF2-40B4-BE49-F238E27FC236}">
                <a16:creationId xmlns:a16="http://schemas.microsoft.com/office/drawing/2014/main" id="{54D23AE6-1554-34AD-AB46-FC1505E4517B}"/>
              </a:ext>
            </a:extLst>
          </p:cNvPr>
          <p:cNvPicPr>
            <a:picLocks noChangeAspect="1"/>
          </p:cNvPicPr>
          <p:nvPr/>
        </p:nvPicPr>
        <p:blipFill>
          <a:blip r:embed="rId7"/>
          <a:srcRect l="26164" t="2879" r="24475" b="57585"/>
          <a:stretch>
            <a:fillRect/>
          </a:stretch>
        </p:blipFill>
        <p:spPr>
          <a:xfrm rot="-1020362">
            <a:off x="16793231" y="11212472"/>
            <a:ext cx="1861524" cy="15410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1606792"/>
            <a:ext cx="4433842" cy="3862968"/>
          </a:xfrm>
          <a:prstGeom prst="rect">
            <a:avLst/>
          </a:prstGeom>
        </p:spPr>
      </p:pic>
      <p:sp>
        <p:nvSpPr>
          <p:cNvPr id="4" name="TextBox 4"/>
          <p:cNvSpPr txBox="1"/>
          <p:nvPr/>
        </p:nvSpPr>
        <p:spPr>
          <a:xfrm>
            <a:off x="2719287" y="602353"/>
            <a:ext cx="12849425" cy="909843"/>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ELMO DEFINITION</a:t>
            </a:r>
          </a:p>
        </p:txBody>
      </p:sp>
      <p:grpSp>
        <p:nvGrpSpPr>
          <p:cNvPr id="5" name="Group 5"/>
          <p:cNvGrpSpPr/>
          <p:nvPr/>
        </p:nvGrpSpPr>
        <p:grpSpPr>
          <a:xfrm>
            <a:off x="1028700" y="4397590"/>
            <a:ext cx="8683029" cy="3086100"/>
            <a:chOff x="0" y="0"/>
            <a:chExt cx="2286888" cy="812800"/>
          </a:xfrm>
        </p:grpSpPr>
        <p:sp>
          <p:nvSpPr>
            <p:cNvPr id="6" name="Freeform 6"/>
            <p:cNvSpPr/>
            <p:nvPr/>
          </p:nvSpPr>
          <p:spPr>
            <a:xfrm>
              <a:off x="0" y="0"/>
              <a:ext cx="2286888" cy="812800"/>
            </a:xfrm>
            <a:custGeom>
              <a:avLst/>
              <a:gdLst/>
              <a:ahLst/>
              <a:cxnLst/>
              <a:rect l="l" t="t" r="r" b="b"/>
              <a:pathLst>
                <a:path w="2286888" h="812800">
                  <a:moveTo>
                    <a:pt x="0" y="0"/>
                  </a:moveTo>
                  <a:lnTo>
                    <a:pt x="2286888" y="0"/>
                  </a:lnTo>
                  <a:lnTo>
                    <a:pt x="2286888" y="812800"/>
                  </a:lnTo>
                  <a:lnTo>
                    <a:pt x="0" y="812800"/>
                  </a:lnTo>
                  <a:close/>
                </a:path>
              </a:pathLst>
            </a:custGeom>
            <a:solidFill>
              <a:srgbClr val="B97449"/>
            </a:solidFill>
          </p:spPr>
        </p:sp>
        <p:sp>
          <p:nvSpPr>
            <p:cNvPr id="7" name="TextBox 7"/>
            <p:cNvSpPr txBox="1"/>
            <p:nvPr/>
          </p:nvSpPr>
          <p:spPr>
            <a:xfrm>
              <a:off x="0" y="9525"/>
              <a:ext cx="812800" cy="803275"/>
            </a:xfrm>
            <a:prstGeom prst="rect">
              <a:avLst/>
            </a:prstGeom>
          </p:spPr>
          <p:txBody>
            <a:bodyPr lIns="50800" tIns="50800" rIns="50800" bIns="50800" rtlCol="0" anchor="ctr"/>
            <a:lstStyle/>
            <a:p>
              <a:pPr algn="ctr">
                <a:lnSpc>
                  <a:spcPts val="2200"/>
                </a:lnSpc>
              </a:pPr>
              <a:endParaRPr/>
            </a:p>
          </p:txBody>
        </p:sp>
      </p:grpSp>
      <p:grpSp>
        <p:nvGrpSpPr>
          <p:cNvPr id="8" name="Group 8"/>
          <p:cNvGrpSpPr/>
          <p:nvPr/>
        </p:nvGrpSpPr>
        <p:grpSpPr>
          <a:xfrm>
            <a:off x="9682378" y="2952158"/>
            <a:ext cx="9793843" cy="5900765"/>
            <a:chOff x="0" y="0"/>
            <a:chExt cx="7145641" cy="4305230"/>
          </a:xfrm>
        </p:grpSpPr>
        <p:sp>
          <p:nvSpPr>
            <p:cNvPr id="9" name="Freeform 9"/>
            <p:cNvSpPr/>
            <p:nvPr/>
          </p:nvSpPr>
          <p:spPr>
            <a:xfrm>
              <a:off x="0" y="0"/>
              <a:ext cx="7145641" cy="4305230"/>
            </a:xfrm>
            <a:custGeom>
              <a:avLst/>
              <a:gdLst/>
              <a:ahLst/>
              <a:cxnLst/>
              <a:rect l="l" t="t" r="r" b="b"/>
              <a:pathLst>
                <a:path w="7145641" h="4305230">
                  <a:moveTo>
                    <a:pt x="0" y="0"/>
                  </a:moveTo>
                  <a:lnTo>
                    <a:pt x="0" y="4305230"/>
                  </a:lnTo>
                  <a:lnTo>
                    <a:pt x="7145641" y="4305230"/>
                  </a:lnTo>
                  <a:lnTo>
                    <a:pt x="7145641" y="0"/>
                  </a:lnTo>
                  <a:lnTo>
                    <a:pt x="0" y="0"/>
                  </a:lnTo>
                  <a:close/>
                  <a:moveTo>
                    <a:pt x="7084681" y="4244270"/>
                  </a:moveTo>
                  <a:lnTo>
                    <a:pt x="59690" y="4244270"/>
                  </a:lnTo>
                  <a:lnTo>
                    <a:pt x="59690" y="59690"/>
                  </a:lnTo>
                  <a:lnTo>
                    <a:pt x="7084681" y="59690"/>
                  </a:lnTo>
                  <a:lnTo>
                    <a:pt x="7084681" y="4244270"/>
                  </a:lnTo>
                  <a:close/>
                </a:path>
              </a:pathLst>
            </a:custGeom>
            <a:solidFill>
              <a:srgbClr val="B97449"/>
            </a:solidFill>
          </p:spPr>
        </p:sp>
      </p:grpSp>
      <p:sp>
        <p:nvSpPr>
          <p:cNvPr id="10" name="TextBox 10"/>
          <p:cNvSpPr txBox="1"/>
          <p:nvPr/>
        </p:nvSpPr>
        <p:spPr>
          <a:xfrm>
            <a:off x="10502304" y="4564277"/>
            <a:ext cx="7258700" cy="2676525"/>
          </a:xfrm>
          <a:prstGeom prst="rect">
            <a:avLst/>
          </a:prstGeom>
        </p:spPr>
        <p:txBody>
          <a:bodyPr lIns="0" tIns="0" rIns="0" bIns="0" rtlCol="0" anchor="t">
            <a:spAutoFit/>
          </a:bodyPr>
          <a:lstStyle/>
          <a:p>
            <a:pPr algn="just">
              <a:lnSpc>
                <a:spcPts val="4200"/>
              </a:lnSpc>
            </a:pPr>
            <a:r>
              <a:rPr lang="en-US" sz="3500" dirty="0">
                <a:solidFill>
                  <a:srgbClr val="000000"/>
                </a:solidFill>
                <a:latin typeface="DM Sans"/>
              </a:rPr>
              <a:t>Processes the </a:t>
            </a:r>
            <a:r>
              <a:rPr lang="en-US" sz="3500" dirty="0">
                <a:solidFill>
                  <a:srgbClr val="000000"/>
                </a:solidFill>
                <a:latin typeface="DM Sans Bold"/>
              </a:rPr>
              <a:t>input sequence in both directions</a:t>
            </a:r>
            <a:r>
              <a:rPr lang="en-US" sz="3500" dirty="0">
                <a:solidFill>
                  <a:srgbClr val="000000"/>
                </a:solidFill>
                <a:latin typeface="DM Sans"/>
              </a:rPr>
              <a:t>, allowing it to capture </a:t>
            </a:r>
            <a:r>
              <a:rPr lang="en-US" sz="3500" dirty="0">
                <a:solidFill>
                  <a:srgbClr val="000000"/>
                </a:solidFill>
                <a:latin typeface="DM Sans Bold"/>
              </a:rPr>
              <a:t>contextual information</a:t>
            </a:r>
            <a:r>
              <a:rPr lang="en-US" sz="3500" dirty="0">
                <a:solidFill>
                  <a:srgbClr val="000000"/>
                </a:solidFill>
                <a:latin typeface="DM Sans"/>
              </a:rPr>
              <a:t> from both the </a:t>
            </a:r>
            <a:r>
              <a:rPr lang="en-US" sz="3500" dirty="0">
                <a:solidFill>
                  <a:srgbClr val="000000"/>
                </a:solidFill>
                <a:latin typeface="DM Sans Bold"/>
              </a:rPr>
              <a:t>preceding</a:t>
            </a:r>
            <a:r>
              <a:rPr lang="en-US" sz="3500" dirty="0">
                <a:solidFill>
                  <a:srgbClr val="000000"/>
                </a:solidFill>
                <a:latin typeface="DM Sans"/>
              </a:rPr>
              <a:t> and </a:t>
            </a:r>
            <a:r>
              <a:rPr lang="en-US" sz="3500" dirty="0">
                <a:solidFill>
                  <a:srgbClr val="000000"/>
                </a:solidFill>
                <a:latin typeface="DM Sans Bold"/>
              </a:rPr>
              <a:t>following words.</a:t>
            </a:r>
            <a:r>
              <a:rPr lang="en-US" sz="3500" dirty="0">
                <a:solidFill>
                  <a:srgbClr val="000000"/>
                </a:solidFill>
                <a:latin typeface="DM Sans"/>
              </a:rPr>
              <a:t> </a:t>
            </a:r>
          </a:p>
        </p:txBody>
      </p:sp>
      <p:sp>
        <p:nvSpPr>
          <p:cNvPr id="11" name="TextBox 11"/>
          <p:cNvSpPr txBox="1"/>
          <p:nvPr/>
        </p:nvSpPr>
        <p:spPr>
          <a:xfrm>
            <a:off x="1760602" y="5251776"/>
            <a:ext cx="7219224" cy="1415827"/>
          </a:xfrm>
          <a:prstGeom prst="rect">
            <a:avLst/>
          </a:prstGeom>
        </p:spPr>
        <p:txBody>
          <a:bodyPr lIns="0" tIns="0" rIns="0" bIns="0" rtlCol="0" anchor="t">
            <a:spAutoFit/>
          </a:bodyPr>
          <a:lstStyle/>
          <a:p>
            <a:pPr algn="ctr">
              <a:lnSpc>
                <a:spcPts val="5500"/>
              </a:lnSpc>
            </a:pPr>
            <a:r>
              <a:rPr lang="en-US" sz="5000">
                <a:solidFill>
                  <a:srgbClr val="FFFFFF"/>
                </a:solidFill>
                <a:latin typeface="Oswald Bold"/>
              </a:rPr>
              <a:t>Two-layer bidirectional LSTM Network </a:t>
            </a:r>
          </a:p>
        </p:txBody>
      </p:sp>
      <p:pic>
        <p:nvPicPr>
          <p:cNvPr id="12" name="Picture 12"/>
          <p:cNvPicPr>
            <a:picLocks noChangeAspect="1"/>
          </p:cNvPicPr>
          <p:nvPr/>
        </p:nvPicPr>
        <p:blipFill>
          <a:blip r:embed="rId4"/>
          <a:srcRect l="334"/>
          <a:stretch>
            <a:fillRect/>
          </a:stretch>
        </p:blipFill>
        <p:spPr>
          <a:xfrm rot="-1216801">
            <a:off x="16150324" y="8563171"/>
            <a:ext cx="2217953" cy="1587772"/>
          </a:xfrm>
          <a:prstGeom prst="rect">
            <a:avLst/>
          </a:prstGeom>
        </p:spPr>
      </p:pic>
      <p:grpSp>
        <p:nvGrpSpPr>
          <p:cNvPr id="13" name="Group 13"/>
          <p:cNvGrpSpPr/>
          <p:nvPr/>
        </p:nvGrpSpPr>
        <p:grpSpPr>
          <a:xfrm>
            <a:off x="0" y="9795557"/>
            <a:ext cx="18384652" cy="491443"/>
            <a:chOff x="0" y="0"/>
            <a:chExt cx="24512869" cy="655257"/>
          </a:xfrm>
        </p:grpSpPr>
        <p:grpSp>
          <p:nvGrpSpPr>
            <p:cNvPr id="14" name="Group 14"/>
            <p:cNvGrpSpPr/>
            <p:nvPr/>
          </p:nvGrpSpPr>
          <p:grpSpPr>
            <a:xfrm>
              <a:off x="0" y="0"/>
              <a:ext cx="24512869" cy="655257"/>
              <a:chOff x="0" y="0"/>
              <a:chExt cx="4842048" cy="129434"/>
            </a:xfrm>
          </p:grpSpPr>
          <p:sp>
            <p:nvSpPr>
              <p:cNvPr id="15" name="Freeform 15"/>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17" name="TextBox 17"/>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18" name="TextBox 18"/>
            <p:cNvSpPr txBox="1"/>
            <p:nvPr/>
          </p:nvSpPr>
          <p:spPr>
            <a:xfrm>
              <a:off x="4565553" y="136070"/>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19" name="TextBox 19"/>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20" name="TextBox 20"/>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21" name="TextBox 21"/>
            <p:cNvSpPr txBox="1"/>
            <p:nvPr/>
          </p:nvSpPr>
          <p:spPr>
            <a:xfrm>
              <a:off x="15896566" y="136070"/>
              <a:ext cx="178133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Methodology</a:t>
              </a:r>
            </a:p>
          </p:txBody>
        </p:sp>
        <p:sp>
          <p:nvSpPr>
            <p:cNvPr id="22" name="TextBox 22"/>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23" name="TextBox 23"/>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24" name="TextBox 24"/>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1606792"/>
            <a:ext cx="4433842" cy="386296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108481" y="4076775"/>
            <a:ext cx="2017928" cy="2687313"/>
          </a:xfrm>
          <a:prstGeom prst="rect">
            <a:avLst/>
          </a:prstGeom>
        </p:spPr>
      </p:pic>
      <p:sp>
        <p:nvSpPr>
          <p:cNvPr id="5" name="AutoShape 5"/>
          <p:cNvSpPr/>
          <p:nvPr/>
        </p:nvSpPr>
        <p:spPr>
          <a:xfrm rot="-1296183">
            <a:off x="6781218" y="4793924"/>
            <a:ext cx="3222225" cy="0"/>
          </a:xfrm>
          <a:prstGeom prst="line">
            <a:avLst/>
          </a:prstGeom>
          <a:ln w="66675" cap="flat">
            <a:solidFill>
              <a:srgbClr val="715D5A"/>
            </a:solidFill>
            <a:prstDash val="solid"/>
            <a:headEnd type="none" w="sm" len="sm"/>
            <a:tailEnd type="arrow" w="med" len="sm"/>
          </a:ln>
        </p:spPr>
      </p:sp>
      <p:sp>
        <p:nvSpPr>
          <p:cNvPr id="6" name="AutoShape 6"/>
          <p:cNvSpPr/>
          <p:nvPr/>
        </p:nvSpPr>
        <p:spPr>
          <a:xfrm rot="1300705">
            <a:off x="6799522" y="6026886"/>
            <a:ext cx="3191293" cy="0"/>
          </a:xfrm>
          <a:prstGeom prst="line">
            <a:avLst/>
          </a:prstGeom>
          <a:ln w="66675" cap="flat">
            <a:solidFill>
              <a:srgbClr val="715D5A"/>
            </a:solidFill>
            <a:prstDash val="solid"/>
            <a:headEnd type="none" w="sm" len="sm"/>
            <a:tailEnd type="arrow" w="med" len="sm"/>
          </a:ln>
        </p:spPr>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79144" y="2872011"/>
            <a:ext cx="1507051" cy="2409529"/>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79144" y="5978707"/>
            <a:ext cx="1845034" cy="2457067"/>
          </a:xfrm>
          <a:prstGeom prst="rect">
            <a:avLst/>
          </a:prstGeom>
        </p:spPr>
      </p:pic>
      <p:pic>
        <p:nvPicPr>
          <p:cNvPr id="9" name="Picture 9"/>
          <p:cNvPicPr>
            <a:picLocks noChangeAspect="1"/>
          </p:cNvPicPr>
          <p:nvPr/>
        </p:nvPicPr>
        <p:blipFill>
          <a:blip r:embed="rId10"/>
          <a:srcRect b="5171"/>
          <a:stretch>
            <a:fillRect/>
          </a:stretch>
        </p:blipFill>
        <p:spPr>
          <a:xfrm>
            <a:off x="3020741" y="7144732"/>
            <a:ext cx="4193407" cy="592867"/>
          </a:xfrm>
          <a:prstGeom prst="rect">
            <a:avLst/>
          </a:prstGeom>
        </p:spPr>
      </p:pic>
      <p:sp>
        <p:nvSpPr>
          <p:cNvPr id="10" name="TextBox 10"/>
          <p:cNvSpPr txBox="1"/>
          <p:nvPr/>
        </p:nvSpPr>
        <p:spPr>
          <a:xfrm>
            <a:off x="3350060" y="602322"/>
            <a:ext cx="11587880" cy="909905"/>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TRUNCATION OF DATASET</a:t>
            </a:r>
          </a:p>
        </p:txBody>
      </p:sp>
      <p:sp>
        <p:nvSpPr>
          <p:cNvPr id="11" name="TextBox 11"/>
          <p:cNvSpPr txBox="1"/>
          <p:nvPr/>
        </p:nvSpPr>
        <p:spPr>
          <a:xfrm>
            <a:off x="3619841" y="8038322"/>
            <a:ext cx="2995207" cy="367516"/>
          </a:xfrm>
          <a:prstGeom prst="rect">
            <a:avLst/>
          </a:prstGeom>
        </p:spPr>
        <p:txBody>
          <a:bodyPr lIns="0" tIns="0" rIns="0" bIns="0" rtlCol="0" anchor="t">
            <a:spAutoFit/>
          </a:bodyPr>
          <a:lstStyle/>
          <a:p>
            <a:pPr algn="ctr">
              <a:lnSpc>
                <a:spcPts val="2890"/>
              </a:lnSpc>
            </a:pPr>
            <a:r>
              <a:rPr lang="en-US" sz="2628">
                <a:solidFill>
                  <a:srgbClr val="715D5A"/>
                </a:solidFill>
                <a:latin typeface="Oswald Bold"/>
              </a:rPr>
              <a:t>Memory Overload</a:t>
            </a:r>
          </a:p>
        </p:txBody>
      </p:sp>
      <p:sp>
        <p:nvSpPr>
          <p:cNvPr id="12" name="TextBox 12"/>
          <p:cNvSpPr txBox="1"/>
          <p:nvPr/>
        </p:nvSpPr>
        <p:spPr>
          <a:xfrm>
            <a:off x="12272052" y="3725947"/>
            <a:ext cx="2995207" cy="730232"/>
          </a:xfrm>
          <a:prstGeom prst="rect">
            <a:avLst/>
          </a:prstGeom>
        </p:spPr>
        <p:txBody>
          <a:bodyPr lIns="0" tIns="0" rIns="0" bIns="0" rtlCol="0" anchor="t">
            <a:spAutoFit/>
          </a:bodyPr>
          <a:lstStyle/>
          <a:p>
            <a:pPr algn="ctr">
              <a:lnSpc>
                <a:spcPts val="2890"/>
              </a:lnSpc>
            </a:pPr>
            <a:r>
              <a:rPr lang="en-US" sz="2628">
                <a:solidFill>
                  <a:srgbClr val="715D5A"/>
                </a:solidFill>
                <a:latin typeface="Oswald Bold"/>
              </a:rPr>
              <a:t>2500 Depressed Tweets</a:t>
            </a:r>
          </a:p>
        </p:txBody>
      </p:sp>
      <p:sp>
        <p:nvSpPr>
          <p:cNvPr id="13" name="TextBox 13"/>
          <p:cNvSpPr txBox="1"/>
          <p:nvPr/>
        </p:nvSpPr>
        <p:spPr>
          <a:xfrm>
            <a:off x="12272052" y="6856412"/>
            <a:ext cx="2995207" cy="730232"/>
          </a:xfrm>
          <a:prstGeom prst="rect">
            <a:avLst/>
          </a:prstGeom>
        </p:spPr>
        <p:txBody>
          <a:bodyPr lIns="0" tIns="0" rIns="0" bIns="0" rtlCol="0" anchor="t">
            <a:spAutoFit/>
          </a:bodyPr>
          <a:lstStyle/>
          <a:p>
            <a:pPr algn="ctr">
              <a:lnSpc>
                <a:spcPts val="2890"/>
              </a:lnSpc>
            </a:pPr>
            <a:r>
              <a:rPr lang="en-US" sz="2628">
                <a:solidFill>
                  <a:srgbClr val="715D5A"/>
                </a:solidFill>
                <a:latin typeface="Oswald Bold"/>
              </a:rPr>
              <a:t>2500 Non-depressed Tweets</a:t>
            </a:r>
          </a:p>
        </p:txBody>
      </p:sp>
      <p:grpSp>
        <p:nvGrpSpPr>
          <p:cNvPr id="14" name="Group 14"/>
          <p:cNvGrpSpPr/>
          <p:nvPr/>
        </p:nvGrpSpPr>
        <p:grpSpPr>
          <a:xfrm>
            <a:off x="3020741" y="7082490"/>
            <a:ext cx="4193407" cy="715546"/>
            <a:chOff x="0" y="0"/>
            <a:chExt cx="1104436" cy="188457"/>
          </a:xfrm>
        </p:grpSpPr>
        <p:sp>
          <p:nvSpPr>
            <p:cNvPr id="15" name="Freeform 15"/>
            <p:cNvSpPr/>
            <p:nvPr/>
          </p:nvSpPr>
          <p:spPr>
            <a:xfrm>
              <a:off x="0" y="0"/>
              <a:ext cx="1104436" cy="188457"/>
            </a:xfrm>
            <a:custGeom>
              <a:avLst/>
              <a:gdLst/>
              <a:ahLst/>
              <a:cxnLst/>
              <a:rect l="l" t="t" r="r" b="b"/>
              <a:pathLst>
                <a:path w="1104436" h="188457">
                  <a:moveTo>
                    <a:pt x="14770" y="0"/>
                  </a:moveTo>
                  <a:lnTo>
                    <a:pt x="1089667" y="0"/>
                  </a:lnTo>
                  <a:cubicBezTo>
                    <a:pt x="1093584" y="0"/>
                    <a:pt x="1097341" y="1556"/>
                    <a:pt x="1100111" y="4326"/>
                  </a:cubicBezTo>
                  <a:cubicBezTo>
                    <a:pt x="1102880" y="7096"/>
                    <a:pt x="1104436" y="10853"/>
                    <a:pt x="1104436" y="14770"/>
                  </a:cubicBezTo>
                  <a:lnTo>
                    <a:pt x="1104436" y="173687"/>
                  </a:lnTo>
                  <a:cubicBezTo>
                    <a:pt x="1104436" y="181844"/>
                    <a:pt x="1097824" y="188457"/>
                    <a:pt x="1089667" y="188457"/>
                  </a:cubicBezTo>
                  <a:lnTo>
                    <a:pt x="14770" y="188457"/>
                  </a:lnTo>
                  <a:cubicBezTo>
                    <a:pt x="6613" y="188457"/>
                    <a:pt x="0" y="181844"/>
                    <a:pt x="0" y="173687"/>
                  </a:cubicBezTo>
                  <a:lnTo>
                    <a:pt x="0" y="14770"/>
                  </a:lnTo>
                  <a:cubicBezTo>
                    <a:pt x="0" y="6613"/>
                    <a:pt x="6613" y="0"/>
                    <a:pt x="14770" y="0"/>
                  </a:cubicBezTo>
                  <a:close/>
                </a:path>
              </a:pathLst>
            </a:custGeom>
            <a:solidFill>
              <a:srgbClr val="000000">
                <a:alpha val="0"/>
              </a:srgbClr>
            </a:solidFill>
            <a:ln w="47625">
              <a:solidFill>
                <a:srgbClr val="B97449"/>
              </a:solidFill>
            </a:ln>
          </p:spPr>
        </p:sp>
        <p:sp>
          <p:nvSpPr>
            <p:cNvPr id="16" name="TextBox 16"/>
            <p:cNvSpPr txBox="1"/>
            <p:nvPr/>
          </p:nvSpPr>
          <p:spPr>
            <a:xfrm>
              <a:off x="0" y="9525"/>
              <a:ext cx="812800" cy="803275"/>
            </a:xfrm>
            <a:prstGeom prst="rect">
              <a:avLst/>
            </a:prstGeom>
          </p:spPr>
          <p:txBody>
            <a:bodyPr lIns="50800" tIns="50800" rIns="50800" bIns="50800" rtlCol="0" anchor="ctr"/>
            <a:lstStyle/>
            <a:p>
              <a:pPr algn="ctr">
                <a:lnSpc>
                  <a:spcPts val="2200"/>
                </a:lnSpc>
              </a:pPr>
              <a:endParaRPr/>
            </a:p>
          </p:txBody>
        </p:sp>
      </p:grpSp>
      <p:pic>
        <p:nvPicPr>
          <p:cNvPr id="17" name="Picture 17"/>
          <p:cNvPicPr>
            <a:picLocks noChangeAspect="1"/>
          </p:cNvPicPr>
          <p:nvPr/>
        </p:nvPicPr>
        <p:blipFill>
          <a:blip r:embed="rId11"/>
          <a:srcRect l="334"/>
          <a:stretch>
            <a:fillRect/>
          </a:stretch>
        </p:blipFill>
        <p:spPr>
          <a:xfrm rot="-1216801">
            <a:off x="16150324" y="8563171"/>
            <a:ext cx="2217953" cy="1587772"/>
          </a:xfrm>
          <a:prstGeom prst="rect">
            <a:avLst/>
          </a:prstGeom>
        </p:spPr>
      </p:pic>
      <p:grpSp>
        <p:nvGrpSpPr>
          <p:cNvPr id="18" name="Group 18"/>
          <p:cNvGrpSpPr/>
          <p:nvPr/>
        </p:nvGrpSpPr>
        <p:grpSpPr>
          <a:xfrm>
            <a:off x="0" y="9795557"/>
            <a:ext cx="18384652" cy="491443"/>
            <a:chOff x="0" y="0"/>
            <a:chExt cx="24512869" cy="655257"/>
          </a:xfrm>
        </p:grpSpPr>
        <p:grpSp>
          <p:nvGrpSpPr>
            <p:cNvPr id="19" name="Group 19"/>
            <p:cNvGrpSpPr/>
            <p:nvPr/>
          </p:nvGrpSpPr>
          <p:grpSpPr>
            <a:xfrm>
              <a:off x="0" y="0"/>
              <a:ext cx="24512869" cy="655257"/>
              <a:chOff x="0" y="0"/>
              <a:chExt cx="4842048" cy="129434"/>
            </a:xfrm>
          </p:grpSpPr>
          <p:sp>
            <p:nvSpPr>
              <p:cNvPr id="20" name="Freeform 20"/>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22" name="TextBox 22"/>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23" name="TextBox 23"/>
            <p:cNvSpPr txBox="1"/>
            <p:nvPr/>
          </p:nvSpPr>
          <p:spPr>
            <a:xfrm>
              <a:off x="4565553" y="136070"/>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24" name="TextBox 24"/>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25" name="TextBox 25"/>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26" name="TextBox 26"/>
            <p:cNvSpPr txBox="1"/>
            <p:nvPr/>
          </p:nvSpPr>
          <p:spPr>
            <a:xfrm>
              <a:off x="15896566" y="136070"/>
              <a:ext cx="178133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Methodology</a:t>
              </a:r>
            </a:p>
          </p:txBody>
        </p:sp>
        <p:sp>
          <p:nvSpPr>
            <p:cNvPr id="27" name="TextBox 27"/>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28" name="TextBox 28"/>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29" name="TextBox 29"/>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493"/>
          <a:stretch>
            <a:fillRect/>
          </a:stretch>
        </p:blipFill>
        <p:spPr>
          <a:xfrm>
            <a:off x="10545446" y="702921"/>
            <a:ext cx="7742554" cy="1039167"/>
          </a:xfrm>
          <a:prstGeom prst="rect">
            <a:avLst/>
          </a:prstGeom>
        </p:spPr>
      </p:pic>
      <p:grpSp>
        <p:nvGrpSpPr>
          <p:cNvPr id="3" name="Group 3"/>
          <p:cNvGrpSpPr/>
          <p:nvPr/>
        </p:nvGrpSpPr>
        <p:grpSpPr>
          <a:xfrm rot="-5400000">
            <a:off x="7200779" y="-2467906"/>
            <a:ext cx="889156" cy="7530832"/>
            <a:chOff x="0" y="0"/>
            <a:chExt cx="3130550" cy="26514627"/>
          </a:xfrm>
        </p:grpSpPr>
        <p:sp>
          <p:nvSpPr>
            <p:cNvPr id="4" name="Freeform 4"/>
            <p:cNvSpPr/>
            <p:nvPr/>
          </p:nvSpPr>
          <p:spPr>
            <a:xfrm>
              <a:off x="0" y="0"/>
              <a:ext cx="3130550" cy="26514627"/>
            </a:xfrm>
            <a:custGeom>
              <a:avLst/>
              <a:gdLst/>
              <a:ahLst/>
              <a:cxnLst/>
              <a:rect l="l" t="t" r="r" b="b"/>
              <a:pathLst>
                <a:path w="3130550" h="26514627">
                  <a:moveTo>
                    <a:pt x="0" y="1123950"/>
                  </a:moveTo>
                  <a:lnTo>
                    <a:pt x="0" y="26514627"/>
                  </a:lnTo>
                  <a:lnTo>
                    <a:pt x="3130550" y="26514627"/>
                  </a:lnTo>
                  <a:lnTo>
                    <a:pt x="3130550" y="0"/>
                  </a:lnTo>
                  <a:close/>
                </a:path>
              </a:pathLst>
            </a:custGeom>
            <a:solidFill>
              <a:srgbClr val="715D5A"/>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0755" r="9568" b="58438"/>
          <a:stretch>
            <a:fillRect/>
          </a:stretch>
        </p:blipFill>
        <p:spPr>
          <a:xfrm>
            <a:off x="-915908" y="-250250"/>
            <a:ext cx="7703994" cy="2562041"/>
          </a:xfrm>
          <a:prstGeom prst="rect">
            <a:avLst/>
          </a:prstGeom>
        </p:spPr>
      </p:pic>
      <p:grpSp>
        <p:nvGrpSpPr>
          <p:cNvPr id="6" name="Group 6"/>
          <p:cNvGrpSpPr/>
          <p:nvPr/>
        </p:nvGrpSpPr>
        <p:grpSpPr>
          <a:xfrm>
            <a:off x="1028700" y="4397590"/>
            <a:ext cx="9290869" cy="3086100"/>
            <a:chOff x="0" y="0"/>
            <a:chExt cx="2446978" cy="812800"/>
          </a:xfrm>
        </p:grpSpPr>
        <p:sp>
          <p:nvSpPr>
            <p:cNvPr id="7" name="Freeform 7"/>
            <p:cNvSpPr/>
            <p:nvPr/>
          </p:nvSpPr>
          <p:spPr>
            <a:xfrm>
              <a:off x="0" y="0"/>
              <a:ext cx="2446978" cy="812800"/>
            </a:xfrm>
            <a:custGeom>
              <a:avLst/>
              <a:gdLst/>
              <a:ahLst/>
              <a:cxnLst/>
              <a:rect l="l" t="t" r="r" b="b"/>
              <a:pathLst>
                <a:path w="2446978" h="812800">
                  <a:moveTo>
                    <a:pt x="0" y="0"/>
                  </a:moveTo>
                  <a:lnTo>
                    <a:pt x="2446978" y="0"/>
                  </a:lnTo>
                  <a:lnTo>
                    <a:pt x="2446978" y="812800"/>
                  </a:lnTo>
                  <a:lnTo>
                    <a:pt x="0" y="812800"/>
                  </a:lnTo>
                  <a:close/>
                </a:path>
              </a:pathLst>
            </a:custGeom>
            <a:solidFill>
              <a:srgbClr val="B97449"/>
            </a:solidFill>
          </p:spPr>
        </p:sp>
        <p:sp>
          <p:nvSpPr>
            <p:cNvPr id="8" name="TextBox 8"/>
            <p:cNvSpPr txBox="1"/>
            <p:nvPr/>
          </p:nvSpPr>
          <p:spPr>
            <a:xfrm>
              <a:off x="0" y="9525"/>
              <a:ext cx="812800" cy="803275"/>
            </a:xfrm>
            <a:prstGeom prst="rect">
              <a:avLst/>
            </a:prstGeom>
          </p:spPr>
          <p:txBody>
            <a:bodyPr lIns="50800" tIns="50800" rIns="50800" bIns="50800" rtlCol="0" anchor="ctr"/>
            <a:lstStyle/>
            <a:p>
              <a:pPr algn="ctr">
                <a:lnSpc>
                  <a:spcPts val="2200"/>
                </a:lnSpc>
              </a:pPr>
              <a:endParaRPr/>
            </a:p>
          </p:txBody>
        </p:sp>
      </p:grpSp>
      <p:grpSp>
        <p:nvGrpSpPr>
          <p:cNvPr id="9" name="Group 9"/>
          <p:cNvGrpSpPr/>
          <p:nvPr/>
        </p:nvGrpSpPr>
        <p:grpSpPr>
          <a:xfrm>
            <a:off x="10254550" y="2990258"/>
            <a:ext cx="9793843" cy="5900765"/>
            <a:chOff x="0" y="0"/>
            <a:chExt cx="7145641" cy="4305230"/>
          </a:xfrm>
        </p:grpSpPr>
        <p:sp>
          <p:nvSpPr>
            <p:cNvPr id="10" name="Freeform 10"/>
            <p:cNvSpPr/>
            <p:nvPr/>
          </p:nvSpPr>
          <p:spPr>
            <a:xfrm>
              <a:off x="0" y="0"/>
              <a:ext cx="7145641" cy="4305230"/>
            </a:xfrm>
            <a:custGeom>
              <a:avLst/>
              <a:gdLst/>
              <a:ahLst/>
              <a:cxnLst/>
              <a:rect l="l" t="t" r="r" b="b"/>
              <a:pathLst>
                <a:path w="7145641" h="4305230">
                  <a:moveTo>
                    <a:pt x="0" y="0"/>
                  </a:moveTo>
                  <a:lnTo>
                    <a:pt x="0" y="4305230"/>
                  </a:lnTo>
                  <a:lnTo>
                    <a:pt x="7145641" y="4305230"/>
                  </a:lnTo>
                  <a:lnTo>
                    <a:pt x="7145641" y="0"/>
                  </a:lnTo>
                  <a:lnTo>
                    <a:pt x="0" y="0"/>
                  </a:lnTo>
                  <a:close/>
                  <a:moveTo>
                    <a:pt x="7084681" y="4244270"/>
                  </a:moveTo>
                  <a:lnTo>
                    <a:pt x="59690" y="4244270"/>
                  </a:lnTo>
                  <a:lnTo>
                    <a:pt x="59690" y="59690"/>
                  </a:lnTo>
                  <a:lnTo>
                    <a:pt x="7084681" y="59690"/>
                  </a:lnTo>
                  <a:lnTo>
                    <a:pt x="7084681" y="4244270"/>
                  </a:lnTo>
                  <a:close/>
                </a:path>
              </a:pathLst>
            </a:custGeom>
            <a:solidFill>
              <a:srgbClr val="B97449"/>
            </a:solidFill>
          </p:spPr>
        </p:sp>
      </p:grpSp>
      <p:grpSp>
        <p:nvGrpSpPr>
          <p:cNvPr id="11" name="Group 11"/>
          <p:cNvGrpSpPr/>
          <p:nvPr/>
        </p:nvGrpSpPr>
        <p:grpSpPr>
          <a:xfrm>
            <a:off x="0" y="9795557"/>
            <a:ext cx="18384652" cy="491443"/>
            <a:chOff x="0" y="0"/>
            <a:chExt cx="24512869" cy="655257"/>
          </a:xfrm>
        </p:grpSpPr>
        <p:grpSp>
          <p:nvGrpSpPr>
            <p:cNvPr id="12" name="Group 12"/>
            <p:cNvGrpSpPr/>
            <p:nvPr/>
          </p:nvGrpSpPr>
          <p:grpSpPr>
            <a:xfrm>
              <a:off x="0" y="0"/>
              <a:ext cx="24512869" cy="655257"/>
              <a:chOff x="0" y="0"/>
              <a:chExt cx="4842048" cy="129434"/>
            </a:xfrm>
          </p:grpSpPr>
          <p:sp>
            <p:nvSpPr>
              <p:cNvPr id="13" name="Freeform 13"/>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15" name="TextBox 15"/>
            <p:cNvSpPr txBox="1"/>
            <p:nvPr/>
          </p:nvSpPr>
          <p:spPr>
            <a:xfrm>
              <a:off x="663585" y="136070"/>
              <a:ext cx="2847854"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Problem Statement</a:t>
              </a:r>
            </a:p>
          </p:txBody>
        </p:sp>
        <p:sp>
          <p:nvSpPr>
            <p:cNvPr id="16" name="TextBox 16"/>
            <p:cNvSpPr txBox="1"/>
            <p:nvPr/>
          </p:nvSpPr>
          <p:spPr>
            <a:xfrm>
              <a:off x="4565553" y="136070"/>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17" name="TextBox 17"/>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18" name="TextBox 18"/>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19" name="TextBox 19"/>
            <p:cNvSpPr txBox="1"/>
            <p:nvPr/>
          </p:nvSpPr>
          <p:spPr>
            <a:xfrm>
              <a:off x="15896566" y="136070"/>
              <a:ext cx="17813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Methodology</a:t>
              </a:r>
            </a:p>
          </p:txBody>
        </p:sp>
        <p:sp>
          <p:nvSpPr>
            <p:cNvPr id="20" name="TextBox 20"/>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21" name="TextBox 21"/>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22" name="TextBox 22"/>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sp>
        <p:nvSpPr>
          <p:cNvPr id="23" name="TextBox 23"/>
          <p:cNvSpPr txBox="1"/>
          <p:nvPr/>
        </p:nvSpPr>
        <p:spPr>
          <a:xfrm>
            <a:off x="1028700" y="3009308"/>
            <a:ext cx="7468482" cy="909843"/>
          </a:xfrm>
          <a:prstGeom prst="rect">
            <a:avLst/>
          </a:prstGeom>
        </p:spPr>
        <p:txBody>
          <a:bodyPr lIns="0" tIns="0" rIns="0" bIns="0" rtlCol="0" anchor="t">
            <a:spAutoFit/>
          </a:bodyPr>
          <a:lstStyle/>
          <a:p>
            <a:pPr algn="just">
              <a:lnSpc>
                <a:spcPts val="7039"/>
              </a:lnSpc>
            </a:pPr>
            <a:r>
              <a:rPr lang="en-US" sz="6399">
                <a:solidFill>
                  <a:srgbClr val="1B1920"/>
                </a:solidFill>
                <a:latin typeface="Oswald Bold"/>
              </a:rPr>
              <a:t>PROBLEM STATEMENT</a:t>
            </a:r>
          </a:p>
        </p:txBody>
      </p:sp>
      <p:sp>
        <p:nvSpPr>
          <p:cNvPr id="24" name="TextBox 24"/>
          <p:cNvSpPr txBox="1"/>
          <p:nvPr/>
        </p:nvSpPr>
        <p:spPr>
          <a:xfrm>
            <a:off x="11463353" y="4064345"/>
            <a:ext cx="5906740" cy="3743065"/>
          </a:xfrm>
          <a:prstGeom prst="rect">
            <a:avLst/>
          </a:prstGeom>
        </p:spPr>
        <p:txBody>
          <a:bodyPr lIns="0" tIns="0" rIns="0" bIns="0" rtlCol="0" anchor="t">
            <a:spAutoFit/>
          </a:bodyPr>
          <a:lstStyle/>
          <a:p>
            <a:pPr algn="just">
              <a:lnSpc>
                <a:spcPts val="4200"/>
              </a:lnSpc>
            </a:pPr>
            <a:r>
              <a:rPr lang="en-US" sz="3500">
                <a:solidFill>
                  <a:srgbClr val="000000"/>
                </a:solidFill>
                <a:latin typeface="DM Sans"/>
              </a:rPr>
              <a:t>Aim to predict whether one is suffering from depression through social media. Early prediction allows rapid intervention to ensure that their health condition will not escalate to the suicides</a:t>
            </a:r>
          </a:p>
        </p:txBody>
      </p:sp>
      <p:sp>
        <p:nvSpPr>
          <p:cNvPr id="25" name="TextBox 25"/>
          <p:cNvSpPr txBox="1"/>
          <p:nvPr/>
        </p:nvSpPr>
        <p:spPr>
          <a:xfrm>
            <a:off x="1428929" y="5251776"/>
            <a:ext cx="8490411" cy="1415827"/>
          </a:xfrm>
          <a:prstGeom prst="rect">
            <a:avLst/>
          </a:prstGeom>
        </p:spPr>
        <p:txBody>
          <a:bodyPr lIns="0" tIns="0" rIns="0" bIns="0" rtlCol="0" anchor="t">
            <a:spAutoFit/>
          </a:bodyPr>
          <a:lstStyle/>
          <a:p>
            <a:pPr algn="ctr">
              <a:lnSpc>
                <a:spcPts val="5500"/>
              </a:lnSpc>
            </a:pPr>
            <a:r>
              <a:rPr lang="en-US" sz="5000">
                <a:solidFill>
                  <a:srgbClr val="FFFFFF"/>
                </a:solidFill>
                <a:latin typeface="Oswald Bold"/>
              </a:rPr>
              <a:t>"Impacting an estimate of 300 million people"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1606792"/>
            <a:ext cx="4433842" cy="3862968"/>
          </a:xfrm>
          <a:prstGeom prst="rect">
            <a:avLst/>
          </a:prstGeom>
        </p:spPr>
      </p:pic>
      <p:sp>
        <p:nvSpPr>
          <p:cNvPr id="4" name="TextBox 4"/>
          <p:cNvSpPr txBox="1"/>
          <p:nvPr/>
        </p:nvSpPr>
        <p:spPr>
          <a:xfrm>
            <a:off x="3350060" y="602322"/>
            <a:ext cx="11587880" cy="909905"/>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TRADITIONAL CLASSIFIERS</a:t>
            </a:r>
          </a:p>
        </p:txBody>
      </p:sp>
      <p:sp>
        <p:nvSpPr>
          <p:cNvPr id="7" name="Freeform 7"/>
          <p:cNvSpPr/>
          <p:nvPr/>
        </p:nvSpPr>
        <p:spPr>
          <a:xfrm>
            <a:off x="10343271" y="3103745"/>
            <a:ext cx="2718268" cy="1279910"/>
          </a:xfrm>
          <a:custGeom>
            <a:avLst/>
            <a:gdLst/>
            <a:ahLst/>
            <a:cxnLst/>
            <a:rect l="l" t="t" r="r" b="b"/>
            <a:pathLst>
              <a:path w="715922" h="337096">
                <a:moveTo>
                  <a:pt x="145254" y="0"/>
                </a:moveTo>
                <a:lnTo>
                  <a:pt x="570669" y="0"/>
                </a:lnTo>
                <a:cubicBezTo>
                  <a:pt x="609193" y="0"/>
                  <a:pt x="646138" y="15303"/>
                  <a:pt x="673379" y="42544"/>
                </a:cubicBezTo>
                <a:cubicBezTo>
                  <a:pt x="700619" y="69784"/>
                  <a:pt x="715922" y="106730"/>
                  <a:pt x="715922" y="145254"/>
                </a:cubicBezTo>
                <a:lnTo>
                  <a:pt x="715922" y="191842"/>
                </a:lnTo>
                <a:cubicBezTo>
                  <a:pt x="715922" y="230366"/>
                  <a:pt x="700619" y="267312"/>
                  <a:pt x="673379" y="294552"/>
                </a:cubicBezTo>
                <a:cubicBezTo>
                  <a:pt x="646138" y="321792"/>
                  <a:pt x="609193" y="337096"/>
                  <a:pt x="570669" y="337096"/>
                </a:cubicBezTo>
                <a:lnTo>
                  <a:pt x="145254" y="337096"/>
                </a:lnTo>
                <a:cubicBezTo>
                  <a:pt x="106730" y="337096"/>
                  <a:pt x="69784" y="321792"/>
                  <a:pt x="42544" y="294552"/>
                </a:cubicBezTo>
                <a:cubicBezTo>
                  <a:pt x="15303" y="267312"/>
                  <a:pt x="0" y="230366"/>
                  <a:pt x="0" y="191842"/>
                </a:cubicBezTo>
                <a:lnTo>
                  <a:pt x="0" y="145254"/>
                </a:lnTo>
                <a:cubicBezTo>
                  <a:pt x="0" y="106730"/>
                  <a:pt x="15303" y="69784"/>
                  <a:pt x="42544" y="42544"/>
                </a:cubicBezTo>
                <a:cubicBezTo>
                  <a:pt x="69784" y="15303"/>
                  <a:pt x="106730" y="0"/>
                  <a:pt x="145254" y="0"/>
                </a:cubicBezTo>
                <a:close/>
              </a:path>
            </a:pathLst>
          </a:custGeom>
          <a:solidFill>
            <a:srgbClr val="B97449"/>
          </a:solidFill>
        </p:spPr>
      </p:sp>
      <p:sp>
        <p:nvSpPr>
          <p:cNvPr id="8" name="TextBox 8"/>
          <p:cNvSpPr txBox="1"/>
          <p:nvPr/>
        </p:nvSpPr>
        <p:spPr>
          <a:xfrm>
            <a:off x="10343271" y="3103746"/>
            <a:ext cx="2718268" cy="1279910"/>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Dimensionality Reduction</a:t>
            </a:r>
          </a:p>
          <a:p>
            <a:pPr algn="ctr">
              <a:lnSpc>
                <a:spcPts val="2200"/>
              </a:lnSpc>
            </a:pPr>
            <a:r>
              <a:rPr lang="en-US" sz="2000" dirty="0">
                <a:solidFill>
                  <a:srgbClr val="FFFFFF"/>
                </a:solidFill>
                <a:latin typeface="DM Sans Bold"/>
              </a:rPr>
              <a:t>(Max Pooling)</a:t>
            </a:r>
          </a:p>
        </p:txBody>
      </p:sp>
      <p:sp>
        <p:nvSpPr>
          <p:cNvPr id="10" name="Freeform 10"/>
          <p:cNvSpPr/>
          <p:nvPr/>
        </p:nvSpPr>
        <p:spPr>
          <a:xfrm>
            <a:off x="1517559" y="6330752"/>
            <a:ext cx="2718268" cy="1279910"/>
          </a:xfrm>
          <a:custGeom>
            <a:avLst/>
            <a:gdLst/>
            <a:ahLst/>
            <a:cxnLst/>
            <a:rect l="l" t="t" r="r" b="b"/>
            <a:pathLst>
              <a:path w="715922" h="337096">
                <a:moveTo>
                  <a:pt x="145254" y="0"/>
                </a:moveTo>
                <a:lnTo>
                  <a:pt x="570669" y="0"/>
                </a:lnTo>
                <a:cubicBezTo>
                  <a:pt x="609193" y="0"/>
                  <a:pt x="646138" y="15303"/>
                  <a:pt x="673379" y="42544"/>
                </a:cubicBezTo>
                <a:cubicBezTo>
                  <a:pt x="700619" y="69784"/>
                  <a:pt x="715922" y="106730"/>
                  <a:pt x="715922" y="145254"/>
                </a:cubicBezTo>
                <a:lnTo>
                  <a:pt x="715922" y="191842"/>
                </a:lnTo>
                <a:cubicBezTo>
                  <a:pt x="715922" y="230366"/>
                  <a:pt x="700619" y="267312"/>
                  <a:pt x="673379" y="294552"/>
                </a:cubicBezTo>
                <a:cubicBezTo>
                  <a:pt x="646138" y="321792"/>
                  <a:pt x="609193" y="337096"/>
                  <a:pt x="570669" y="337096"/>
                </a:cubicBezTo>
                <a:lnTo>
                  <a:pt x="145254" y="337096"/>
                </a:lnTo>
                <a:cubicBezTo>
                  <a:pt x="106730" y="337096"/>
                  <a:pt x="69784" y="321792"/>
                  <a:pt x="42544" y="294552"/>
                </a:cubicBezTo>
                <a:cubicBezTo>
                  <a:pt x="15303" y="267312"/>
                  <a:pt x="0" y="230366"/>
                  <a:pt x="0" y="191842"/>
                </a:cubicBezTo>
                <a:lnTo>
                  <a:pt x="0" y="145254"/>
                </a:lnTo>
                <a:cubicBezTo>
                  <a:pt x="0" y="106730"/>
                  <a:pt x="15303" y="69784"/>
                  <a:pt x="42544" y="42544"/>
                </a:cubicBezTo>
                <a:cubicBezTo>
                  <a:pt x="69784" y="15303"/>
                  <a:pt x="106730" y="0"/>
                  <a:pt x="145254" y="0"/>
                </a:cubicBezTo>
                <a:close/>
              </a:path>
            </a:pathLst>
          </a:custGeom>
          <a:solidFill>
            <a:srgbClr val="B97449"/>
          </a:solidFill>
        </p:spPr>
      </p:sp>
      <p:sp>
        <p:nvSpPr>
          <p:cNvPr id="11" name="TextBox 11"/>
          <p:cNvSpPr txBox="1"/>
          <p:nvPr/>
        </p:nvSpPr>
        <p:spPr>
          <a:xfrm>
            <a:off x="1517559" y="6330751"/>
            <a:ext cx="2718268" cy="1279912"/>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Traditional Classifiers</a:t>
            </a:r>
          </a:p>
        </p:txBody>
      </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09732" y="3071545"/>
            <a:ext cx="1331702" cy="1331702"/>
          </a:xfrm>
          <a:prstGeom prst="rect">
            <a:avLst/>
          </a:prstGeom>
        </p:spPr>
      </p:pic>
      <p:sp>
        <p:nvSpPr>
          <p:cNvPr id="14" name="Freeform 14"/>
          <p:cNvSpPr/>
          <p:nvPr/>
        </p:nvSpPr>
        <p:spPr>
          <a:xfrm>
            <a:off x="14147388" y="3103744"/>
            <a:ext cx="2718268" cy="1254211"/>
          </a:xfrm>
          <a:custGeom>
            <a:avLst/>
            <a:gdLst/>
            <a:ahLst/>
            <a:cxnLst/>
            <a:rect l="l" t="t" r="r" b="b"/>
            <a:pathLst>
              <a:path w="715922" h="337096">
                <a:moveTo>
                  <a:pt x="145254" y="0"/>
                </a:moveTo>
                <a:lnTo>
                  <a:pt x="570669" y="0"/>
                </a:lnTo>
                <a:cubicBezTo>
                  <a:pt x="609193" y="0"/>
                  <a:pt x="646138" y="15303"/>
                  <a:pt x="673379" y="42544"/>
                </a:cubicBezTo>
                <a:cubicBezTo>
                  <a:pt x="700619" y="69784"/>
                  <a:pt x="715922" y="106730"/>
                  <a:pt x="715922" y="145254"/>
                </a:cubicBezTo>
                <a:lnTo>
                  <a:pt x="715922" y="191842"/>
                </a:lnTo>
                <a:cubicBezTo>
                  <a:pt x="715922" y="230366"/>
                  <a:pt x="700619" y="267312"/>
                  <a:pt x="673379" y="294552"/>
                </a:cubicBezTo>
                <a:cubicBezTo>
                  <a:pt x="646138" y="321792"/>
                  <a:pt x="609193" y="337096"/>
                  <a:pt x="570669" y="337096"/>
                </a:cubicBezTo>
                <a:lnTo>
                  <a:pt x="145254" y="337096"/>
                </a:lnTo>
                <a:cubicBezTo>
                  <a:pt x="106730" y="337096"/>
                  <a:pt x="69784" y="321792"/>
                  <a:pt x="42544" y="294552"/>
                </a:cubicBezTo>
                <a:cubicBezTo>
                  <a:pt x="15303" y="267312"/>
                  <a:pt x="0" y="230366"/>
                  <a:pt x="0" y="191842"/>
                </a:cubicBezTo>
                <a:lnTo>
                  <a:pt x="0" y="145254"/>
                </a:lnTo>
                <a:cubicBezTo>
                  <a:pt x="0" y="106730"/>
                  <a:pt x="15303" y="69784"/>
                  <a:pt x="42544" y="42544"/>
                </a:cubicBezTo>
                <a:cubicBezTo>
                  <a:pt x="69784" y="15303"/>
                  <a:pt x="106730" y="0"/>
                  <a:pt x="145254" y="0"/>
                </a:cubicBezTo>
                <a:close/>
              </a:path>
            </a:pathLst>
          </a:custGeom>
          <a:solidFill>
            <a:srgbClr val="B97449"/>
          </a:solidFill>
        </p:spPr>
      </p:sp>
      <p:sp>
        <p:nvSpPr>
          <p:cNvPr id="15" name="TextBox 15"/>
          <p:cNvSpPr txBox="1"/>
          <p:nvPr/>
        </p:nvSpPr>
        <p:spPr>
          <a:xfrm>
            <a:off x="14147388" y="3091134"/>
            <a:ext cx="2718268" cy="1292522"/>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Train Test Split</a:t>
            </a:r>
          </a:p>
        </p:txBody>
      </p:sp>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49389" y="3535396"/>
            <a:ext cx="2762371" cy="403997"/>
          </a:xfrm>
          <a:prstGeom prst="rect">
            <a:avLst/>
          </a:prstGeom>
        </p:spPr>
      </p:pic>
      <p:pic>
        <p:nvPicPr>
          <p:cNvPr id="25" name="Picture 25"/>
          <p:cNvPicPr>
            <a:picLocks noChangeAspect="1"/>
          </p:cNvPicPr>
          <p:nvPr/>
        </p:nvPicPr>
        <p:blipFill>
          <a:blip r:embed="rId8"/>
          <a:srcRect l="4417" t="23393" r="4136" b="5792"/>
          <a:stretch>
            <a:fillRect/>
          </a:stretch>
        </p:blipFill>
        <p:spPr>
          <a:xfrm>
            <a:off x="4973217" y="5685779"/>
            <a:ext cx="9499291" cy="2569856"/>
          </a:xfrm>
          <a:prstGeom prst="rect">
            <a:avLst/>
          </a:prstGeom>
        </p:spPr>
      </p:pic>
      <p:sp>
        <p:nvSpPr>
          <p:cNvPr id="27" name="Freeform 27"/>
          <p:cNvSpPr/>
          <p:nvPr/>
        </p:nvSpPr>
        <p:spPr>
          <a:xfrm>
            <a:off x="4973217" y="6063012"/>
            <a:ext cx="9499291" cy="414773"/>
          </a:xfrm>
          <a:custGeom>
            <a:avLst/>
            <a:gdLst/>
            <a:ahLst/>
            <a:cxnLst/>
            <a:rect l="l" t="t" r="r" b="b"/>
            <a:pathLst>
              <a:path w="2622224" h="109240">
                <a:moveTo>
                  <a:pt x="6221" y="0"/>
                </a:moveTo>
                <a:lnTo>
                  <a:pt x="2616004" y="0"/>
                </a:lnTo>
                <a:cubicBezTo>
                  <a:pt x="2617654" y="0"/>
                  <a:pt x="2619236" y="655"/>
                  <a:pt x="2620402" y="1822"/>
                </a:cubicBezTo>
                <a:cubicBezTo>
                  <a:pt x="2621569" y="2989"/>
                  <a:pt x="2622224" y="4571"/>
                  <a:pt x="2622224" y="6221"/>
                </a:cubicBezTo>
                <a:lnTo>
                  <a:pt x="2622224" y="103020"/>
                </a:lnTo>
                <a:cubicBezTo>
                  <a:pt x="2622224" y="104670"/>
                  <a:pt x="2621569" y="106252"/>
                  <a:pt x="2620402" y="107418"/>
                </a:cubicBezTo>
                <a:cubicBezTo>
                  <a:pt x="2619236" y="108585"/>
                  <a:pt x="2617654" y="109240"/>
                  <a:pt x="2616004" y="109240"/>
                </a:cubicBezTo>
                <a:lnTo>
                  <a:pt x="6221" y="109240"/>
                </a:lnTo>
                <a:cubicBezTo>
                  <a:pt x="4571" y="109240"/>
                  <a:pt x="2989" y="108585"/>
                  <a:pt x="1822" y="107418"/>
                </a:cubicBezTo>
                <a:cubicBezTo>
                  <a:pt x="655" y="106252"/>
                  <a:pt x="0" y="104670"/>
                  <a:pt x="0" y="103020"/>
                </a:cubicBezTo>
                <a:lnTo>
                  <a:pt x="0" y="6221"/>
                </a:lnTo>
                <a:cubicBezTo>
                  <a:pt x="0" y="4571"/>
                  <a:pt x="655" y="2989"/>
                  <a:pt x="1822" y="1822"/>
                </a:cubicBezTo>
                <a:cubicBezTo>
                  <a:pt x="2989" y="655"/>
                  <a:pt x="4571" y="0"/>
                  <a:pt x="6221" y="0"/>
                </a:cubicBezTo>
                <a:close/>
              </a:path>
            </a:pathLst>
          </a:custGeom>
          <a:solidFill>
            <a:srgbClr val="000000">
              <a:alpha val="0"/>
            </a:srgbClr>
          </a:solidFill>
          <a:ln w="76200">
            <a:solidFill>
              <a:srgbClr val="B97449"/>
            </a:solidFill>
          </a:ln>
        </p:spPr>
      </p:sp>
      <p:sp>
        <p:nvSpPr>
          <p:cNvPr id="29" name="TextBox 29"/>
          <p:cNvSpPr txBox="1"/>
          <p:nvPr/>
        </p:nvSpPr>
        <p:spPr>
          <a:xfrm>
            <a:off x="7365867" y="4185544"/>
            <a:ext cx="1878955" cy="329198"/>
          </a:xfrm>
          <a:prstGeom prst="rect">
            <a:avLst/>
          </a:prstGeom>
        </p:spPr>
        <p:txBody>
          <a:bodyPr lIns="0" tIns="0" rIns="0" bIns="0" rtlCol="0" anchor="t">
            <a:spAutoFit/>
          </a:bodyPr>
          <a:lstStyle/>
          <a:p>
            <a:pPr algn="ctr">
              <a:lnSpc>
                <a:spcPts val="2529"/>
              </a:lnSpc>
              <a:spcBef>
                <a:spcPct val="0"/>
              </a:spcBef>
            </a:pPr>
            <a:r>
              <a:rPr lang="en-US" sz="2299">
                <a:solidFill>
                  <a:srgbClr val="000000"/>
                </a:solidFill>
                <a:latin typeface="Oswald"/>
              </a:rPr>
              <a:t>ELMo Embeddings</a:t>
            </a:r>
          </a:p>
        </p:txBody>
      </p:sp>
      <p:pic>
        <p:nvPicPr>
          <p:cNvPr id="30" name="Picture 30"/>
          <p:cNvPicPr>
            <a:picLocks noChangeAspect="1"/>
          </p:cNvPicPr>
          <p:nvPr/>
        </p:nvPicPr>
        <p:blipFill>
          <a:blip r:embed="rId9"/>
          <a:srcRect l="334"/>
          <a:stretch>
            <a:fillRect/>
          </a:stretch>
        </p:blipFill>
        <p:spPr>
          <a:xfrm rot="-1216801">
            <a:off x="16150324" y="8563171"/>
            <a:ext cx="2217953" cy="1587772"/>
          </a:xfrm>
          <a:prstGeom prst="rect">
            <a:avLst/>
          </a:prstGeom>
        </p:spPr>
      </p:pic>
      <p:grpSp>
        <p:nvGrpSpPr>
          <p:cNvPr id="31" name="Group 31"/>
          <p:cNvGrpSpPr/>
          <p:nvPr/>
        </p:nvGrpSpPr>
        <p:grpSpPr>
          <a:xfrm>
            <a:off x="0" y="9795557"/>
            <a:ext cx="18384652" cy="491443"/>
            <a:chOff x="0" y="0"/>
            <a:chExt cx="24512869" cy="655257"/>
          </a:xfrm>
        </p:grpSpPr>
        <p:grpSp>
          <p:nvGrpSpPr>
            <p:cNvPr id="32" name="Group 32"/>
            <p:cNvGrpSpPr/>
            <p:nvPr/>
          </p:nvGrpSpPr>
          <p:grpSpPr>
            <a:xfrm>
              <a:off x="0" y="0"/>
              <a:ext cx="24512869" cy="655257"/>
              <a:chOff x="0" y="0"/>
              <a:chExt cx="4842048" cy="129434"/>
            </a:xfrm>
          </p:grpSpPr>
          <p:sp>
            <p:nvSpPr>
              <p:cNvPr id="33" name="Freeform 33"/>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34" name="TextBox 34"/>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35" name="TextBox 35"/>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36" name="TextBox 36"/>
            <p:cNvSpPr txBox="1"/>
            <p:nvPr/>
          </p:nvSpPr>
          <p:spPr>
            <a:xfrm>
              <a:off x="4565553" y="136070"/>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37" name="TextBox 37"/>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38" name="TextBox 38"/>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39" name="TextBox 39"/>
            <p:cNvSpPr txBox="1"/>
            <p:nvPr/>
          </p:nvSpPr>
          <p:spPr>
            <a:xfrm>
              <a:off x="15896566" y="136070"/>
              <a:ext cx="178133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Methodology</a:t>
              </a:r>
            </a:p>
          </p:txBody>
        </p:sp>
        <p:sp>
          <p:nvSpPr>
            <p:cNvPr id="40" name="TextBox 40"/>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41" name="TextBox 41"/>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42" name="TextBox 42"/>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sp>
        <p:nvSpPr>
          <p:cNvPr id="19" name="Freeform 19"/>
          <p:cNvSpPr/>
          <p:nvPr/>
        </p:nvSpPr>
        <p:spPr>
          <a:xfrm>
            <a:off x="3681897" y="3097440"/>
            <a:ext cx="2718268" cy="1279910"/>
          </a:xfrm>
          <a:custGeom>
            <a:avLst/>
            <a:gdLst/>
            <a:ahLst/>
            <a:cxnLst/>
            <a:rect l="l" t="t" r="r" b="b"/>
            <a:pathLst>
              <a:path w="715922" h="337096">
                <a:moveTo>
                  <a:pt x="145254" y="0"/>
                </a:moveTo>
                <a:lnTo>
                  <a:pt x="570669" y="0"/>
                </a:lnTo>
                <a:cubicBezTo>
                  <a:pt x="609193" y="0"/>
                  <a:pt x="646138" y="15303"/>
                  <a:pt x="673379" y="42544"/>
                </a:cubicBezTo>
                <a:cubicBezTo>
                  <a:pt x="700619" y="69784"/>
                  <a:pt x="715922" y="106730"/>
                  <a:pt x="715922" y="145254"/>
                </a:cubicBezTo>
                <a:lnTo>
                  <a:pt x="715922" y="191842"/>
                </a:lnTo>
                <a:cubicBezTo>
                  <a:pt x="715922" y="230366"/>
                  <a:pt x="700619" y="267312"/>
                  <a:pt x="673379" y="294552"/>
                </a:cubicBezTo>
                <a:cubicBezTo>
                  <a:pt x="646138" y="321792"/>
                  <a:pt x="609193" y="337096"/>
                  <a:pt x="570669" y="337096"/>
                </a:cubicBezTo>
                <a:lnTo>
                  <a:pt x="145254" y="337096"/>
                </a:lnTo>
                <a:cubicBezTo>
                  <a:pt x="106730" y="337096"/>
                  <a:pt x="69784" y="321792"/>
                  <a:pt x="42544" y="294552"/>
                </a:cubicBezTo>
                <a:cubicBezTo>
                  <a:pt x="15303" y="267312"/>
                  <a:pt x="0" y="230366"/>
                  <a:pt x="0" y="191842"/>
                </a:cubicBezTo>
                <a:lnTo>
                  <a:pt x="0" y="145254"/>
                </a:lnTo>
                <a:cubicBezTo>
                  <a:pt x="0" y="106730"/>
                  <a:pt x="15303" y="69784"/>
                  <a:pt x="42544" y="42544"/>
                </a:cubicBezTo>
                <a:cubicBezTo>
                  <a:pt x="69784" y="15303"/>
                  <a:pt x="106730" y="0"/>
                  <a:pt x="145254" y="0"/>
                </a:cubicBezTo>
                <a:close/>
              </a:path>
            </a:pathLst>
          </a:custGeom>
          <a:solidFill>
            <a:srgbClr val="B97449"/>
          </a:solidFill>
        </p:spPr>
      </p:sp>
      <p:sp>
        <p:nvSpPr>
          <p:cNvPr id="20" name="TextBox 20"/>
          <p:cNvSpPr txBox="1"/>
          <p:nvPr/>
        </p:nvSpPr>
        <p:spPr>
          <a:xfrm>
            <a:off x="3681897" y="3097441"/>
            <a:ext cx="2718268" cy="1279910"/>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Subset of tweets </a:t>
            </a:r>
          </a:p>
          <a:p>
            <a:pPr algn="ctr">
              <a:lnSpc>
                <a:spcPts val="2200"/>
              </a:lnSpc>
            </a:pPr>
            <a:r>
              <a:rPr lang="en-US" sz="2000" dirty="0">
                <a:solidFill>
                  <a:srgbClr val="FFFFFF"/>
                </a:solidFill>
                <a:latin typeface="DM Sans Bold"/>
              </a:rPr>
              <a:t>dataset</a:t>
            </a:r>
          </a:p>
          <a:p>
            <a:pPr algn="ctr">
              <a:lnSpc>
                <a:spcPts val="2200"/>
              </a:lnSpc>
            </a:pPr>
            <a:r>
              <a:rPr lang="en-US" sz="2000" dirty="0">
                <a:solidFill>
                  <a:srgbClr val="FFFFFF"/>
                </a:solidFill>
                <a:latin typeface="DM Sans Bold"/>
              </a:rPr>
              <a:t> (5000 rows)</a:t>
            </a:r>
          </a:p>
        </p:txBody>
      </p:sp>
      <p:cxnSp>
        <p:nvCxnSpPr>
          <p:cNvPr id="43" name="Connector: Elbow 42">
            <a:extLst>
              <a:ext uri="{FF2B5EF4-FFF2-40B4-BE49-F238E27FC236}">
                <a16:creationId xmlns:a16="http://schemas.microsoft.com/office/drawing/2014/main" id="{600FE3EC-16EF-25AD-19C5-4176CC15F271}"/>
              </a:ext>
            </a:extLst>
          </p:cNvPr>
          <p:cNvCxnSpPr>
            <a:cxnSpLocks/>
            <a:stCxn id="15" idx="2"/>
            <a:endCxn id="11" idx="0"/>
          </p:cNvCxnSpPr>
          <p:nvPr/>
        </p:nvCxnSpPr>
        <p:spPr>
          <a:xfrm rot="5400000">
            <a:off x="8218061" y="-957711"/>
            <a:ext cx="1947095" cy="12629829"/>
          </a:xfrm>
          <a:prstGeom prst="bentConnector3">
            <a:avLst>
              <a:gd name="adj1" fmla="val 50000"/>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213500B-094A-CF9E-1D02-1F3C530826CD}"/>
              </a:ext>
            </a:extLst>
          </p:cNvPr>
          <p:cNvCxnSpPr>
            <a:cxnSpLocks/>
            <a:stCxn id="8" idx="3"/>
            <a:endCxn id="15" idx="1"/>
          </p:cNvCxnSpPr>
          <p:nvPr/>
        </p:nvCxnSpPr>
        <p:spPr>
          <a:xfrm flipV="1">
            <a:off x="13061539" y="3737395"/>
            <a:ext cx="1085849" cy="6306"/>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FFE66ED-1E14-8E4C-9F0D-DC7F5CB2E217}"/>
              </a:ext>
            </a:extLst>
          </p:cNvPr>
          <p:cNvCxnSpPr>
            <a:cxnSpLocks/>
            <a:stCxn id="16" idx="3"/>
            <a:endCxn id="8" idx="1"/>
          </p:cNvCxnSpPr>
          <p:nvPr/>
        </p:nvCxnSpPr>
        <p:spPr>
          <a:xfrm>
            <a:off x="9711760" y="3737395"/>
            <a:ext cx="631511" cy="6306"/>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CE3BF71-463C-87CE-E85C-FD79B8F397F6}"/>
              </a:ext>
            </a:extLst>
          </p:cNvPr>
          <p:cNvCxnSpPr>
            <a:cxnSpLocks/>
            <a:stCxn id="12" idx="3"/>
            <a:endCxn id="20" idx="1"/>
          </p:cNvCxnSpPr>
          <p:nvPr/>
        </p:nvCxnSpPr>
        <p:spPr>
          <a:xfrm>
            <a:off x="2741434" y="3737396"/>
            <a:ext cx="940463" cy="0"/>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6A2CD9A-AA2E-6FEC-321F-014DFCF88D87}"/>
              </a:ext>
            </a:extLst>
          </p:cNvPr>
          <p:cNvCxnSpPr>
            <a:cxnSpLocks/>
            <a:stCxn id="20" idx="3"/>
            <a:endCxn id="16" idx="1"/>
          </p:cNvCxnSpPr>
          <p:nvPr/>
        </p:nvCxnSpPr>
        <p:spPr>
          <a:xfrm flipV="1">
            <a:off x="6400165" y="3737395"/>
            <a:ext cx="549224" cy="1"/>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1606792"/>
            <a:ext cx="4433842" cy="3862968"/>
          </a:xfrm>
          <a:prstGeom prst="rect">
            <a:avLst/>
          </a:prstGeom>
        </p:spPr>
      </p:pic>
      <p:sp>
        <p:nvSpPr>
          <p:cNvPr id="6" name="Freeform 6"/>
          <p:cNvSpPr/>
          <p:nvPr/>
        </p:nvSpPr>
        <p:spPr>
          <a:xfrm>
            <a:off x="8980618" y="3068146"/>
            <a:ext cx="2717449" cy="1279525"/>
          </a:xfrm>
          <a:custGeom>
            <a:avLst/>
            <a:gdLst/>
            <a:ahLst/>
            <a:cxnLst/>
            <a:rect l="l" t="t" r="r" b="b"/>
            <a:pathLst>
              <a:path w="715922" h="337096">
                <a:moveTo>
                  <a:pt x="145297" y="0"/>
                </a:moveTo>
                <a:lnTo>
                  <a:pt x="570625" y="0"/>
                </a:lnTo>
                <a:cubicBezTo>
                  <a:pt x="609160" y="0"/>
                  <a:pt x="646117" y="15308"/>
                  <a:pt x="673366" y="42557"/>
                </a:cubicBezTo>
                <a:cubicBezTo>
                  <a:pt x="700614" y="69805"/>
                  <a:pt x="715922" y="106762"/>
                  <a:pt x="715922" y="145297"/>
                </a:cubicBezTo>
                <a:lnTo>
                  <a:pt x="715922" y="191799"/>
                </a:lnTo>
                <a:cubicBezTo>
                  <a:pt x="715922" y="272044"/>
                  <a:pt x="650871" y="337096"/>
                  <a:pt x="570625" y="337096"/>
                </a:cubicBezTo>
                <a:lnTo>
                  <a:pt x="145297" y="337096"/>
                </a:lnTo>
                <a:cubicBezTo>
                  <a:pt x="106762" y="337096"/>
                  <a:pt x="69805" y="321788"/>
                  <a:pt x="42557" y="294539"/>
                </a:cubicBezTo>
                <a:cubicBezTo>
                  <a:pt x="15308" y="267291"/>
                  <a:pt x="0" y="230334"/>
                  <a:pt x="0" y="191799"/>
                </a:cubicBezTo>
                <a:lnTo>
                  <a:pt x="0" y="145297"/>
                </a:lnTo>
                <a:cubicBezTo>
                  <a:pt x="0" y="65052"/>
                  <a:pt x="65052" y="0"/>
                  <a:pt x="145297" y="0"/>
                </a:cubicBezTo>
                <a:close/>
              </a:path>
            </a:pathLst>
          </a:custGeom>
          <a:solidFill>
            <a:srgbClr val="B97449"/>
          </a:solidFill>
        </p:spPr>
      </p:sp>
      <p:sp>
        <p:nvSpPr>
          <p:cNvPr id="7" name="TextBox 7"/>
          <p:cNvSpPr txBox="1"/>
          <p:nvPr/>
        </p:nvSpPr>
        <p:spPr>
          <a:xfrm>
            <a:off x="8980618" y="3068146"/>
            <a:ext cx="2712914" cy="1279525"/>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Embeddings with </a:t>
            </a:r>
          </a:p>
          <a:p>
            <a:pPr algn="ctr">
              <a:lnSpc>
                <a:spcPts val="2200"/>
              </a:lnSpc>
            </a:pPr>
            <a:r>
              <a:rPr lang="en-US" sz="2000" dirty="0" err="1">
                <a:solidFill>
                  <a:srgbClr val="FFFFFF"/>
                </a:solidFill>
                <a:latin typeface="DM Sans Bold"/>
              </a:rPr>
              <a:t>ELMo</a:t>
            </a:r>
            <a:r>
              <a:rPr lang="en-US" sz="2000" dirty="0">
                <a:solidFill>
                  <a:srgbClr val="FFFFFF"/>
                </a:solidFill>
                <a:latin typeface="DM Sans Bold"/>
              </a:rPr>
              <a:t> </a:t>
            </a:r>
            <a:r>
              <a:rPr lang="en-US" sz="2000" dirty="0" err="1">
                <a:solidFill>
                  <a:srgbClr val="FFFFFF"/>
                </a:solidFill>
                <a:latin typeface="DM Sans Bold"/>
              </a:rPr>
              <a:t>M﻿odel</a:t>
            </a:r>
            <a:endParaRPr lang="en-US" sz="2000" dirty="0">
              <a:solidFill>
                <a:srgbClr val="FFFFFF"/>
              </a:solidFill>
              <a:latin typeface="DM Sans Bold"/>
            </a:endParaRPr>
          </a:p>
        </p:txBody>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40516" y="3043845"/>
            <a:ext cx="1331302" cy="1331302"/>
          </a:xfrm>
          <a:prstGeom prst="rect">
            <a:avLst/>
          </a:prstGeom>
        </p:spPr>
      </p:pic>
      <p:sp>
        <p:nvSpPr>
          <p:cNvPr id="10" name="Freeform 10"/>
          <p:cNvSpPr/>
          <p:nvPr/>
        </p:nvSpPr>
        <p:spPr>
          <a:xfrm>
            <a:off x="4736351" y="3069734"/>
            <a:ext cx="3147942" cy="1279525"/>
          </a:xfrm>
          <a:custGeom>
            <a:avLst/>
            <a:gdLst/>
            <a:ahLst/>
            <a:cxnLst/>
            <a:rect l="l" t="t" r="r" b="b"/>
            <a:pathLst>
              <a:path w="829337" h="337096">
                <a:moveTo>
                  <a:pt x="125427" y="0"/>
                </a:moveTo>
                <a:lnTo>
                  <a:pt x="703910" y="0"/>
                </a:lnTo>
                <a:cubicBezTo>
                  <a:pt x="773182" y="0"/>
                  <a:pt x="829337" y="56156"/>
                  <a:pt x="829337" y="125427"/>
                </a:cubicBezTo>
                <a:lnTo>
                  <a:pt x="829337" y="211668"/>
                </a:lnTo>
                <a:cubicBezTo>
                  <a:pt x="829337" y="280940"/>
                  <a:pt x="773182" y="337096"/>
                  <a:pt x="703910" y="337096"/>
                </a:cubicBezTo>
                <a:lnTo>
                  <a:pt x="125427" y="337096"/>
                </a:lnTo>
                <a:cubicBezTo>
                  <a:pt x="56156" y="337096"/>
                  <a:pt x="0" y="280940"/>
                  <a:pt x="0" y="211668"/>
                </a:cubicBezTo>
                <a:lnTo>
                  <a:pt x="0" y="125427"/>
                </a:lnTo>
                <a:cubicBezTo>
                  <a:pt x="0" y="56156"/>
                  <a:pt x="56156" y="0"/>
                  <a:pt x="125427" y="0"/>
                </a:cubicBezTo>
                <a:close/>
              </a:path>
            </a:pathLst>
          </a:custGeom>
          <a:solidFill>
            <a:srgbClr val="B97449"/>
          </a:solidFill>
        </p:spPr>
      </p:sp>
      <p:sp>
        <p:nvSpPr>
          <p:cNvPr id="11" name="TextBox 11"/>
          <p:cNvSpPr txBox="1"/>
          <p:nvPr/>
        </p:nvSpPr>
        <p:spPr>
          <a:xfrm>
            <a:off x="4736351" y="3059390"/>
            <a:ext cx="3147942" cy="1288282"/>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Subset of tweets </a:t>
            </a:r>
          </a:p>
          <a:p>
            <a:pPr algn="ctr">
              <a:lnSpc>
                <a:spcPts val="2200"/>
              </a:lnSpc>
            </a:pPr>
            <a:r>
              <a:rPr lang="en-US" sz="2000" dirty="0">
                <a:solidFill>
                  <a:srgbClr val="FFFFFF"/>
                </a:solidFill>
                <a:latin typeface="DM Sans Bold"/>
              </a:rPr>
              <a:t>dataset (5000 rows)</a:t>
            </a:r>
          </a:p>
        </p:txBody>
      </p:sp>
      <p:sp>
        <p:nvSpPr>
          <p:cNvPr id="15" name="Freeform 15"/>
          <p:cNvSpPr/>
          <p:nvPr/>
        </p:nvSpPr>
        <p:spPr>
          <a:xfrm>
            <a:off x="13230035" y="3069734"/>
            <a:ext cx="2717449" cy="1279525"/>
          </a:xfrm>
          <a:custGeom>
            <a:avLst/>
            <a:gdLst/>
            <a:ahLst/>
            <a:cxnLst/>
            <a:rect l="l" t="t" r="r" b="b"/>
            <a:pathLst>
              <a:path w="715922" h="337096">
                <a:moveTo>
                  <a:pt x="145297" y="0"/>
                </a:moveTo>
                <a:lnTo>
                  <a:pt x="570625" y="0"/>
                </a:lnTo>
                <a:cubicBezTo>
                  <a:pt x="609160" y="0"/>
                  <a:pt x="646117" y="15308"/>
                  <a:pt x="673366" y="42557"/>
                </a:cubicBezTo>
                <a:cubicBezTo>
                  <a:pt x="700614" y="69805"/>
                  <a:pt x="715922" y="106762"/>
                  <a:pt x="715922" y="145297"/>
                </a:cubicBezTo>
                <a:lnTo>
                  <a:pt x="715922" y="191799"/>
                </a:lnTo>
                <a:cubicBezTo>
                  <a:pt x="715922" y="272044"/>
                  <a:pt x="650871" y="337096"/>
                  <a:pt x="570625" y="337096"/>
                </a:cubicBezTo>
                <a:lnTo>
                  <a:pt x="145297" y="337096"/>
                </a:lnTo>
                <a:cubicBezTo>
                  <a:pt x="106762" y="337096"/>
                  <a:pt x="69805" y="321788"/>
                  <a:pt x="42557" y="294539"/>
                </a:cubicBezTo>
                <a:cubicBezTo>
                  <a:pt x="15308" y="267291"/>
                  <a:pt x="0" y="230334"/>
                  <a:pt x="0" y="191799"/>
                </a:cubicBezTo>
                <a:lnTo>
                  <a:pt x="0" y="145297"/>
                </a:lnTo>
                <a:cubicBezTo>
                  <a:pt x="0" y="65052"/>
                  <a:pt x="65052" y="0"/>
                  <a:pt x="145297" y="0"/>
                </a:cubicBezTo>
                <a:close/>
              </a:path>
            </a:pathLst>
          </a:custGeom>
          <a:solidFill>
            <a:srgbClr val="B97449"/>
          </a:solidFill>
        </p:spPr>
      </p:sp>
      <p:sp>
        <p:nvSpPr>
          <p:cNvPr id="16" name="TextBox 16"/>
          <p:cNvSpPr txBox="1"/>
          <p:nvPr/>
        </p:nvSpPr>
        <p:spPr>
          <a:xfrm>
            <a:off x="13230035" y="3059390"/>
            <a:ext cx="2712914" cy="1288282"/>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Train Validation </a:t>
            </a:r>
          </a:p>
          <a:p>
            <a:pPr algn="ctr">
              <a:lnSpc>
                <a:spcPts val="2200"/>
              </a:lnSpc>
            </a:pPr>
            <a:r>
              <a:rPr lang="en-US" sz="2000" dirty="0">
                <a:solidFill>
                  <a:srgbClr val="FFFFFF"/>
                </a:solidFill>
                <a:latin typeface="DM Sans Bold"/>
              </a:rPr>
              <a:t>Test Split</a:t>
            </a:r>
          </a:p>
        </p:txBody>
      </p:sp>
      <p:sp>
        <p:nvSpPr>
          <p:cNvPr id="18" name="Freeform 18"/>
          <p:cNvSpPr/>
          <p:nvPr/>
        </p:nvSpPr>
        <p:spPr>
          <a:xfrm>
            <a:off x="5359908" y="5162296"/>
            <a:ext cx="8614016" cy="1854545"/>
          </a:xfrm>
          <a:custGeom>
            <a:avLst/>
            <a:gdLst/>
            <a:ahLst/>
            <a:cxnLst/>
            <a:rect l="l" t="t" r="r" b="b"/>
            <a:pathLst>
              <a:path w="2268712" h="488440">
                <a:moveTo>
                  <a:pt x="7190" y="0"/>
                </a:moveTo>
                <a:lnTo>
                  <a:pt x="2261522" y="0"/>
                </a:lnTo>
                <a:cubicBezTo>
                  <a:pt x="2263429" y="0"/>
                  <a:pt x="2265258" y="758"/>
                  <a:pt x="2266606" y="2106"/>
                </a:cubicBezTo>
                <a:cubicBezTo>
                  <a:pt x="2267955" y="3454"/>
                  <a:pt x="2268712" y="5283"/>
                  <a:pt x="2268712" y="7190"/>
                </a:cubicBezTo>
                <a:lnTo>
                  <a:pt x="2268712" y="481250"/>
                </a:lnTo>
                <a:cubicBezTo>
                  <a:pt x="2268712" y="483157"/>
                  <a:pt x="2267955" y="484985"/>
                  <a:pt x="2266606" y="486334"/>
                </a:cubicBezTo>
                <a:cubicBezTo>
                  <a:pt x="2265258" y="487682"/>
                  <a:pt x="2263429" y="488440"/>
                  <a:pt x="2261522" y="488440"/>
                </a:cubicBezTo>
                <a:lnTo>
                  <a:pt x="7190" y="488440"/>
                </a:lnTo>
                <a:cubicBezTo>
                  <a:pt x="5283" y="488440"/>
                  <a:pt x="3454" y="487682"/>
                  <a:pt x="2106" y="486334"/>
                </a:cubicBezTo>
                <a:cubicBezTo>
                  <a:pt x="758" y="484985"/>
                  <a:pt x="0" y="483157"/>
                  <a:pt x="0" y="481250"/>
                </a:cubicBezTo>
                <a:lnTo>
                  <a:pt x="0" y="7190"/>
                </a:lnTo>
                <a:cubicBezTo>
                  <a:pt x="0" y="5283"/>
                  <a:pt x="758" y="3454"/>
                  <a:pt x="2106" y="2106"/>
                </a:cubicBezTo>
                <a:cubicBezTo>
                  <a:pt x="3454" y="758"/>
                  <a:pt x="5283" y="0"/>
                  <a:pt x="7190" y="0"/>
                </a:cubicBezTo>
                <a:close/>
              </a:path>
            </a:pathLst>
          </a:custGeom>
          <a:solidFill>
            <a:srgbClr val="000000">
              <a:alpha val="0"/>
            </a:srgbClr>
          </a:solidFill>
          <a:ln w="47625">
            <a:solidFill>
              <a:srgbClr val="AB7A5B"/>
            </a:solidFill>
            <a:prstDash val="sysDash"/>
          </a:ln>
        </p:spPr>
      </p:sp>
      <p:sp>
        <p:nvSpPr>
          <p:cNvPr id="21" name="Freeform 21"/>
          <p:cNvSpPr/>
          <p:nvPr/>
        </p:nvSpPr>
        <p:spPr>
          <a:xfrm>
            <a:off x="10517121" y="5412081"/>
            <a:ext cx="2717449" cy="1279525"/>
          </a:xfrm>
          <a:custGeom>
            <a:avLst/>
            <a:gdLst/>
            <a:ahLst/>
            <a:cxnLst/>
            <a:rect l="l" t="t" r="r" b="b"/>
            <a:pathLst>
              <a:path w="715922" h="337096">
                <a:moveTo>
                  <a:pt x="145297" y="0"/>
                </a:moveTo>
                <a:lnTo>
                  <a:pt x="570625" y="0"/>
                </a:lnTo>
                <a:cubicBezTo>
                  <a:pt x="609160" y="0"/>
                  <a:pt x="646117" y="15308"/>
                  <a:pt x="673366" y="42557"/>
                </a:cubicBezTo>
                <a:cubicBezTo>
                  <a:pt x="700614" y="69805"/>
                  <a:pt x="715922" y="106762"/>
                  <a:pt x="715922" y="145297"/>
                </a:cubicBezTo>
                <a:lnTo>
                  <a:pt x="715922" y="191799"/>
                </a:lnTo>
                <a:cubicBezTo>
                  <a:pt x="715922" y="272044"/>
                  <a:pt x="650871" y="337096"/>
                  <a:pt x="570625" y="337096"/>
                </a:cubicBezTo>
                <a:lnTo>
                  <a:pt x="145297" y="337096"/>
                </a:lnTo>
                <a:cubicBezTo>
                  <a:pt x="106762" y="337096"/>
                  <a:pt x="69805" y="321788"/>
                  <a:pt x="42557" y="294539"/>
                </a:cubicBezTo>
                <a:cubicBezTo>
                  <a:pt x="15308" y="267291"/>
                  <a:pt x="0" y="230334"/>
                  <a:pt x="0" y="191799"/>
                </a:cubicBezTo>
                <a:lnTo>
                  <a:pt x="0" y="145297"/>
                </a:lnTo>
                <a:cubicBezTo>
                  <a:pt x="0" y="65052"/>
                  <a:pt x="65052" y="0"/>
                  <a:pt x="145297" y="0"/>
                </a:cubicBezTo>
                <a:close/>
              </a:path>
            </a:pathLst>
          </a:custGeom>
          <a:solidFill>
            <a:srgbClr val="B97449"/>
          </a:solidFill>
        </p:spPr>
      </p:sp>
      <p:sp>
        <p:nvSpPr>
          <p:cNvPr id="22" name="TextBox 22"/>
          <p:cNvSpPr txBox="1"/>
          <p:nvPr/>
        </p:nvSpPr>
        <p:spPr>
          <a:xfrm>
            <a:off x="10517121" y="5412081"/>
            <a:ext cx="2712914" cy="1279525"/>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Model Validation</a:t>
            </a:r>
          </a:p>
        </p:txBody>
      </p:sp>
      <p:sp>
        <p:nvSpPr>
          <p:cNvPr id="24" name="Freeform 24"/>
          <p:cNvSpPr/>
          <p:nvPr/>
        </p:nvSpPr>
        <p:spPr>
          <a:xfrm>
            <a:off x="10517121" y="7379533"/>
            <a:ext cx="2717449" cy="1279525"/>
          </a:xfrm>
          <a:custGeom>
            <a:avLst/>
            <a:gdLst/>
            <a:ahLst/>
            <a:cxnLst/>
            <a:rect l="l" t="t" r="r" b="b"/>
            <a:pathLst>
              <a:path w="715922" h="337096">
                <a:moveTo>
                  <a:pt x="145297" y="0"/>
                </a:moveTo>
                <a:lnTo>
                  <a:pt x="570625" y="0"/>
                </a:lnTo>
                <a:cubicBezTo>
                  <a:pt x="609160" y="0"/>
                  <a:pt x="646117" y="15308"/>
                  <a:pt x="673366" y="42557"/>
                </a:cubicBezTo>
                <a:cubicBezTo>
                  <a:pt x="700614" y="69805"/>
                  <a:pt x="715922" y="106762"/>
                  <a:pt x="715922" y="145297"/>
                </a:cubicBezTo>
                <a:lnTo>
                  <a:pt x="715922" y="191799"/>
                </a:lnTo>
                <a:cubicBezTo>
                  <a:pt x="715922" y="272044"/>
                  <a:pt x="650871" y="337096"/>
                  <a:pt x="570625" y="337096"/>
                </a:cubicBezTo>
                <a:lnTo>
                  <a:pt x="145297" y="337096"/>
                </a:lnTo>
                <a:cubicBezTo>
                  <a:pt x="106762" y="337096"/>
                  <a:pt x="69805" y="321788"/>
                  <a:pt x="42557" y="294539"/>
                </a:cubicBezTo>
                <a:cubicBezTo>
                  <a:pt x="15308" y="267291"/>
                  <a:pt x="0" y="230334"/>
                  <a:pt x="0" y="191799"/>
                </a:cubicBezTo>
                <a:lnTo>
                  <a:pt x="0" y="145297"/>
                </a:lnTo>
                <a:cubicBezTo>
                  <a:pt x="0" y="65052"/>
                  <a:pt x="65052" y="0"/>
                  <a:pt x="145297" y="0"/>
                </a:cubicBezTo>
                <a:close/>
              </a:path>
            </a:pathLst>
          </a:custGeom>
          <a:solidFill>
            <a:srgbClr val="B97449"/>
          </a:solidFill>
        </p:spPr>
      </p:sp>
      <p:sp>
        <p:nvSpPr>
          <p:cNvPr id="25" name="TextBox 25"/>
          <p:cNvSpPr txBox="1"/>
          <p:nvPr/>
        </p:nvSpPr>
        <p:spPr>
          <a:xfrm>
            <a:off x="10517121" y="7379533"/>
            <a:ext cx="2717449" cy="1279525"/>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Prediction</a:t>
            </a:r>
          </a:p>
        </p:txBody>
      </p:sp>
      <p:sp>
        <p:nvSpPr>
          <p:cNvPr id="28" name="Freeform 28"/>
          <p:cNvSpPr/>
          <p:nvPr/>
        </p:nvSpPr>
        <p:spPr>
          <a:xfrm>
            <a:off x="5953991" y="5375155"/>
            <a:ext cx="2874299" cy="1353379"/>
          </a:xfrm>
          <a:custGeom>
            <a:avLst/>
            <a:gdLst/>
            <a:ahLst/>
            <a:cxnLst/>
            <a:rect l="l" t="t" r="r" b="b"/>
            <a:pathLst>
              <a:path w="715922" h="337096">
                <a:moveTo>
                  <a:pt x="137368" y="0"/>
                </a:moveTo>
                <a:lnTo>
                  <a:pt x="578554" y="0"/>
                </a:lnTo>
                <a:cubicBezTo>
                  <a:pt x="614986" y="0"/>
                  <a:pt x="649927" y="14473"/>
                  <a:pt x="675688" y="40234"/>
                </a:cubicBezTo>
                <a:cubicBezTo>
                  <a:pt x="701450" y="65996"/>
                  <a:pt x="715922" y="100936"/>
                  <a:pt x="715922" y="137368"/>
                </a:cubicBezTo>
                <a:lnTo>
                  <a:pt x="715922" y="199727"/>
                </a:lnTo>
                <a:cubicBezTo>
                  <a:pt x="715922" y="275594"/>
                  <a:pt x="654421" y="337096"/>
                  <a:pt x="578554" y="337096"/>
                </a:cubicBezTo>
                <a:lnTo>
                  <a:pt x="137368" y="337096"/>
                </a:lnTo>
                <a:cubicBezTo>
                  <a:pt x="100936" y="337096"/>
                  <a:pt x="65996" y="322623"/>
                  <a:pt x="40234" y="296862"/>
                </a:cubicBezTo>
                <a:cubicBezTo>
                  <a:pt x="14473" y="271100"/>
                  <a:pt x="0" y="236160"/>
                  <a:pt x="0" y="199727"/>
                </a:cubicBezTo>
                <a:lnTo>
                  <a:pt x="0" y="137368"/>
                </a:lnTo>
                <a:cubicBezTo>
                  <a:pt x="0" y="61502"/>
                  <a:pt x="61502" y="0"/>
                  <a:pt x="137368" y="0"/>
                </a:cubicBezTo>
                <a:close/>
              </a:path>
            </a:pathLst>
          </a:custGeom>
          <a:solidFill>
            <a:srgbClr val="B97449"/>
          </a:solidFill>
        </p:spPr>
      </p:sp>
      <p:sp>
        <p:nvSpPr>
          <p:cNvPr id="29" name="TextBox 29"/>
          <p:cNvSpPr txBox="1"/>
          <p:nvPr/>
        </p:nvSpPr>
        <p:spPr>
          <a:xfrm>
            <a:off x="5953991" y="5374163"/>
            <a:ext cx="2874299" cy="1353379"/>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Deep Learning </a:t>
            </a:r>
          </a:p>
          <a:p>
            <a:pPr algn="ctr">
              <a:lnSpc>
                <a:spcPts val="2200"/>
              </a:lnSpc>
            </a:pPr>
            <a:r>
              <a:rPr lang="en-US" sz="2000" dirty="0">
                <a:solidFill>
                  <a:srgbClr val="FFFFFF"/>
                </a:solidFill>
                <a:latin typeface="DM Sans Bold"/>
              </a:rPr>
              <a:t>Layers</a:t>
            </a:r>
          </a:p>
        </p:txBody>
      </p:sp>
      <p:sp>
        <p:nvSpPr>
          <p:cNvPr id="34" name="TextBox 34"/>
          <p:cNvSpPr txBox="1"/>
          <p:nvPr/>
        </p:nvSpPr>
        <p:spPr>
          <a:xfrm>
            <a:off x="5345171" y="4599591"/>
            <a:ext cx="3086099" cy="525113"/>
          </a:xfrm>
          <a:prstGeom prst="rect">
            <a:avLst/>
          </a:prstGeom>
        </p:spPr>
        <p:txBody>
          <a:bodyPr lIns="50800" tIns="50800" rIns="50800" bIns="50800" rtlCol="0" anchor="ctr"/>
          <a:lstStyle/>
          <a:p>
            <a:pPr>
              <a:lnSpc>
                <a:spcPts val="2200"/>
              </a:lnSpc>
            </a:pPr>
            <a:r>
              <a:rPr lang="en-US" sz="2000" dirty="0">
                <a:solidFill>
                  <a:srgbClr val="AB7A5B"/>
                </a:solidFill>
                <a:latin typeface="Oswald Bold"/>
              </a:rPr>
              <a:t>Training </a:t>
            </a:r>
          </a:p>
        </p:txBody>
      </p:sp>
      <p:sp>
        <p:nvSpPr>
          <p:cNvPr id="36" name="TextBox 36"/>
          <p:cNvSpPr txBox="1"/>
          <p:nvPr/>
        </p:nvSpPr>
        <p:spPr>
          <a:xfrm>
            <a:off x="3350060" y="602322"/>
            <a:ext cx="11587880" cy="909905"/>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DEEP LEARNING MODELS </a:t>
            </a:r>
          </a:p>
        </p:txBody>
      </p:sp>
      <p:pic>
        <p:nvPicPr>
          <p:cNvPr id="37" name="Picture 37"/>
          <p:cNvPicPr>
            <a:picLocks noChangeAspect="1"/>
          </p:cNvPicPr>
          <p:nvPr/>
        </p:nvPicPr>
        <p:blipFill>
          <a:blip r:embed="rId6"/>
          <a:srcRect l="334"/>
          <a:stretch>
            <a:fillRect/>
          </a:stretch>
        </p:blipFill>
        <p:spPr>
          <a:xfrm rot="-1216801">
            <a:off x="16150324" y="8563171"/>
            <a:ext cx="2217953" cy="1587772"/>
          </a:xfrm>
          <a:prstGeom prst="rect">
            <a:avLst/>
          </a:prstGeom>
        </p:spPr>
      </p:pic>
      <p:grpSp>
        <p:nvGrpSpPr>
          <p:cNvPr id="38" name="Group 38"/>
          <p:cNvGrpSpPr/>
          <p:nvPr/>
        </p:nvGrpSpPr>
        <p:grpSpPr>
          <a:xfrm>
            <a:off x="0" y="9795557"/>
            <a:ext cx="18384652" cy="491443"/>
            <a:chOff x="0" y="0"/>
            <a:chExt cx="24512869" cy="655257"/>
          </a:xfrm>
        </p:grpSpPr>
        <p:grpSp>
          <p:nvGrpSpPr>
            <p:cNvPr id="39" name="Group 39"/>
            <p:cNvGrpSpPr/>
            <p:nvPr/>
          </p:nvGrpSpPr>
          <p:grpSpPr>
            <a:xfrm>
              <a:off x="0" y="0"/>
              <a:ext cx="24512869" cy="655257"/>
              <a:chOff x="0" y="0"/>
              <a:chExt cx="4842048" cy="129434"/>
            </a:xfrm>
          </p:grpSpPr>
          <p:sp>
            <p:nvSpPr>
              <p:cNvPr id="40" name="Freeform 40"/>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41" name="TextBox 41"/>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42" name="TextBox 42"/>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43" name="TextBox 43"/>
            <p:cNvSpPr txBox="1"/>
            <p:nvPr/>
          </p:nvSpPr>
          <p:spPr>
            <a:xfrm>
              <a:off x="4565553" y="136070"/>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44" name="TextBox 44"/>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45" name="TextBox 45"/>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46" name="TextBox 46"/>
            <p:cNvSpPr txBox="1"/>
            <p:nvPr/>
          </p:nvSpPr>
          <p:spPr>
            <a:xfrm>
              <a:off x="15896566" y="136070"/>
              <a:ext cx="178133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Methodology</a:t>
              </a:r>
            </a:p>
          </p:txBody>
        </p:sp>
        <p:sp>
          <p:nvSpPr>
            <p:cNvPr id="47" name="TextBox 47"/>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48" name="TextBox 48"/>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49" name="TextBox 49"/>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cxnSp>
        <p:nvCxnSpPr>
          <p:cNvPr id="50" name="Connector: Elbow 49">
            <a:extLst>
              <a:ext uri="{FF2B5EF4-FFF2-40B4-BE49-F238E27FC236}">
                <a16:creationId xmlns:a16="http://schemas.microsoft.com/office/drawing/2014/main" id="{A9D24AC6-04B8-7FD3-EB01-2BD7B8452F9A}"/>
              </a:ext>
            </a:extLst>
          </p:cNvPr>
          <p:cNvCxnSpPr>
            <a:cxnSpLocks/>
            <a:stCxn id="16" idx="2"/>
            <a:endCxn id="29" idx="0"/>
          </p:cNvCxnSpPr>
          <p:nvPr/>
        </p:nvCxnSpPr>
        <p:spPr>
          <a:xfrm rot="5400000">
            <a:off x="10475572" y="1263242"/>
            <a:ext cx="1026491" cy="7195351"/>
          </a:xfrm>
          <a:prstGeom prst="bentConnector3">
            <a:avLst>
              <a:gd name="adj1" fmla="val 50000"/>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BD6F10D-43BC-86CD-41A5-E65C1953A166}"/>
              </a:ext>
            </a:extLst>
          </p:cNvPr>
          <p:cNvCxnSpPr>
            <a:cxnSpLocks/>
            <a:stCxn id="7" idx="3"/>
            <a:endCxn id="16" idx="1"/>
          </p:cNvCxnSpPr>
          <p:nvPr/>
        </p:nvCxnSpPr>
        <p:spPr>
          <a:xfrm flipV="1">
            <a:off x="11693532" y="3703531"/>
            <a:ext cx="1536503" cy="4378"/>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3CBD372-4431-D39F-BB53-4E96B161C619}"/>
              </a:ext>
            </a:extLst>
          </p:cNvPr>
          <p:cNvCxnSpPr>
            <a:cxnSpLocks/>
            <a:stCxn id="11" idx="3"/>
            <a:endCxn id="7" idx="1"/>
          </p:cNvCxnSpPr>
          <p:nvPr/>
        </p:nvCxnSpPr>
        <p:spPr>
          <a:xfrm>
            <a:off x="7884293" y="3703531"/>
            <a:ext cx="1096325" cy="4378"/>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140E82D-E167-166E-8252-1F086B717B89}"/>
              </a:ext>
            </a:extLst>
          </p:cNvPr>
          <p:cNvCxnSpPr>
            <a:cxnSpLocks/>
            <a:stCxn id="8" idx="3"/>
            <a:endCxn id="11" idx="1"/>
          </p:cNvCxnSpPr>
          <p:nvPr/>
        </p:nvCxnSpPr>
        <p:spPr>
          <a:xfrm flipV="1">
            <a:off x="3671818" y="3703531"/>
            <a:ext cx="1064533" cy="5965"/>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5DC66F0-DE1E-FC20-FA43-9CA26DDD3B13}"/>
              </a:ext>
            </a:extLst>
          </p:cNvPr>
          <p:cNvCxnSpPr>
            <a:cxnSpLocks/>
            <a:stCxn id="22" idx="2"/>
            <a:endCxn id="25" idx="0"/>
          </p:cNvCxnSpPr>
          <p:nvPr/>
        </p:nvCxnSpPr>
        <p:spPr>
          <a:xfrm>
            <a:off x="11873578" y="6691606"/>
            <a:ext cx="2268" cy="687927"/>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E96064F-19E7-7CA2-76C2-BC35EAE7EC90}"/>
              </a:ext>
            </a:extLst>
          </p:cNvPr>
          <p:cNvCxnSpPr>
            <a:cxnSpLocks/>
            <a:stCxn id="29" idx="3"/>
            <a:endCxn id="22" idx="1"/>
          </p:cNvCxnSpPr>
          <p:nvPr/>
        </p:nvCxnSpPr>
        <p:spPr>
          <a:xfrm>
            <a:off x="8828290" y="6050853"/>
            <a:ext cx="1688831" cy="991"/>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0755"/>
          <a:stretch>
            <a:fillRect/>
          </a:stretch>
        </p:blipFill>
        <p:spPr>
          <a:xfrm flipH="1">
            <a:off x="15042379" y="-1606792"/>
            <a:ext cx="4433842" cy="3862968"/>
          </a:xfrm>
          <a:prstGeom prst="rect">
            <a:avLst/>
          </a:prstGeom>
        </p:spPr>
      </p:pic>
      <p:graphicFrame>
        <p:nvGraphicFramePr>
          <p:cNvPr id="4" name="Table 4"/>
          <p:cNvGraphicFramePr>
            <a:graphicFrameLocks noGrp="1"/>
          </p:cNvGraphicFramePr>
          <p:nvPr/>
        </p:nvGraphicFramePr>
        <p:xfrm>
          <a:off x="1312678" y="2991544"/>
          <a:ext cx="7044160" cy="5746776"/>
        </p:xfrm>
        <a:graphic>
          <a:graphicData uri="http://schemas.openxmlformats.org/drawingml/2006/table">
            <a:tbl>
              <a:tblPr/>
              <a:tblGrid>
                <a:gridCol w="1458733">
                  <a:extLst>
                    <a:ext uri="{9D8B030D-6E8A-4147-A177-3AD203B41FA5}">
                      <a16:colId xmlns:a16="http://schemas.microsoft.com/office/drawing/2014/main" val="20000"/>
                    </a:ext>
                  </a:extLst>
                </a:gridCol>
                <a:gridCol w="1484910">
                  <a:extLst>
                    <a:ext uri="{9D8B030D-6E8A-4147-A177-3AD203B41FA5}">
                      <a16:colId xmlns:a16="http://schemas.microsoft.com/office/drawing/2014/main" val="20001"/>
                    </a:ext>
                  </a:extLst>
                </a:gridCol>
                <a:gridCol w="1467568">
                  <a:extLst>
                    <a:ext uri="{9D8B030D-6E8A-4147-A177-3AD203B41FA5}">
                      <a16:colId xmlns:a16="http://schemas.microsoft.com/office/drawing/2014/main" val="20002"/>
                    </a:ext>
                  </a:extLst>
                </a:gridCol>
                <a:gridCol w="1235722">
                  <a:extLst>
                    <a:ext uri="{9D8B030D-6E8A-4147-A177-3AD203B41FA5}">
                      <a16:colId xmlns:a16="http://schemas.microsoft.com/office/drawing/2014/main" val="20003"/>
                    </a:ext>
                  </a:extLst>
                </a:gridCol>
                <a:gridCol w="1397227">
                  <a:extLst>
                    <a:ext uri="{9D8B030D-6E8A-4147-A177-3AD203B41FA5}">
                      <a16:colId xmlns:a16="http://schemas.microsoft.com/office/drawing/2014/main" val="20004"/>
                    </a:ext>
                  </a:extLst>
                </a:gridCol>
              </a:tblGrid>
              <a:tr h="820968">
                <a:tc>
                  <a:txBody>
                    <a:bodyPr/>
                    <a:lstStyle/>
                    <a:p>
                      <a:pPr algn="ctr">
                        <a:lnSpc>
                          <a:spcPts val="2520"/>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DM Sans Bold"/>
                        </a:rPr>
                        <a:t>Accuracy</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Precision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Recall</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F1-Score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extLst>
                  <a:ext uri="{0D108BD9-81ED-4DB2-BD59-A6C34878D82A}">
                    <a16:rowId xmlns:a16="http://schemas.microsoft.com/office/drawing/2014/main" val="10000"/>
                  </a:ext>
                </a:extLst>
              </a:tr>
              <a:tr h="820968">
                <a:tc>
                  <a:txBody>
                    <a:bodyPr/>
                    <a:lstStyle/>
                    <a:p>
                      <a:pPr algn="ctr">
                        <a:lnSpc>
                          <a:spcPts val="2520"/>
                        </a:lnSpc>
                        <a:defRPr/>
                      </a:pPr>
                      <a:r>
                        <a:rPr lang="en-US" sz="1800">
                          <a:solidFill>
                            <a:srgbClr val="FFFFFF"/>
                          </a:solidFill>
                          <a:latin typeface="DM Sans Bold"/>
                        </a:rPr>
                        <a:t>SVM</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dirty="0">
                          <a:solidFill>
                            <a:srgbClr val="000000"/>
                          </a:solidFill>
                          <a:latin typeface="DM Sans"/>
                        </a:rPr>
                        <a:t>93.28</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88.31</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97.84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92.83</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0968">
                <a:tc>
                  <a:txBody>
                    <a:bodyPr/>
                    <a:lstStyle/>
                    <a:p>
                      <a:pPr algn="ctr">
                        <a:lnSpc>
                          <a:spcPts val="2520"/>
                        </a:lnSpc>
                        <a:defRPr/>
                      </a:pPr>
                      <a:r>
                        <a:rPr lang="en-US" sz="1800">
                          <a:solidFill>
                            <a:srgbClr val="FFFFFF"/>
                          </a:solidFill>
                          <a:latin typeface="DM Sans Bold"/>
                        </a:rPr>
                        <a:t>GB</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92.48</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88.31</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96.11</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92.05</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20968">
                <a:tc>
                  <a:txBody>
                    <a:bodyPr/>
                    <a:lstStyle/>
                    <a:p>
                      <a:pPr algn="ctr">
                        <a:lnSpc>
                          <a:spcPts val="2520"/>
                        </a:lnSpc>
                        <a:defRPr/>
                      </a:pPr>
                      <a:r>
                        <a:rPr lang="en-US" sz="1800">
                          <a:solidFill>
                            <a:srgbClr val="FFFFFF"/>
                          </a:solidFill>
                          <a:latin typeface="DM Sans Bold"/>
                        </a:rPr>
                        <a:t>RF</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92.32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86.04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98.15</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91.70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20968">
                <a:tc>
                  <a:txBody>
                    <a:bodyPr/>
                    <a:lstStyle/>
                    <a:p>
                      <a:pPr algn="ctr">
                        <a:lnSpc>
                          <a:spcPts val="2520"/>
                        </a:lnSpc>
                        <a:defRPr/>
                      </a:pPr>
                      <a:r>
                        <a:rPr lang="en-US" sz="1800">
                          <a:solidFill>
                            <a:srgbClr val="FFFFFF"/>
                          </a:solidFill>
                          <a:latin typeface="DM Sans Bold"/>
                        </a:rPr>
                        <a:t>LR</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90.80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90.58</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DM Sans"/>
                        </a:rPr>
                        <a:t>90.73</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90.66</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20968">
                <a:tc>
                  <a:txBody>
                    <a:bodyPr/>
                    <a:lstStyle/>
                    <a:p>
                      <a:pPr algn="ctr">
                        <a:lnSpc>
                          <a:spcPts val="2520"/>
                        </a:lnSpc>
                        <a:defRPr/>
                      </a:pPr>
                      <a:r>
                        <a:rPr lang="en-US" sz="1800">
                          <a:solidFill>
                            <a:srgbClr val="FFFFFF"/>
                          </a:solidFill>
                          <a:latin typeface="DM Sans Bold"/>
                        </a:rPr>
                        <a:t>DT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84.48</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84.74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83.92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84.33</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20968">
                <a:tc>
                  <a:txBody>
                    <a:bodyPr/>
                    <a:lstStyle/>
                    <a:p>
                      <a:pPr algn="ctr">
                        <a:lnSpc>
                          <a:spcPts val="2520"/>
                        </a:lnSpc>
                        <a:defRPr/>
                      </a:pPr>
                      <a:r>
                        <a:rPr lang="en-US" sz="1800">
                          <a:solidFill>
                            <a:srgbClr val="FFFFFF"/>
                          </a:solidFill>
                          <a:latin typeface="DM Sans Bold"/>
                        </a:rPr>
                        <a:t>G-NB</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dirty="0">
                          <a:solidFill>
                            <a:srgbClr val="000000"/>
                          </a:solidFill>
                          <a:latin typeface="DM Sans"/>
                        </a:rPr>
                        <a:t>75.92</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75.00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75.86</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DM Sans"/>
                        </a:rPr>
                        <a:t>75.43</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5" name="Table 5"/>
          <p:cNvGraphicFramePr>
            <a:graphicFrameLocks noGrp="1"/>
          </p:cNvGraphicFramePr>
          <p:nvPr/>
        </p:nvGraphicFramePr>
        <p:xfrm>
          <a:off x="9325418" y="3632151"/>
          <a:ext cx="7558474" cy="4107565"/>
        </p:xfrm>
        <a:graphic>
          <a:graphicData uri="http://schemas.openxmlformats.org/drawingml/2006/table">
            <a:tbl>
              <a:tblPr/>
              <a:tblGrid>
                <a:gridCol w="1567797">
                  <a:extLst>
                    <a:ext uri="{9D8B030D-6E8A-4147-A177-3AD203B41FA5}">
                      <a16:colId xmlns:a16="http://schemas.microsoft.com/office/drawing/2014/main" val="20000"/>
                    </a:ext>
                  </a:extLst>
                </a:gridCol>
                <a:gridCol w="1515010">
                  <a:extLst>
                    <a:ext uri="{9D8B030D-6E8A-4147-A177-3AD203B41FA5}">
                      <a16:colId xmlns:a16="http://schemas.microsoft.com/office/drawing/2014/main" val="20001"/>
                    </a:ext>
                  </a:extLst>
                </a:gridCol>
                <a:gridCol w="1504872">
                  <a:extLst>
                    <a:ext uri="{9D8B030D-6E8A-4147-A177-3AD203B41FA5}">
                      <a16:colId xmlns:a16="http://schemas.microsoft.com/office/drawing/2014/main" val="20002"/>
                    </a:ext>
                  </a:extLst>
                </a:gridCol>
                <a:gridCol w="1404155">
                  <a:extLst>
                    <a:ext uri="{9D8B030D-6E8A-4147-A177-3AD203B41FA5}">
                      <a16:colId xmlns:a16="http://schemas.microsoft.com/office/drawing/2014/main" val="20003"/>
                    </a:ext>
                  </a:extLst>
                </a:gridCol>
                <a:gridCol w="1566640">
                  <a:extLst>
                    <a:ext uri="{9D8B030D-6E8A-4147-A177-3AD203B41FA5}">
                      <a16:colId xmlns:a16="http://schemas.microsoft.com/office/drawing/2014/main" val="20004"/>
                    </a:ext>
                  </a:extLst>
                </a:gridCol>
              </a:tblGrid>
              <a:tr h="821513">
                <a:tc>
                  <a:txBody>
                    <a:bodyPr/>
                    <a:lstStyle/>
                    <a:p>
                      <a:pPr algn="ctr">
                        <a:lnSpc>
                          <a:spcPts val="2520"/>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DM Sans Bold"/>
                        </a:rPr>
                        <a:t>Accuracy</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Precision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Recall</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F1-Score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extLst>
                  <a:ext uri="{0D108BD9-81ED-4DB2-BD59-A6C34878D82A}">
                    <a16:rowId xmlns:a16="http://schemas.microsoft.com/office/drawing/2014/main" val="10000"/>
                  </a:ext>
                </a:extLst>
              </a:tr>
              <a:tr h="821513">
                <a:tc>
                  <a:txBody>
                    <a:bodyPr/>
                    <a:lstStyle/>
                    <a:p>
                      <a:pPr algn="ctr">
                        <a:lnSpc>
                          <a:spcPts val="2520"/>
                        </a:lnSpc>
                        <a:defRPr/>
                      </a:pPr>
                      <a:r>
                        <a:rPr lang="en-US" sz="1800">
                          <a:solidFill>
                            <a:srgbClr val="FFFFFF"/>
                          </a:solidFill>
                          <a:latin typeface="DM Sans Bold"/>
                        </a:rPr>
                        <a:t>BI-LSTM</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0.93</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0.96</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0.89</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0.92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1513">
                <a:tc>
                  <a:txBody>
                    <a:bodyPr/>
                    <a:lstStyle/>
                    <a:p>
                      <a:pPr algn="ctr">
                        <a:lnSpc>
                          <a:spcPts val="2520"/>
                        </a:lnSpc>
                        <a:defRPr/>
                      </a:pPr>
                      <a:r>
                        <a:rPr lang="en-US" sz="1800">
                          <a:solidFill>
                            <a:srgbClr val="FFFFFF"/>
                          </a:solidFill>
                          <a:latin typeface="DM Sans Bold"/>
                        </a:rPr>
                        <a:t>RNN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0.92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0.94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0.89</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0.92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21513">
                <a:tc>
                  <a:txBody>
                    <a:bodyPr/>
                    <a:lstStyle/>
                    <a:p>
                      <a:pPr algn="ctr">
                        <a:lnSpc>
                          <a:spcPts val="2520"/>
                        </a:lnSpc>
                        <a:defRPr/>
                      </a:pPr>
                      <a:r>
                        <a:rPr lang="en-US" sz="1800">
                          <a:solidFill>
                            <a:srgbClr val="FFFFFF"/>
                          </a:solidFill>
                          <a:latin typeface="DM Sans Bold"/>
                        </a:rPr>
                        <a:t>CNN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0.92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0.93</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0.91</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0.92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21513">
                <a:tc>
                  <a:txBody>
                    <a:bodyPr/>
                    <a:lstStyle/>
                    <a:p>
                      <a:pPr algn="ctr">
                        <a:lnSpc>
                          <a:spcPts val="2520"/>
                        </a:lnSpc>
                        <a:defRPr/>
                      </a:pPr>
                      <a:r>
                        <a:rPr lang="en-US" sz="1800">
                          <a:solidFill>
                            <a:srgbClr val="FFFFFF"/>
                          </a:solidFill>
                          <a:latin typeface="DM Sans Bold"/>
                        </a:rPr>
                        <a:t>LSTM</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0.92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DM Sans"/>
                        </a:rPr>
                        <a:t>0.98</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0.87</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DM Sans"/>
                        </a:rPr>
                        <a:t>0.92</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Freeform 7"/>
          <p:cNvSpPr/>
          <p:nvPr/>
        </p:nvSpPr>
        <p:spPr>
          <a:xfrm>
            <a:off x="1312677" y="3771900"/>
            <a:ext cx="7108365" cy="838771"/>
          </a:xfrm>
          <a:custGeom>
            <a:avLst/>
            <a:gdLst/>
            <a:ahLst/>
            <a:cxnLst/>
            <a:rect l="l" t="t" r="r" b="b"/>
            <a:pathLst>
              <a:path w="2032350" h="245686">
                <a:moveTo>
                  <a:pt x="8026" y="0"/>
                </a:moveTo>
                <a:lnTo>
                  <a:pt x="2024324" y="0"/>
                </a:lnTo>
                <a:cubicBezTo>
                  <a:pt x="2028756" y="0"/>
                  <a:pt x="2032350" y="3593"/>
                  <a:pt x="2032350" y="8026"/>
                </a:cubicBezTo>
                <a:lnTo>
                  <a:pt x="2032350" y="237660"/>
                </a:lnTo>
                <a:cubicBezTo>
                  <a:pt x="2032350" y="242093"/>
                  <a:pt x="2028756" y="245686"/>
                  <a:pt x="2024324" y="245686"/>
                </a:cubicBezTo>
                <a:lnTo>
                  <a:pt x="8026" y="245686"/>
                </a:lnTo>
                <a:cubicBezTo>
                  <a:pt x="3593" y="245686"/>
                  <a:pt x="0" y="242093"/>
                  <a:pt x="0" y="237660"/>
                </a:cubicBezTo>
                <a:lnTo>
                  <a:pt x="0" y="8026"/>
                </a:lnTo>
                <a:cubicBezTo>
                  <a:pt x="0" y="3593"/>
                  <a:pt x="3593" y="0"/>
                  <a:pt x="8026" y="0"/>
                </a:cubicBezTo>
                <a:close/>
              </a:path>
            </a:pathLst>
          </a:custGeom>
          <a:solidFill>
            <a:srgbClr val="000000">
              <a:alpha val="0"/>
            </a:srgbClr>
          </a:solidFill>
          <a:ln w="85725">
            <a:solidFill>
              <a:srgbClr val="715D5A"/>
            </a:solidFill>
          </a:ln>
        </p:spPr>
      </p:sp>
      <p:sp>
        <p:nvSpPr>
          <p:cNvPr id="9" name="TextBox 9"/>
          <p:cNvSpPr txBox="1"/>
          <p:nvPr/>
        </p:nvSpPr>
        <p:spPr>
          <a:xfrm>
            <a:off x="4496259" y="602298"/>
            <a:ext cx="9295482" cy="909955"/>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TEST RESULTS</a:t>
            </a:r>
          </a:p>
        </p:txBody>
      </p:sp>
      <p:pic>
        <p:nvPicPr>
          <p:cNvPr id="10" name="Picture 10"/>
          <p:cNvPicPr>
            <a:picLocks noChangeAspect="1"/>
          </p:cNvPicPr>
          <p:nvPr/>
        </p:nvPicPr>
        <p:blipFill>
          <a:blip r:embed="rId5"/>
          <a:srcRect l="334"/>
          <a:stretch>
            <a:fillRect/>
          </a:stretch>
        </p:blipFill>
        <p:spPr>
          <a:xfrm rot="-1216801">
            <a:off x="16150324" y="8563171"/>
            <a:ext cx="2217953" cy="1587772"/>
          </a:xfrm>
          <a:prstGeom prst="rect">
            <a:avLst/>
          </a:prstGeom>
        </p:spPr>
      </p:pic>
      <p:grpSp>
        <p:nvGrpSpPr>
          <p:cNvPr id="11" name="Group 11"/>
          <p:cNvGrpSpPr/>
          <p:nvPr/>
        </p:nvGrpSpPr>
        <p:grpSpPr>
          <a:xfrm>
            <a:off x="0" y="9795557"/>
            <a:ext cx="18384652" cy="491443"/>
            <a:chOff x="0" y="0"/>
            <a:chExt cx="24512869" cy="655257"/>
          </a:xfrm>
        </p:grpSpPr>
        <p:grpSp>
          <p:nvGrpSpPr>
            <p:cNvPr id="12" name="Group 12"/>
            <p:cNvGrpSpPr/>
            <p:nvPr/>
          </p:nvGrpSpPr>
          <p:grpSpPr>
            <a:xfrm>
              <a:off x="0" y="0"/>
              <a:ext cx="24512869" cy="655257"/>
              <a:chOff x="0" y="0"/>
              <a:chExt cx="4842048" cy="129434"/>
            </a:xfrm>
          </p:grpSpPr>
          <p:sp>
            <p:nvSpPr>
              <p:cNvPr id="13" name="Freeform 13"/>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15" name="TextBox 15"/>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16" name="TextBox 16"/>
            <p:cNvSpPr txBox="1"/>
            <p:nvPr/>
          </p:nvSpPr>
          <p:spPr>
            <a:xfrm>
              <a:off x="4565553" y="136070"/>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17" name="TextBox 17"/>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18" name="TextBox 18"/>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19" name="TextBox 19"/>
            <p:cNvSpPr txBox="1"/>
            <p:nvPr/>
          </p:nvSpPr>
          <p:spPr>
            <a:xfrm>
              <a:off x="15896566" y="136070"/>
              <a:ext cx="178133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Methodology</a:t>
              </a:r>
            </a:p>
          </p:txBody>
        </p:sp>
        <p:sp>
          <p:nvSpPr>
            <p:cNvPr id="20" name="TextBox 20"/>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21" name="TextBox 21"/>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22" name="TextBox 22"/>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sp>
        <p:nvSpPr>
          <p:cNvPr id="6" name="Freeform 7">
            <a:extLst>
              <a:ext uri="{FF2B5EF4-FFF2-40B4-BE49-F238E27FC236}">
                <a16:creationId xmlns:a16="http://schemas.microsoft.com/office/drawing/2014/main" id="{BCF77AED-3C1E-80A4-27CC-2F99C08F7F8A}"/>
              </a:ext>
            </a:extLst>
          </p:cNvPr>
          <p:cNvSpPr/>
          <p:nvPr/>
        </p:nvSpPr>
        <p:spPr>
          <a:xfrm>
            <a:off x="9318026" y="6057900"/>
            <a:ext cx="7565866" cy="838771"/>
          </a:xfrm>
          <a:custGeom>
            <a:avLst/>
            <a:gdLst/>
            <a:ahLst/>
            <a:cxnLst/>
            <a:rect l="l" t="t" r="r" b="b"/>
            <a:pathLst>
              <a:path w="2032350" h="245686">
                <a:moveTo>
                  <a:pt x="8026" y="0"/>
                </a:moveTo>
                <a:lnTo>
                  <a:pt x="2024324" y="0"/>
                </a:lnTo>
                <a:cubicBezTo>
                  <a:pt x="2028756" y="0"/>
                  <a:pt x="2032350" y="3593"/>
                  <a:pt x="2032350" y="8026"/>
                </a:cubicBezTo>
                <a:lnTo>
                  <a:pt x="2032350" y="237660"/>
                </a:lnTo>
                <a:cubicBezTo>
                  <a:pt x="2032350" y="242093"/>
                  <a:pt x="2028756" y="245686"/>
                  <a:pt x="2024324" y="245686"/>
                </a:cubicBezTo>
                <a:lnTo>
                  <a:pt x="8026" y="245686"/>
                </a:lnTo>
                <a:cubicBezTo>
                  <a:pt x="3593" y="245686"/>
                  <a:pt x="0" y="242093"/>
                  <a:pt x="0" y="237660"/>
                </a:cubicBezTo>
                <a:lnTo>
                  <a:pt x="0" y="8026"/>
                </a:lnTo>
                <a:cubicBezTo>
                  <a:pt x="0" y="3593"/>
                  <a:pt x="3593" y="0"/>
                  <a:pt x="8026" y="0"/>
                </a:cubicBezTo>
                <a:close/>
              </a:path>
            </a:pathLst>
          </a:custGeom>
          <a:solidFill>
            <a:srgbClr val="000000">
              <a:alpha val="0"/>
            </a:srgbClr>
          </a:solidFill>
          <a:ln w="85725">
            <a:solidFill>
              <a:srgbClr val="715D5A"/>
            </a:solid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09894" y="-320078"/>
            <a:ext cx="11363242" cy="10918008"/>
            <a:chOff x="0" y="0"/>
            <a:chExt cx="3130550" cy="3007889"/>
          </a:xfrm>
        </p:grpSpPr>
        <p:sp>
          <p:nvSpPr>
            <p:cNvPr id="3" name="Freeform 3"/>
            <p:cNvSpPr/>
            <p:nvPr/>
          </p:nvSpPr>
          <p:spPr>
            <a:xfrm>
              <a:off x="0" y="0"/>
              <a:ext cx="3130550" cy="3007889"/>
            </a:xfrm>
            <a:custGeom>
              <a:avLst/>
              <a:gdLst/>
              <a:ahLst/>
              <a:cxnLst/>
              <a:rect l="l" t="t" r="r" b="b"/>
              <a:pathLst>
                <a:path w="3130550" h="3007889">
                  <a:moveTo>
                    <a:pt x="0" y="1123950"/>
                  </a:moveTo>
                  <a:lnTo>
                    <a:pt x="0" y="3007889"/>
                  </a:lnTo>
                  <a:lnTo>
                    <a:pt x="3130550" y="3007889"/>
                  </a:lnTo>
                  <a:lnTo>
                    <a:pt x="3130550" y="0"/>
                  </a:lnTo>
                  <a:close/>
                </a:path>
              </a:pathLst>
            </a:custGeom>
            <a:solidFill>
              <a:srgbClr val="E8DACD">
                <a:alpha val="14902"/>
              </a:srgbClr>
            </a:solidFill>
          </p:spPr>
        </p:sp>
      </p:grpSp>
      <p:grpSp>
        <p:nvGrpSpPr>
          <p:cNvPr id="4" name="Group 4"/>
          <p:cNvGrpSpPr/>
          <p:nvPr/>
        </p:nvGrpSpPr>
        <p:grpSpPr>
          <a:xfrm rot="5400000">
            <a:off x="-390125" y="-858847"/>
            <a:ext cx="11363242" cy="12376546"/>
            <a:chOff x="0" y="0"/>
            <a:chExt cx="3130550" cy="3409713"/>
          </a:xfrm>
        </p:grpSpPr>
        <p:sp>
          <p:nvSpPr>
            <p:cNvPr id="5" name="Freeform 5"/>
            <p:cNvSpPr/>
            <p:nvPr/>
          </p:nvSpPr>
          <p:spPr>
            <a:xfrm>
              <a:off x="0" y="0"/>
              <a:ext cx="3130550" cy="3409713"/>
            </a:xfrm>
            <a:custGeom>
              <a:avLst/>
              <a:gdLst/>
              <a:ahLst/>
              <a:cxnLst/>
              <a:rect l="l" t="t" r="r" b="b"/>
              <a:pathLst>
                <a:path w="3130550" h="3409713">
                  <a:moveTo>
                    <a:pt x="0" y="1123950"/>
                  </a:moveTo>
                  <a:lnTo>
                    <a:pt x="0" y="3409713"/>
                  </a:lnTo>
                  <a:lnTo>
                    <a:pt x="3130550" y="3409713"/>
                  </a:lnTo>
                  <a:lnTo>
                    <a:pt x="3130550" y="0"/>
                  </a:lnTo>
                  <a:close/>
                </a:path>
              </a:pathLst>
            </a:custGeom>
            <a:solidFill>
              <a:srgbClr val="E8DACD">
                <a:alpha val="9804"/>
              </a:srgbClr>
            </a:solidFill>
          </p:spPr>
        </p:sp>
      </p:grpSp>
      <p:grpSp>
        <p:nvGrpSpPr>
          <p:cNvPr id="6" name="Group 6"/>
          <p:cNvGrpSpPr/>
          <p:nvPr/>
        </p:nvGrpSpPr>
        <p:grpSpPr>
          <a:xfrm>
            <a:off x="1251946" y="1923399"/>
            <a:ext cx="15784109" cy="6050054"/>
            <a:chOff x="0" y="0"/>
            <a:chExt cx="5758086" cy="2207076"/>
          </a:xfrm>
        </p:grpSpPr>
        <p:sp>
          <p:nvSpPr>
            <p:cNvPr id="7" name="Freeform 7"/>
            <p:cNvSpPr/>
            <p:nvPr/>
          </p:nvSpPr>
          <p:spPr>
            <a:xfrm>
              <a:off x="0" y="0"/>
              <a:ext cx="5758086" cy="2207076"/>
            </a:xfrm>
            <a:custGeom>
              <a:avLst/>
              <a:gdLst/>
              <a:ahLst/>
              <a:cxnLst/>
              <a:rect l="l" t="t" r="r" b="b"/>
              <a:pathLst>
                <a:path w="5758086" h="2207076">
                  <a:moveTo>
                    <a:pt x="0" y="0"/>
                  </a:moveTo>
                  <a:lnTo>
                    <a:pt x="5758086" y="0"/>
                  </a:lnTo>
                  <a:lnTo>
                    <a:pt x="5758086" y="2207076"/>
                  </a:lnTo>
                  <a:lnTo>
                    <a:pt x="0" y="2207076"/>
                  </a:lnTo>
                  <a:close/>
                </a:path>
              </a:pathLst>
            </a:custGeom>
            <a:solidFill>
              <a:srgbClr val="E8DACD"/>
            </a:solidFill>
          </p:spPr>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2669" b="76"/>
          <a:stretch>
            <a:fillRect/>
          </a:stretch>
        </p:blipFill>
        <p:spPr>
          <a:xfrm flipH="1">
            <a:off x="12889604" y="4784021"/>
            <a:ext cx="7306867" cy="4084131"/>
          </a:xfrm>
          <a:prstGeom prst="rect">
            <a:avLst/>
          </a:prstGeom>
        </p:spPr>
      </p:pic>
      <p:grpSp>
        <p:nvGrpSpPr>
          <p:cNvPr id="9" name="Group 9"/>
          <p:cNvGrpSpPr/>
          <p:nvPr/>
        </p:nvGrpSpPr>
        <p:grpSpPr>
          <a:xfrm rot="-5400000">
            <a:off x="18720660" y="-2931003"/>
            <a:ext cx="7839452" cy="15758859"/>
            <a:chOff x="0" y="0"/>
            <a:chExt cx="3130550" cy="6293029"/>
          </a:xfrm>
        </p:grpSpPr>
        <p:sp>
          <p:nvSpPr>
            <p:cNvPr id="10" name="Freeform 10"/>
            <p:cNvSpPr/>
            <p:nvPr/>
          </p:nvSpPr>
          <p:spPr>
            <a:xfrm>
              <a:off x="0" y="0"/>
              <a:ext cx="3130550" cy="6293029"/>
            </a:xfrm>
            <a:custGeom>
              <a:avLst/>
              <a:gdLst/>
              <a:ahLst/>
              <a:cxnLst/>
              <a:rect l="l" t="t" r="r" b="b"/>
              <a:pathLst>
                <a:path w="3130550" h="6293029">
                  <a:moveTo>
                    <a:pt x="0" y="1123950"/>
                  </a:moveTo>
                  <a:lnTo>
                    <a:pt x="0" y="6293029"/>
                  </a:lnTo>
                  <a:lnTo>
                    <a:pt x="3130550" y="6293029"/>
                  </a:lnTo>
                  <a:lnTo>
                    <a:pt x="3130550" y="0"/>
                  </a:lnTo>
                  <a:close/>
                </a:path>
              </a:pathLst>
            </a:custGeom>
            <a:solidFill>
              <a:srgbClr val="1B1920"/>
            </a:solidFill>
          </p:spPr>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33761" y="1450211"/>
            <a:ext cx="1634445" cy="698725"/>
          </a:xfrm>
          <a:prstGeom prst="rect">
            <a:avLst/>
          </a:prstGeom>
        </p:spPr>
      </p:pic>
      <p:sp>
        <p:nvSpPr>
          <p:cNvPr id="12" name="TextBox 12"/>
          <p:cNvSpPr txBox="1"/>
          <p:nvPr/>
        </p:nvSpPr>
        <p:spPr>
          <a:xfrm>
            <a:off x="4381057" y="3914818"/>
            <a:ext cx="9525886" cy="1795557"/>
          </a:xfrm>
          <a:prstGeom prst="rect">
            <a:avLst/>
          </a:prstGeom>
        </p:spPr>
        <p:txBody>
          <a:bodyPr lIns="0" tIns="0" rIns="0" bIns="0" rtlCol="0" anchor="t">
            <a:spAutoFit/>
          </a:bodyPr>
          <a:lstStyle/>
          <a:p>
            <a:pPr algn="ctr">
              <a:lnSpc>
                <a:spcPts val="7039"/>
              </a:lnSpc>
            </a:pPr>
            <a:r>
              <a:rPr lang="en-US" sz="6399">
                <a:solidFill>
                  <a:srgbClr val="3F322B"/>
                </a:solidFill>
                <a:latin typeface="Oswald Bold"/>
              </a:rPr>
              <a:t>GENERATIVE PRE-TRAINED TRANSFORMER 2 (GPT2)</a:t>
            </a:r>
          </a:p>
        </p:txBody>
      </p:sp>
      <p:pic>
        <p:nvPicPr>
          <p:cNvPr id="13" name="Picture 10">
            <a:extLst>
              <a:ext uri="{FF2B5EF4-FFF2-40B4-BE49-F238E27FC236}">
                <a16:creationId xmlns:a16="http://schemas.microsoft.com/office/drawing/2014/main" id="{26B7C00E-7538-3617-A58F-993C3DAAECD7}"/>
              </a:ext>
            </a:extLst>
          </p:cNvPr>
          <p:cNvPicPr>
            <a:picLocks noChangeAspect="1"/>
          </p:cNvPicPr>
          <p:nvPr/>
        </p:nvPicPr>
        <p:blipFill>
          <a:blip r:embed="rId6"/>
          <a:srcRect l="334"/>
          <a:stretch>
            <a:fillRect/>
          </a:stretch>
        </p:blipFill>
        <p:spPr>
          <a:xfrm rot="-1216801">
            <a:off x="16150324" y="11602560"/>
            <a:ext cx="2217953" cy="1587772"/>
          </a:xfrm>
          <a:prstGeom prst="rect">
            <a:avLst/>
          </a:prstGeom>
        </p:spPr>
      </p:pic>
      <p:pic>
        <p:nvPicPr>
          <p:cNvPr id="14" name="Picture 10">
            <a:extLst>
              <a:ext uri="{FF2B5EF4-FFF2-40B4-BE49-F238E27FC236}">
                <a16:creationId xmlns:a16="http://schemas.microsoft.com/office/drawing/2014/main" id="{31FB41BC-E8BD-E0D9-E720-87F3D82FBF35}"/>
              </a:ext>
            </a:extLst>
          </p:cNvPr>
          <p:cNvPicPr>
            <a:picLocks noChangeAspect="1"/>
          </p:cNvPicPr>
          <p:nvPr/>
        </p:nvPicPr>
        <p:blipFill>
          <a:blip r:embed="rId7"/>
          <a:srcRect/>
          <a:stretch>
            <a:fillRect/>
          </a:stretch>
        </p:blipFill>
        <p:spPr>
          <a:xfrm rot="-992096">
            <a:off x="16829645" y="11360192"/>
            <a:ext cx="1862575" cy="18625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0755"/>
          <a:stretch>
            <a:fillRect/>
          </a:stretch>
        </p:blipFill>
        <p:spPr>
          <a:xfrm flipH="1">
            <a:off x="15042379" y="-1606792"/>
            <a:ext cx="4433842" cy="3862968"/>
          </a:xfrm>
          <a:prstGeom prst="rect">
            <a:avLst/>
          </a:prstGeom>
        </p:spPr>
      </p:pic>
      <p:sp>
        <p:nvSpPr>
          <p:cNvPr id="4" name="TextBox 4"/>
          <p:cNvSpPr txBox="1"/>
          <p:nvPr/>
        </p:nvSpPr>
        <p:spPr>
          <a:xfrm>
            <a:off x="5001868" y="602353"/>
            <a:ext cx="8284264" cy="909843"/>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GPT2 DEFINITION</a:t>
            </a:r>
          </a:p>
        </p:txBody>
      </p:sp>
      <p:grpSp>
        <p:nvGrpSpPr>
          <p:cNvPr id="5" name="Group 5"/>
          <p:cNvGrpSpPr/>
          <p:nvPr/>
        </p:nvGrpSpPr>
        <p:grpSpPr>
          <a:xfrm>
            <a:off x="1028700" y="4397590"/>
            <a:ext cx="8096250" cy="3086100"/>
            <a:chOff x="0" y="0"/>
            <a:chExt cx="2132346" cy="812800"/>
          </a:xfrm>
        </p:grpSpPr>
        <p:sp>
          <p:nvSpPr>
            <p:cNvPr id="6" name="Freeform 6"/>
            <p:cNvSpPr/>
            <p:nvPr/>
          </p:nvSpPr>
          <p:spPr>
            <a:xfrm>
              <a:off x="0" y="0"/>
              <a:ext cx="2132346" cy="812800"/>
            </a:xfrm>
            <a:custGeom>
              <a:avLst/>
              <a:gdLst/>
              <a:ahLst/>
              <a:cxnLst/>
              <a:rect l="l" t="t" r="r" b="b"/>
              <a:pathLst>
                <a:path w="2132346" h="812800">
                  <a:moveTo>
                    <a:pt x="0" y="0"/>
                  </a:moveTo>
                  <a:lnTo>
                    <a:pt x="2132346" y="0"/>
                  </a:lnTo>
                  <a:lnTo>
                    <a:pt x="2132346" y="812800"/>
                  </a:lnTo>
                  <a:lnTo>
                    <a:pt x="0" y="812800"/>
                  </a:lnTo>
                  <a:close/>
                </a:path>
              </a:pathLst>
            </a:custGeom>
            <a:solidFill>
              <a:srgbClr val="B97449"/>
            </a:solidFill>
          </p:spPr>
        </p:sp>
        <p:sp>
          <p:nvSpPr>
            <p:cNvPr id="7" name="TextBox 7"/>
            <p:cNvSpPr txBox="1"/>
            <p:nvPr/>
          </p:nvSpPr>
          <p:spPr>
            <a:xfrm>
              <a:off x="0" y="9525"/>
              <a:ext cx="812800" cy="803275"/>
            </a:xfrm>
            <a:prstGeom prst="rect">
              <a:avLst/>
            </a:prstGeom>
          </p:spPr>
          <p:txBody>
            <a:bodyPr lIns="50800" tIns="50800" rIns="50800" bIns="50800" rtlCol="0" anchor="ctr"/>
            <a:lstStyle/>
            <a:p>
              <a:pPr algn="ctr">
                <a:lnSpc>
                  <a:spcPts val="2200"/>
                </a:lnSpc>
              </a:pPr>
              <a:endParaRPr/>
            </a:p>
          </p:txBody>
        </p:sp>
      </p:grpSp>
      <p:grpSp>
        <p:nvGrpSpPr>
          <p:cNvPr id="8" name="Group 8"/>
          <p:cNvGrpSpPr/>
          <p:nvPr/>
        </p:nvGrpSpPr>
        <p:grpSpPr>
          <a:xfrm>
            <a:off x="9045578" y="3075484"/>
            <a:ext cx="9793843" cy="5900765"/>
            <a:chOff x="0" y="0"/>
            <a:chExt cx="7145641" cy="4305230"/>
          </a:xfrm>
        </p:grpSpPr>
        <p:sp>
          <p:nvSpPr>
            <p:cNvPr id="9" name="Freeform 9"/>
            <p:cNvSpPr/>
            <p:nvPr/>
          </p:nvSpPr>
          <p:spPr>
            <a:xfrm>
              <a:off x="0" y="0"/>
              <a:ext cx="7145641" cy="4305230"/>
            </a:xfrm>
            <a:custGeom>
              <a:avLst/>
              <a:gdLst/>
              <a:ahLst/>
              <a:cxnLst/>
              <a:rect l="l" t="t" r="r" b="b"/>
              <a:pathLst>
                <a:path w="7145641" h="4305230">
                  <a:moveTo>
                    <a:pt x="0" y="0"/>
                  </a:moveTo>
                  <a:lnTo>
                    <a:pt x="0" y="4305230"/>
                  </a:lnTo>
                  <a:lnTo>
                    <a:pt x="7145641" y="4305230"/>
                  </a:lnTo>
                  <a:lnTo>
                    <a:pt x="7145641" y="0"/>
                  </a:lnTo>
                  <a:lnTo>
                    <a:pt x="0" y="0"/>
                  </a:lnTo>
                  <a:close/>
                  <a:moveTo>
                    <a:pt x="7084681" y="4244270"/>
                  </a:moveTo>
                  <a:lnTo>
                    <a:pt x="59690" y="4244270"/>
                  </a:lnTo>
                  <a:lnTo>
                    <a:pt x="59690" y="59690"/>
                  </a:lnTo>
                  <a:lnTo>
                    <a:pt x="7084681" y="59690"/>
                  </a:lnTo>
                  <a:lnTo>
                    <a:pt x="7084681" y="4244270"/>
                  </a:lnTo>
                  <a:close/>
                </a:path>
              </a:pathLst>
            </a:custGeom>
            <a:solidFill>
              <a:srgbClr val="B97449"/>
            </a:solidFill>
          </p:spPr>
        </p:sp>
      </p:grpSp>
      <p:pic>
        <p:nvPicPr>
          <p:cNvPr id="10" name="Picture 10"/>
          <p:cNvPicPr>
            <a:picLocks noChangeAspect="1"/>
          </p:cNvPicPr>
          <p:nvPr/>
        </p:nvPicPr>
        <p:blipFill>
          <a:blip r:embed="rId5"/>
          <a:srcRect/>
          <a:stretch>
            <a:fillRect/>
          </a:stretch>
        </p:blipFill>
        <p:spPr>
          <a:xfrm rot="-992096">
            <a:off x="16829645" y="8197893"/>
            <a:ext cx="1862575" cy="1862575"/>
          </a:xfrm>
          <a:prstGeom prst="rect">
            <a:avLst/>
          </a:prstGeom>
        </p:spPr>
      </p:pic>
      <p:sp>
        <p:nvSpPr>
          <p:cNvPr id="11" name="TextBox 11"/>
          <p:cNvSpPr txBox="1"/>
          <p:nvPr/>
        </p:nvSpPr>
        <p:spPr>
          <a:xfrm>
            <a:off x="10938969" y="3871430"/>
            <a:ext cx="6007060" cy="4308872"/>
          </a:xfrm>
          <a:prstGeom prst="rect">
            <a:avLst/>
          </a:prstGeom>
        </p:spPr>
        <p:txBody>
          <a:bodyPr lIns="0" tIns="0" rIns="0" bIns="0" rtlCol="0" anchor="t">
            <a:spAutoFit/>
          </a:bodyPr>
          <a:lstStyle/>
          <a:p>
            <a:pPr algn="just">
              <a:lnSpc>
                <a:spcPts val="4200"/>
              </a:lnSpc>
            </a:pPr>
            <a:r>
              <a:rPr lang="en-US" sz="3500" dirty="0">
                <a:solidFill>
                  <a:srgbClr val="000000"/>
                </a:solidFill>
                <a:latin typeface="DM Sans"/>
              </a:rPr>
              <a:t>It processes input in a single direction and considers context that comes before the current position.</a:t>
            </a:r>
          </a:p>
          <a:p>
            <a:pPr algn="just">
              <a:lnSpc>
                <a:spcPts val="4200"/>
              </a:lnSpc>
            </a:pPr>
            <a:endParaRPr lang="en-US" sz="3500" dirty="0">
              <a:solidFill>
                <a:srgbClr val="000000"/>
              </a:solidFill>
              <a:latin typeface="DM Sans"/>
            </a:endParaRPr>
          </a:p>
          <a:p>
            <a:pPr algn="just">
              <a:lnSpc>
                <a:spcPts val="4200"/>
              </a:lnSpc>
            </a:pPr>
            <a:r>
              <a:rPr lang="en-US" sz="3500" dirty="0">
                <a:solidFill>
                  <a:srgbClr val="000000"/>
                </a:solidFill>
                <a:latin typeface="DM Sans"/>
              </a:rPr>
              <a:t>It also leverages the Transformer neural network architecture.</a:t>
            </a:r>
          </a:p>
        </p:txBody>
      </p:sp>
      <p:sp>
        <p:nvSpPr>
          <p:cNvPr id="12" name="TextBox 12"/>
          <p:cNvSpPr txBox="1"/>
          <p:nvPr/>
        </p:nvSpPr>
        <p:spPr>
          <a:xfrm>
            <a:off x="2219504" y="5251665"/>
            <a:ext cx="5836470" cy="1415827"/>
          </a:xfrm>
          <a:prstGeom prst="rect">
            <a:avLst/>
          </a:prstGeom>
        </p:spPr>
        <p:txBody>
          <a:bodyPr lIns="0" tIns="0" rIns="0" bIns="0" rtlCol="0" anchor="t">
            <a:spAutoFit/>
          </a:bodyPr>
          <a:lstStyle/>
          <a:p>
            <a:pPr algn="ctr">
              <a:lnSpc>
                <a:spcPts val="5500"/>
              </a:lnSpc>
            </a:pPr>
            <a:r>
              <a:rPr lang="en-US" sz="5000">
                <a:solidFill>
                  <a:srgbClr val="FFFFFF"/>
                </a:solidFill>
                <a:latin typeface="Oswald Bold"/>
              </a:rPr>
              <a:t>Uni-Directional Transformer Based</a:t>
            </a:r>
          </a:p>
        </p:txBody>
      </p:sp>
      <p:grpSp>
        <p:nvGrpSpPr>
          <p:cNvPr id="13" name="Group 13"/>
          <p:cNvGrpSpPr/>
          <p:nvPr/>
        </p:nvGrpSpPr>
        <p:grpSpPr>
          <a:xfrm>
            <a:off x="0" y="9795557"/>
            <a:ext cx="18384652" cy="491443"/>
            <a:chOff x="0" y="0"/>
            <a:chExt cx="24512869" cy="655257"/>
          </a:xfrm>
        </p:grpSpPr>
        <p:grpSp>
          <p:nvGrpSpPr>
            <p:cNvPr id="14" name="Group 14"/>
            <p:cNvGrpSpPr/>
            <p:nvPr/>
          </p:nvGrpSpPr>
          <p:grpSpPr>
            <a:xfrm>
              <a:off x="0" y="0"/>
              <a:ext cx="24512869" cy="655257"/>
              <a:chOff x="0" y="0"/>
              <a:chExt cx="4842048" cy="129434"/>
            </a:xfrm>
          </p:grpSpPr>
          <p:sp>
            <p:nvSpPr>
              <p:cNvPr id="15" name="Freeform 15"/>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17" name="TextBox 17"/>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18" name="TextBox 18"/>
            <p:cNvSpPr txBox="1"/>
            <p:nvPr/>
          </p:nvSpPr>
          <p:spPr>
            <a:xfrm>
              <a:off x="4565553" y="136070"/>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19" name="TextBox 19"/>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20" name="TextBox 20"/>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21" name="TextBox 21"/>
            <p:cNvSpPr txBox="1"/>
            <p:nvPr/>
          </p:nvSpPr>
          <p:spPr>
            <a:xfrm>
              <a:off x="15896566" y="136070"/>
              <a:ext cx="178133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Methodology</a:t>
              </a:r>
            </a:p>
          </p:txBody>
        </p:sp>
        <p:sp>
          <p:nvSpPr>
            <p:cNvPr id="22" name="TextBox 22"/>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23" name="TextBox 23"/>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24" name="TextBox 24"/>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1606792"/>
            <a:ext cx="4433842" cy="3862968"/>
          </a:xfrm>
          <a:prstGeom prst="rect">
            <a:avLst/>
          </a:prstGeom>
        </p:spPr>
      </p:pic>
      <p:sp>
        <p:nvSpPr>
          <p:cNvPr id="6" name="Freeform 6"/>
          <p:cNvSpPr/>
          <p:nvPr/>
        </p:nvSpPr>
        <p:spPr>
          <a:xfrm>
            <a:off x="7085673" y="2993868"/>
            <a:ext cx="2718268" cy="1279910"/>
          </a:xfrm>
          <a:custGeom>
            <a:avLst/>
            <a:gdLst/>
            <a:ahLst/>
            <a:cxnLst/>
            <a:rect l="l" t="t" r="r" b="b"/>
            <a:pathLst>
              <a:path w="715922" h="337096">
                <a:moveTo>
                  <a:pt x="145254" y="0"/>
                </a:moveTo>
                <a:lnTo>
                  <a:pt x="570669" y="0"/>
                </a:lnTo>
                <a:cubicBezTo>
                  <a:pt x="609193" y="0"/>
                  <a:pt x="646138" y="15303"/>
                  <a:pt x="673379" y="42544"/>
                </a:cubicBezTo>
                <a:cubicBezTo>
                  <a:pt x="700619" y="69784"/>
                  <a:pt x="715922" y="106730"/>
                  <a:pt x="715922" y="145254"/>
                </a:cubicBezTo>
                <a:lnTo>
                  <a:pt x="715922" y="191842"/>
                </a:lnTo>
                <a:cubicBezTo>
                  <a:pt x="715922" y="230366"/>
                  <a:pt x="700619" y="267312"/>
                  <a:pt x="673379" y="294552"/>
                </a:cubicBezTo>
                <a:cubicBezTo>
                  <a:pt x="646138" y="321792"/>
                  <a:pt x="609193" y="337096"/>
                  <a:pt x="570669" y="337096"/>
                </a:cubicBezTo>
                <a:lnTo>
                  <a:pt x="145254" y="337096"/>
                </a:lnTo>
                <a:cubicBezTo>
                  <a:pt x="106730" y="337096"/>
                  <a:pt x="69784" y="321792"/>
                  <a:pt x="42544" y="294552"/>
                </a:cubicBezTo>
                <a:cubicBezTo>
                  <a:pt x="15303" y="267312"/>
                  <a:pt x="0" y="230366"/>
                  <a:pt x="0" y="191842"/>
                </a:cubicBezTo>
                <a:lnTo>
                  <a:pt x="0" y="145254"/>
                </a:lnTo>
                <a:cubicBezTo>
                  <a:pt x="0" y="106730"/>
                  <a:pt x="15303" y="69784"/>
                  <a:pt x="42544" y="42544"/>
                </a:cubicBezTo>
                <a:cubicBezTo>
                  <a:pt x="69784" y="15303"/>
                  <a:pt x="106730" y="0"/>
                  <a:pt x="145254" y="0"/>
                </a:cubicBezTo>
                <a:close/>
              </a:path>
            </a:pathLst>
          </a:custGeom>
          <a:solidFill>
            <a:srgbClr val="B97449"/>
          </a:solidFill>
        </p:spPr>
      </p:sp>
      <p:sp>
        <p:nvSpPr>
          <p:cNvPr id="7" name="TextBox 7"/>
          <p:cNvSpPr txBox="1"/>
          <p:nvPr/>
        </p:nvSpPr>
        <p:spPr>
          <a:xfrm>
            <a:off x="7085673" y="2993868"/>
            <a:ext cx="2718268" cy="1279910"/>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Embedding with GPT2LMHeadModel</a:t>
            </a:r>
          </a:p>
        </p:txBody>
      </p:sp>
      <p:sp>
        <p:nvSpPr>
          <p:cNvPr id="9" name="Freeform 9"/>
          <p:cNvSpPr/>
          <p:nvPr/>
        </p:nvSpPr>
        <p:spPr>
          <a:xfrm>
            <a:off x="1517559" y="6218624"/>
            <a:ext cx="2718268" cy="1279910"/>
          </a:xfrm>
          <a:custGeom>
            <a:avLst/>
            <a:gdLst/>
            <a:ahLst/>
            <a:cxnLst/>
            <a:rect l="l" t="t" r="r" b="b"/>
            <a:pathLst>
              <a:path w="715922" h="337096">
                <a:moveTo>
                  <a:pt x="145254" y="0"/>
                </a:moveTo>
                <a:lnTo>
                  <a:pt x="570669" y="0"/>
                </a:lnTo>
                <a:cubicBezTo>
                  <a:pt x="609193" y="0"/>
                  <a:pt x="646138" y="15303"/>
                  <a:pt x="673379" y="42544"/>
                </a:cubicBezTo>
                <a:cubicBezTo>
                  <a:pt x="700619" y="69784"/>
                  <a:pt x="715922" y="106730"/>
                  <a:pt x="715922" y="145254"/>
                </a:cubicBezTo>
                <a:lnTo>
                  <a:pt x="715922" y="191842"/>
                </a:lnTo>
                <a:cubicBezTo>
                  <a:pt x="715922" y="230366"/>
                  <a:pt x="700619" y="267312"/>
                  <a:pt x="673379" y="294552"/>
                </a:cubicBezTo>
                <a:cubicBezTo>
                  <a:pt x="646138" y="321792"/>
                  <a:pt x="609193" y="337096"/>
                  <a:pt x="570669" y="337096"/>
                </a:cubicBezTo>
                <a:lnTo>
                  <a:pt x="145254" y="337096"/>
                </a:lnTo>
                <a:cubicBezTo>
                  <a:pt x="106730" y="337096"/>
                  <a:pt x="69784" y="321792"/>
                  <a:pt x="42544" y="294552"/>
                </a:cubicBezTo>
                <a:cubicBezTo>
                  <a:pt x="15303" y="267312"/>
                  <a:pt x="0" y="230366"/>
                  <a:pt x="0" y="191842"/>
                </a:cubicBezTo>
                <a:lnTo>
                  <a:pt x="0" y="145254"/>
                </a:lnTo>
                <a:cubicBezTo>
                  <a:pt x="0" y="106730"/>
                  <a:pt x="15303" y="69784"/>
                  <a:pt x="42544" y="42544"/>
                </a:cubicBezTo>
                <a:cubicBezTo>
                  <a:pt x="69784" y="15303"/>
                  <a:pt x="106730" y="0"/>
                  <a:pt x="145254" y="0"/>
                </a:cubicBezTo>
                <a:close/>
              </a:path>
            </a:pathLst>
          </a:custGeom>
          <a:solidFill>
            <a:srgbClr val="B97449"/>
          </a:solidFill>
        </p:spPr>
      </p:sp>
      <p:sp>
        <p:nvSpPr>
          <p:cNvPr id="10" name="TextBox 10"/>
          <p:cNvSpPr txBox="1"/>
          <p:nvPr/>
        </p:nvSpPr>
        <p:spPr>
          <a:xfrm>
            <a:off x="1517559" y="6218624"/>
            <a:ext cx="2718268" cy="1279910"/>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Traditional Classifiers</a:t>
            </a:r>
          </a:p>
        </p:txBody>
      </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2344" y="2958127"/>
            <a:ext cx="1331702" cy="1331702"/>
          </a:xfrm>
          <a:prstGeom prst="rect">
            <a:avLst/>
          </a:prstGeom>
        </p:spPr>
      </p:pic>
      <p:sp>
        <p:nvSpPr>
          <p:cNvPr id="13" name="Freeform 13"/>
          <p:cNvSpPr/>
          <p:nvPr/>
        </p:nvSpPr>
        <p:spPr>
          <a:xfrm>
            <a:off x="14147388" y="2991813"/>
            <a:ext cx="2718268" cy="1279910"/>
          </a:xfrm>
          <a:custGeom>
            <a:avLst/>
            <a:gdLst/>
            <a:ahLst/>
            <a:cxnLst/>
            <a:rect l="l" t="t" r="r" b="b"/>
            <a:pathLst>
              <a:path w="715922" h="337096">
                <a:moveTo>
                  <a:pt x="145254" y="0"/>
                </a:moveTo>
                <a:lnTo>
                  <a:pt x="570669" y="0"/>
                </a:lnTo>
                <a:cubicBezTo>
                  <a:pt x="609193" y="0"/>
                  <a:pt x="646138" y="15303"/>
                  <a:pt x="673379" y="42544"/>
                </a:cubicBezTo>
                <a:cubicBezTo>
                  <a:pt x="700619" y="69784"/>
                  <a:pt x="715922" y="106730"/>
                  <a:pt x="715922" y="145254"/>
                </a:cubicBezTo>
                <a:lnTo>
                  <a:pt x="715922" y="191842"/>
                </a:lnTo>
                <a:cubicBezTo>
                  <a:pt x="715922" y="230366"/>
                  <a:pt x="700619" y="267312"/>
                  <a:pt x="673379" y="294552"/>
                </a:cubicBezTo>
                <a:cubicBezTo>
                  <a:pt x="646138" y="321792"/>
                  <a:pt x="609193" y="337096"/>
                  <a:pt x="570669" y="337096"/>
                </a:cubicBezTo>
                <a:lnTo>
                  <a:pt x="145254" y="337096"/>
                </a:lnTo>
                <a:cubicBezTo>
                  <a:pt x="106730" y="337096"/>
                  <a:pt x="69784" y="321792"/>
                  <a:pt x="42544" y="294552"/>
                </a:cubicBezTo>
                <a:cubicBezTo>
                  <a:pt x="15303" y="267312"/>
                  <a:pt x="0" y="230366"/>
                  <a:pt x="0" y="191842"/>
                </a:cubicBezTo>
                <a:lnTo>
                  <a:pt x="0" y="145254"/>
                </a:lnTo>
                <a:cubicBezTo>
                  <a:pt x="0" y="106730"/>
                  <a:pt x="15303" y="69784"/>
                  <a:pt x="42544" y="42544"/>
                </a:cubicBezTo>
                <a:cubicBezTo>
                  <a:pt x="69784" y="15303"/>
                  <a:pt x="106730" y="0"/>
                  <a:pt x="145254" y="0"/>
                </a:cubicBezTo>
                <a:close/>
              </a:path>
            </a:pathLst>
          </a:custGeom>
          <a:solidFill>
            <a:srgbClr val="B97449"/>
          </a:solidFill>
        </p:spPr>
      </p:sp>
      <p:sp>
        <p:nvSpPr>
          <p:cNvPr id="14" name="TextBox 14"/>
          <p:cNvSpPr txBox="1"/>
          <p:nvPr/>
        </p:nvSpPr>
        <p:spPr>
          <a:xfrm>
            <a:off x="14147388" y="2991814"/>
            <a:ext cx="2718268" cy="1279909"/>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Train Test Split</a:t>
            </a:r>
          </a:p>
        </p:txBody>
      </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594480" y="3429770"/>
            <a:ext cx="2762371" cy="403997"/>
          </a:xfrm>
          <a:prstGeom prst="rect">
            <a:avLst/>
          </a:prstGeom>
        </p:spPr>
      </p:pic>
      <p:sp>
        <p:nvSpPr>
          <p:cNvPr id="18" name="Freeform 18"/>
          <p:cNvSpPr/>
          <p:nvPr/>
        </p:nvSpPr>
        <p:spPr>
          <a:xfrm>
            <a:off x="3687838" y="2976465"/>
            <a:ext cx="2718268" cy="1279910"/>
          </a:xfrm>
          <a:custGeom>
            <a:avLst/>
            <a:gdLst/>
            <a:ahLst/>
            <a:cxnLst/>
            <a:rect l="l" t="t" r="r" b="b"/>
            <a:pathLst>
              <a:path w="715922" h="337096">
                <a:moveTo>
                  <a:pt x="145254" y="0"/>
                </a:moveTo>
                <a:lnTo>
                  <a:pt x="570669" y="0"/>
                </a:lnTo>
                <a:cubicBezTo>
                  <a:pt x="609193" y="0"/>
                  <a:pt x="646138" y="15303"/>
                  <a:pt x="673379" y="42544"/>
                </a:cubicBezTo>
                <a:cubicBezTo>
                  <a:pt x="700619" y="69784"/>
                  <a:pt x="715922" y="106730"/>
                  <a:pt x="715922" y="145254"/>
                </a:cubicBezTo>
                <a:lnTo>
                  <a:pt x="715922" y="191842"/>
                </a:lnTo>
                <a:cubicBezTo>
                  <a:pt x="715922" y="230366"/>
                  <a:pt x="700619" y="267312"/>
                  <a:pt x="673379" y="294552"/>
                </a:cubicBezTo>
                <a:cubicBezTo>
                  <a:pt x="646138" y="321792"/>
                  <a:pt x="609193" y="337096"/>
                  <a:pt x="570669" y="337096"/>
                </a:cubicBezTo>
                <a:lnTo>
                  <a:pt x="145254" y="337096"/>
                </a:lnTo>
                <a:cubicBezTo>
                  <a:pt x="106730" y="337096"/>
                  <a:pt x="69784" y="321792"/>
                  <a:pt x="42544" y="294552"/>
                </a:cubicBezTo>
                <a:cubicBezTo>
                  <a:pt x="15303" y="267312"/>
                  <a:pt x="0" y="230366"/>
                  <a:pt x="0" y="191842"/>
                </a:cubicBezTo>
                <a:lnTo>
                  <a:pt x="0" y="145254"/>
                </a:lnTo>
                <a:cubicBezTo>
                  <a:pt x="0" y="106730"/>
                  <a:pt x="15303" y="69784"/>
                  <a:pt x="42544" y="42544"/>
                </a:cubicBezTo>
                <a:cubicBezTo>
                  <a:pt x="69784" y="15303"/>
                  <a:pt x="106730" y="0"/>
                  <a:pt x="145254" y="0"/>
                </a:cubicBezTo>
                <a:close/>
              </a:path>
            </a:pathLst>
          </a:custGeom>
          <a:solidFill>
            <a:srgbClr val="B97449"/>
          </a:solidFill>
        </p:spPr>
      </p:sp>
      <p:sp>
        <p:nvSpPr>
          <p:cNvPr id="19" name="TextBox 19"/>
          <p:cNvSpPr txBox="1"/>
          <p:nvPr/>
        </p:nvSpPr>
        <p:spPr>
          <a:xfrm>
            <a:off x="3687838" y="2976466"/>
            <a:ext cx="2718268" cy="1279910"/>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Tokenization with GPT2Tokenizer</a:t>
            </a:r>
          </a:p>
        </p:txBody>
      </p:sp>
      <p:pic>
        <p:nvPicPr>
          <p:cNvPr id="24" name="Picture 24"/>
          <p:cNvPicPr>
            <a:picLocks noChangeAspect="1"/>
          </p:cNvPicPr>
          <p:nvPr/>
        </p:nvPicPr>
        <p:blipFill>
          <a:blip r:embed="rId8"/>
          <a:srcRect/>
          <a:stretch>
            <a:fillRect/>
          </a:stretch>
        </p:blipFill>
        <p:spPr>
          <a:xfrm>
            <a:off x="4448852" y="5617745"/>
            <a:ext cx="11372863" cy="3233597"/>
          </a:xfrm>
          <a:prstGeom prst="rect">
            <a:avLst/>
          </a:prstGeom>
        </p:spPr>
      </p:pic>
      <p:sp>
        <p:nvSpPr>
          <p:cNvPr id="25" name="TextBox 25"/>
          <p:cNvSpPr txBox="1"/>
          <p:nvPr/>
        </p:nvSpPr>
        <p:spPr>
          <a:xfrm>
            <a:off x="10408281" y="4088348"/>
            <a:ext cx="3134767" cy="329248"/>
          </a:xfrm>
          <a:prstGeom prst="rect">
            <a:avLst/>
          </a:prstGeom>
        </p:spPr>
        <p:txBody>
          <a:bodyPr lIns="0" tIns="0" rIns="0" bIns="0" rtlCol="0" anchor="t">
            <a:spAutoFit/>
          </a:bodyPr>
          <a:lstStyle/>
          <a:p>
            <a:pPr algn="ctr">
              <a:lnSpc>
                <a:spcPts val="2529"/>
              </a:lnSpc>
              <a:spcBef>
                <a:spcPct val="0"/>
              </a:spcBef>
            </a:pPr>
            <a:r>
              <a:rPr lang="en-US" sz="2299" dirty="0">
                <a:solidFill>
                  <a:srgbClr val="000000"/>
                </a:solidFill>
                <a:latin typeface="Oswald"/>
              </a:rPr>
              <a:t>GPT2 Embeddings</a:t>
            </a:r>
          </a:p>
        </p:txBody>
      </p:sp>
      <p:sp>
        <p:nvSpPr>
          <p:cNvPr id="27" name="Freeform 27"/>
          <p:cNvSpPr/>
          <p:nvPr/>
        </p:nvSpPr>
        <p:spPr>
          <a:xfrm>
            <a:off x="4448851" y="7879050"/>
            <a:ext cx="11372863" cy="435861"/>
          </a:xfrm>
          <a:custGeom>
            <a:avLst/>
            <a:gdLst/>
            <a:ahLst/>
            <a:cxnLst/>
            <a:rect l="l" t="t" r="r" b="b"/>
            <a:pathLst>
              <a:path w="2995322" h="114795">
                <a:moveTo>
                  <a:pt x="0" y="0"/>
                </a:moveTo>
                <a:lnTo>
                  <a:pt x="2995322" y="0"/>
                </a:lnTo>
                <a:lnTo>
                  <a:pt x="2995322" y="114795"/>
                </a:lnTo>
                <a:lnTo>
                  <a:pt x="0" y="114795"/>
                </a:lnTo>
                <a:close/>
              </a:path>
            </a:pathLst>
          </a:custGeom>
          <a:solidFill>
            <a:srgbClr val="000000">
              <a:alpha val="0"/>
            </a:srgbClr>
          </a:solidFill>
          <a:ln w="76200">
            <a:solidFill>
              <a:srgbClr val="B97449"/>
            </a:solidFill>
          </a:ln>
        </p:spPr>
      </p:sp>
      <p:sp>
        <p:nvSpPr>
          <p:cNvPr id="29" name="TextBox 29"/>
          <p:cNvSpPr txBox="1"/>
          <p:nvPr/>
        </p:nvSpPr>
        <p:spPr>
          <a:xfrm>
            <a:off x="5216424" y="1085850"/>
            <a:ext cx="7855151" cy="909955"/>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Traditional Classifiers</a:t>
            </a:r>
          </a:p>
        </p:txBody>
      </p:sp>
      <p:pic>
        <p:nvPicPr>
          <p:cNvPr id="30" name="Picture 30"/>
          <p:cNvPicPr>
            <a:picLocks noChangeAspect="1"/>
          </p:cNvPicPr>
          <p:nvPr/>
        </p:nvPicPr>
        <p:blipFill>
          <a:blip r:embed="rId9"/>
          <a:srcRect/>
          <a:stretch>
            <a:fillRect/>
          </a:stretch>
        </p:blipFill>
        <p:spPr>
          <a:xfrm rot="-992096">
            <a:off x="16829645" y="8197893"/>
            <a:ext cx="1862575" cy="1862575"/>
          </a:xfrm>
          <a:prstGeom prst="rect">
            <a:avLst/>
          </a:prstGeom>
        </p:spPr>
      </p:pic>
      <p:grpSp>
        <p:nvGrpSpPr>
          <p:cNvPr id="31" name="Group 31"/>
          <p:cNvGrpSpPr/>
          <p:nvPr/>
        </p:nvGrpSpPr>
        <p:grpSpPr>
          <a:xfrm>
            <a:off x="0" y="9795557"/>
            <a:ext cx="18384652" cy="491443"/>
            <a:chOff x="0" y="0"/>
            <a:chExt cx="24512869" cy="655257"/>
          </a:xfrm>
        </p:grpSpPr>
        <p:grpSp>
          <p:nvGrpSpPr>
            <p:cNvPr id="32" name="Group 32"/>
            <p:cNvGrpSpPr/>
            <p:nvPr/>
          </p:nvGrpSpPr>
          <p:grpSpPr>
            <a:xfrm>
              <a:off x="0" y="0"/>
              <a:ext cx="24512869" cy="655257"/>
              <a:chOff x="0" y="0"/>
              <a:chExt cx="4842048" cy="129434"/>
            </a:xfrm>
          </p:grpSpPr>
          <p:sp>
            <p:nvSpPr>
              <p:cNvPr id="33" name="Freeform 33"/>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34" name="TextBox 34"/>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35" name="TextBox 35"/>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36" name="TextBox 36"/>
            <p:cNvSpPr txBox="1"/>
            <p:nvPr/>
          </p:nvSpPr>
          <p:spPr>
            <a:xfrm>
              <a:off x="4565553" y="136070"/>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37" name="TextBox 37"/>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38" name="TextBox 38"/>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39" name="TextBox 39"/>
            <p:cNvSpPr txBox="1"/>
            <p:nvPr/>
          </p:nvSpPr>
          <p:spPr>
            <a:xfrm>
              <a:off x="15896566" y="136070"/>
              <a:ext cx="178133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Methodology</a:t>
              </a:r>
            </a:p>
          </p:txBody>
        </p:sp>
        <p:sp>
          <p:nvSpPr>
            <p:cNvPr id="40" name="TextBox 40"/>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41" name="TextBox 41"/>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42" name="TextBox 42"/>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cxnSp>
        <p:nvCxnSpPr>
          <p:cNvPr id="43" name="Connector: Elbow 42">
            <a:extLst>
              <a:ext uri="{FF2B5EF4-FFF2-40B4-BE49-F238E27FC236}">
                <a16:creationId xmlns:a16="http://schemas.microsoft.com/office/drawing/2014/main" id="{05268D68-D013-83EA-C25B-4B194959A608}"/>
              </a:ext>
            </a:extLst>
          </p:cNvPr>
          <p:cNvCxnSpPr>
            <a:cxnSpLocks/>
            <a:stCxn id="14" idx="2"/>
            <a:endCxn id="10" idx="0"/>
          </p:cNvCxnSpPr>
          <p:nvPr/>
        </p:nvCxnSpPr>
        <p:spPr>
          <a:xfrm rot="5400000">
            <a:off x="8218158" y="-1069741"/>
            <a:ext cx="1946901" cy="12629829"/>
          </a:xfrm>
          <a:prstGeom prst="bentConnector3">
            <a:avLst>
              <a:gd name="adj1" fmla="val 50000"/>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254FB05-25B7-2776-09A6-551EEB0FEE0D}"/>
              </a:ext>
            </a:extLst>
          </p:cNvPr>
          <p:cNvCxnSpPr>
            <a:cxnSpLocks/>
            <a:stCxn id="7" idx="3"/>
            <a:endCxn id="15" idx="1"/>
          </p:cNvCxnSpPr>
          <p:nvPr/>
        </p:nvCxnSpPr>
        <p:spPr>
          <a:xfrm flipV="1">
            <a:off x="9803941" y="3631769"/>
            <a:ext cx="790539" cy="2054"/>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FAA4F1-5D1D-C279-B988-E65F2BCB5666}"/>
              </a:ext>
            </a:extLst>
          </p:cNvPr>
          <p:cNvCxnSpPr>
            <a:cxnSpLocks/>
            <a:stCxn id="19" idx="3"/>
            <a:endCxn id="7" idx="1"/>
          </p:cNvCxnSpPr>
          <p:nvPr/>
        </p:nvCxnSpPr>
        <p:spPr>
          <a:xfrm>
            <a:off x="6406106" y="3616421"/>
            <a:ext cx="679567" cy="17402"/>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353EEFF-D482-9CC3-796E-31DE74544435}"/>
              </a:ext>
            </a:extLst>
          </p:cNvPr>
          <p:cNvCxnSpPr>
            <a:cxnSpLocks/>
            <a:stCxn id="11" idx="3"/>
            <a:endCxn id="19" idx="1"/>
          </p:cNvCxnSpPr>
          <p:nvPr/>
        </p:nvCxnSpPr>
        <p:spPr>
          <a:xfrm flipV="1">
            <a:off x="2754046" y="3616421"/>
            <a:ext cx="933792" cy="7557"/>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5BB006B-2C29-4714-DB20-389D27AA8DB2}"/>
              </a:ext>
            </a:extLst>
          </p:cNvPr>
          <p:cNvCxnSpPr>
            <a:cxnSpLocks/>
            <a:stCxn id="15" idx="3"/>
            <a:endCxn id="14" idx="1"/>
          </p:cNvCxnSpPr>
          <p:nvPr/>
        </p:nvCxnSpPr>
        <p:spPr>
          <a:xfrm>
            <a:off x="13356851" y="3631769"/>
            <a:ext cx="790537" cy="0"/>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1606792"/>
            <a:ext cx="4433842" cy="3862968"/>
          </a:xfrm>
          <a:prstGeom prst="rect">
            <a:avLst/>
          </a:prstGeom>
        </p:spPr>
      </p:pic>
      <p:sp>
        <p:nvSpPr>
          <p:cNvPr id="4" name="TextBox 4"/>
          <p:cNvSpPr txBox="1"/>
          <p:nvPr/>
        </p:nvSpPr>
        <p:spPr>
          <a:xfrm>
            <a:off x="5216424" y="1085850"/>
            <a:ext cx="7855151" cy="909955"/>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Deep Learning Models</a:t>
            </a:r>
          </a:p>
        </p:txBody>
      </p:sp>
      <p:sp>
        <p:nvSpPr>
          <p:cNvPr id="8" name="Freeform 8"/>
          <p:cNvSpPr/>
          <p:nvPr/>
        </p:nvSpPr>
        <p:spPr>
          <a:xfrm>
            <a:off x="4560670" y="2763084"/>
            <a:ext cx="2717449" cy="1279525"/>
          </a:xfrm>
          <a:custGeom>
            <a:avLst/>
            <a:gdLst/>
            <a:ahLst/>
            <a:cxnLst/>
            <a:rect l="l" t="t" r="r" b="b"/>
            <a:pathLst>
              <a:path w="715922" h="337096">
                <a:moveTo>
                  <a:pt x="145297" y="0"/>
                </a:moveTo>
                <a:lnTo>
                  <a:pt x="570625" y="0"/>
                </a:lnTo>
                <a:cubicBezTo>
                  <a:pt x="609160" y="0"/>
                  <a:pt x="646117" y="15308"/>
                  <a:pt x="673366" y="42557"/>
                </a:cubicBezTo>
                <a:cubicBezTo>
                  <a:pt x="700614" y="69805"/>
                  <a:pt x="715922" y="106762"/>
                  <a:pt x="715922" y="145297"/>
                </a:cubicBezTo>
                <a:lnTo>
                  <a:pt x="715922" y="191799"/>
                </a:lnTo>
                <a:cubicBezTo>
                  <a:pt x="715922" y="272044"/>
                  <a:pt x="650871" y="337096"/>
                  <a:pt x="570625" y="337096"/>
                </a:cubicBezTo>
                <a:lnTo>
                  <a:pt x="145297" y="337096"/>
                </a:lnTo>
                <a:cubicBezTo>
                  <a:pt x="106762" y="337096"/>
                  <a:pt x="69805" y="321788"/>
                  <a:pt x="42557" y="294539"/>
                </a:cubicBezTo>
                <a:cubicBezTo>
                  <a:pt x="15308" y="267291"/>
                  <a:pt x="0" y="230334"/>
                  <a:pt x="0" y="191799"/>
                </a:cubicBezTo>
                <a:lnTo>
                  <a:pt x="0" y="145297"/>
                </a:lnTo>
                <a:cubicBezTo>
                  <a:pt x="0" y="65052"/>
                  <a:pt x="65052" y="0"/>
                  <a:pt x="145297" y="0"/>
                </a:cubicBezTo>
                <a:close/>
              </a:path>
            </a:pathLst>
          </a:custGeom>
          <a:solidFill>
            <a:srgbClr val="B97449"/>
          </a:solidFill>
        </p:spPr>
      </p:sp>
      <p:sp>
        <p:nvSpPr>
          <p:cNvPr id="9" name="TextBox 9"/>
          <p:cNvSpPr txBox="1"/>
          <p:nvPr/>
        </p:nvSpPr>
        <p:spPr>
          <a:xfrm>
            <a:off x="4560670" y="2774914"/>
            <a:ext cx="2717449" cy="1279525"/>
          </a:xfrm>
          <a:prstGeom prst="rect">
            <a:avLst/>
          </a:prstGeom>
        </p:spPr>
        <p:txBody>
          <a:bodyPr lIns="50800" tIns="50800" rIns="50800" bIns="50800" rtlCol="0" anchor="ctr"/>
          <a:lstStyle/>
          <a:p>
            <a:pPr algn="ctr">
              <a:lnSpc>
                <a:spcPts val="2200"/>
              </a:lnSpc>
            </a:pPr>
            <a:r>
              <a:rPr lang="en-US" sz="2000" dirty="0" err="1">
                <a:solidFill>
                  <a:srgbClr val="FFFFFF"/>
                </a:solidFill>
                <a:latin typeface="DM Sans Bold"/>
              </a:rPr>
              <a:t>Tok﻿enization</a:t>
            </a:r>
            <a:r>
              <a:rPr lang="en-US" sz="2000" dirty="0">
                <a:solidFill>
                  <a:srgbClr val="FFFFFF"/>
                </a:solidFill>
                <a:latin typeface="DM Sans Bold"/>
              </a:rPr>
              <a:t> with GPT2Tokenizer</a:t>
            </a:r>
          </a:p>
        </p:txBody>
      </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49424" y="2745348"/>
            <a:ext cx="1331302" cy="1331302"/>
          </a:xfrm>
          <a:prstGeom prst="rect">
            <a:avLst/>
          </a:prstGeom>
        </p:spPr>
      </p:pic>
      <p:sp>
        <p:nvSpPr>
          <p:cNvPr id="12" name="Freeform 12"/>
          <p:cNvSpPr/>
          <p:nvPr/>
        </p:nvSpPr>
        <p:spPr>
          <a:xfrm>
            <a:off x="8561868" y="2771237"/>
            <a:ext cx="3147942" cy="1279525"/>
          </a:xfrm>
          <a:custGeom>
            <a:avLst/>
            <a:gdLst/>
            <a:ahLst/>
            <a:cxnLst/>
            <a:rect l="l" t="t" r="r" b="b"/>
            <a:pathLst>
              <a:path w="829337" h="337096">
                <a:moveTo>
                  <a:pt x="125427" y="0"/>
                </a:moveTo>
                <a:lnTo>
                  <a:pt x="703910" y="0"/>
                </a:lnTo>
                <a:cubicBezTo>
                  <a:pt x="773182" y="0"/>
                  <a:pt x="829337" y="56156"/>
                  <a:pt x="829337" y="125427"/>
                </a:cubicBezTo>
                <a:lnTo>
                  <a:pt x="829337" y="211668"/>
                </a:lnTo>
                <a:cubicBezTo>
                  <a:pt x="829337" y="280940"/>
                  <a:pt x="773182" y="337096"/>
                  <a:pt x="703910" y="337096"/>
                </a:cubicBezTo>
                <a:lnTo>
                  <a:pt x="125427" y="337096"/>
                </a:lnTo>
                <a:cubicBezTo>
                  <a:pt x="56156" y="337096"/>
                  <a:pt x="0" y="280940"/>
                  <a:pt x="0" y="211668"/>
                </a:cubicBezTo>
                <a:lnTo>
                  <a:pt x="0" y="125427"/>
                </a:lnTo>
                <a:cubicBezTo>
                  <a:pt x="0" y="56156"/>
                  <a:pt x="56156" y="0"/>
                  <a:pt x="125427" y="0"/>
                </a:cubicBezTo>
                <a:close/>
              </a:path>
            </a:pathLst>
          </a:custGeom>
          <a:solidFill>
            <a:srgbClr val="B97449"/>
          </a:solidFill>
        </p:spPr>
      </p:sp>
      <p:sp>
        <p:nvSpPr>
          <p:cNvPr id="13" name="TextBox 13"/>
          <p:cNvSpPr txBox="1"/>
          <p:nvPr/>
        </p:nvSpPr>
        <p:spPr>
          <a:xfrm>
            <a:off x="8561868" y="2771237"/>
            <a:ext cx="3147942" cy="1279525"/>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Embedding with GPT2LMHeadModel</a:t>
            </a:r>
          </a:p>
        </p:txBody>
      </p:sp>
      <p:sp>
        <p:nvSpPr>
          <p:cNvPr id="17" name="Freeform 17"/>
          <p:cNvSpPr/>
          <p:nvPr/>
        </p:nvSpPr>
        <p:spPr>
          <a:xfrm>
            <a:off x="2276529" y="5378594"/>
            <a:ext cx="2717449" cy="1279525"/>
          </a:xfrm>
          <a:custGeom>
            <a:avLst/>
            <a:gdLst/>
            <a:ahLst/>
            <a:cxnLst/>
            <a:rect l="l" t="t" r="r" b="b"/>
            <a:pathLst>
              <a:path w="715922" h="337096">
                <a:moveTo>
                  <a:pt x="145297" y="0"/>
                </a:moveTo>
                <a:lnTo>
                  <a:pt x="570625" y="0"/>
                </a:lnTo>
                <a:cubicBezTo>
                  <a:pt x="609160" y="0"/>
                  <a:pt x="646117" y="15308"/>
                  <a:pt x="673366" y="42557"/>
                </a:cubicBezTo>
                <a:cubicBezTo>
                  <a:pt x="700614" y="69805"/>
                  <a:pt x="715922" y="106762"/>
                  <a:pt x="715922" y="145297"/>
                </a:cubicBezTo>
                <a:lnTo>
                  <a:pt x="715922" y="191799"/>
                </a:lnTo>
                <a:cubicBezTo>
                  <a:pt x="715922" y="272044"/>
                  <a:pt x="650871" y="337096"/>
                  <a:pt x="570625" y="337096"/>
                </a:cubicBezTo>
                <a:lnTo>
                  <a:pt x="145297" y="337096"/>
                </a:lnTo>
                <a:cubicBezTo>
                  <a:pt x="106762" y="337096"/>
                  <a:pt x="69805" y="321788"/>
                  <a:pt x="42557" y="294539"/>
                </a:cubicBezTo>
                <a:cubicBezTo>
                  <a:pt x="15308" y="267291"/>
                  <a:pt x="0" y="230334"/>
                  <a:pt x="0" y="191799"/>
                </a:cubicBezTo>
                <a:lnTo>
                  <a:pt x="0" y="145297"/>
                </a:lnTo>
                <a:cubicBezTo>
                  <a:pt x="0" y="65052"/>
                  <a:pt x="65052" y="0"/>
                  <a:pt x="145297" y="0"/>
                </a:cubicBezTo>
                <a:close/>
              </a:path>
            </a:pathLst>
          </a:custGeom>
          <a:solidFill>
            <a:srgbClr val="B97449"/>
          </a:solidFill>
        </p:spPr>
      </p:sp>
      <p:sp>
        <p:nvSpPr>
          <p:cNvPr id="18" name="TextBox 18"/>
          <p:cNvSpPr txBox="1"/>
          <p:nvPr/>
        </p:nvSpPr>
        <p:spPr>
          <a:xfrm>
            <a:off x="2276529" y="5374118"/>
            <a:ext cx="2717448" cy="1284001"/>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Train ,Val, Test Split</a:t>
            </a:r>
          </a:p>
        </p:txBody>
      </p:sp>
      <p:sp>
        <p:nvSpPr>
          <p:cNvPr id="20" name="Freeform 20"/>
          <p:cNvSpPr/>
          <p:nvPr/>
        </p:nvSpPr>
        <p:spPr>
          <a:xfrm>
            <a:off x="2129893" y="5039787"/>
            <a:ext cx="13718567" cy="1871712"/>
          </a:xfrm>
          <a:custGeom>
            <a:avLst/>
            <a:gdLst/>
            <a:ahLst/>
            <a:cxnLst/>
            <a:rect l="l" t="t" r="r" b="b"/>
            <a:pathLst>
              <a:path w="3613120" h="488440">
                <a:moveTo>
                  <a:pt x="4515" y="0"/>
                </a:moveTo>
                <a:lnTo>
                  <a:pt x="3608605" y="0"/>
                </a:lnTo>
                <a:cubicBezTo>
                  <a:pt x="3609803" y="0"/>
                  <a:pt x="3610951" y="476"/>
                  <a:pt x="3611798" y="1322"/>
                </a:cubicBezTo>
                <a:cubicBezTo>
                  <a:pt x="3612645" y="2169"/>
                  <a:pt x="3613120" y="3317"/>
                  <a:pt x="3613120" y="4515"/>
                </a:cubicBezTo>
                <a:lnTo>
                  <a:pt x="3613120" y="483925"/>
                </a:lnTo>
                <a:cubicBezTo>
                  <a:pt x="3613120" y="485122"/>
                  <a:pt x="3612645" y="486271"/>
                  <a:pt x="3611798" y="487117"/>
                </a:cubicBezTo>
                <a:cubicBezTo>
                  <a:pt x="3610951" y="487964"/>
                  <a:pt x="3609803" y="488440"/>
                  <a:pt x="3608605" y="488440"/>
                </a:cubicBezTo>
                <a:lnTo>
                  <a:pt x="4515" y="488440"/>
                </a:lnTo>
                <a:cubicBezTo>
                  <a:pt x="3317" y="488440"/>
                  <a:pt x="2169" y="487964"/>
                  <a:pt x="1322" y="487117"/>
                </a:cubicBezTo>
                <a:cubicBezTo>
                  <a:pt x="476" y="486271"/>
                  <a:pt x="0" y="485122"/>
                  <a:pt x="0" y="483925"/>
                </a:cubicBezTo>
                <a:lnTo>
                  <a:pt x="0" y="4515"/>
                </a:lnTo>
                <a:cubicBezTo>
                  <a:pt x="0" y="3317"/>
                  <a:pt x="476" y="2169"/>
                  <a:pt x="1322" y="1322"/>
                </a:cubicBezTo>
                <a:cubicBezTo>
                  <a:pt x="2169" y="476"/>
                  <a:pt x="3317" y="0"/>
                  <a:pt x="4515" y="0"/>
                </a:cubicBezTo>
                <a:close/>
              </a:path>
            </a:pathLst>
          </a:custGeom>
          <a:noFill/>
          <a:ln w="76200">
            <a:solidFill>
              <a:srgbClr val="AB7A5B"/>
            </a:solidFill>
            <a:prstDash val="sysDash"/>
          </a:ln>
        </p:spPr>
        <p:txBody>
          <a:bodyPr/>
          <a:lstStyle/>
          <a:p>
            <a:endParaRPr lang="en-SG" dirty="0"/>
          </a:p>
        </p:txBody>
      </p:sp>
      <p:sp>
        <p:nvSpPr>
          <p:cNvPr id="21" name="TextBox 21"/>
          <p:cNvSpPr txBox="1"/>
          <p:nvPr/>
        </p:nvSpPr>
        <p:spPr>
          <a:xfrm>
            <a:off x="2129893" y="5093118"/>
            <a:ext cx="3086100" cy="3049934"/>
          </a:xfrm>
          <a:prstGeom prst="rect">
            <a:avLst/>
          </a:prstGeom>
        </p:spPr>
        <p:txBody>
          <a:bodyPr lIns="50800" tIns="50800" rIns="50800" bIns="50800" rtlCol="0" anchor="ctr"/>
          <a:lstStyle/>
          <a:p>
            <a:pPr algn="ctr">
              <a:lnSpc>
                <a:spcPts val="2200"/>
              </a:lnSpc>
            </a:pPr>
            <a:endParaRPr/>
          </a:p>
        </p:txBody>
      </p:sp>
      <p:sp>
        <p:nvSpPr>
          <p:cNvPr id="23" name="Freeform 23"/>
          <p:cNvSpPr/>
          <p:nvPr/>
        </p:nvSpPr>
        <p:spPr>
          <a:xfrm>
            <a:off x="9287862" y="5371103"/>
            <a:ext cx="2717449" cy="1279525"/>
          </a:xfrm>
          <a:custGeom>
            <a:avLst/>
            <a:gdLst/>
            <a:ahLst/>
            <a:cxnLst/>
            <a:rect l="l" t="t" r="r" b="b"/>
            <a:pathLst>
              <a:path w="715922" h="337096">
                <a:moveTo>
                  <a:pt x="145297" y="0"/>
                </a:moveTo>
                <a:lnTo>
                  <a:pt x="570625" y="0"/>
                </a:lnTo>
                <a:cubicBezTo>
                  <a:pt x="609160" y="0"/>
                  <a:pt x="646117" y="15308"/>
                  <a:pt x="673366" y="42557"/>
                </a:cubicBezTo>
                <a:cubicBezTo>
                  <a:pt x="700614" y="69805"/>
                  <a:pt x="715922" y="106762"/>
                  <a:pt x="715922" y="145297"/>
                </a:cubicBezTo>
                <a:lnTo>
                  <a:pt x="715922" y="191799"/>
                </a:lnTo>
                <a:cubicBezTo>
                  <a:pt x="715922" y="272044"/>
                  <a:pt x="650871" y="337096"/>
                  <a:pt x="570625" y="337096"/>
                </a:cubicBezTo>
                <a:lnTo>
                  <a:pt x="145297" y="337096"/>
                </a:lnTo>
                <a:cubicBezTo>
                  <a:pt x="106762" y="337096"/>
                  <a:pt x="69805" y="321788"/>
                  <a:pt x="42557" y="294539"/>
                </a:cubicBezTo>
                <a:cubicBezTo>
                  <a:pt x="15308" y="267291"/>
                  <a:pt x="0" y="230334"/>
                  <a:pt x="0" y="191799"/>
                </a:cubicBezTo>
                <a:lnTo>
                  <a:pt x="0" y="145297"/>
                </a:lnTo>
                <a:cubicBezTo>
                  <a:pt x="0" y="65052"/>
                  <a:pt x="65052" y="0"/>
                  <a:pt x="145297" y="0"/>
                </a:cubicBezTo>
                <a:close/>
              </a:path>
            </a:pathLst>
          </a:custGeom>
          <a:solidFill>
            <a:srgbClr val="B97449"/>
          </a:solidFill>
        </p:spPr>
      </p:sp>
      <p:sp>
        <p:nvSpPr>
          <p:cNvPr id="24" name="TextBox 24"/>
          <p:cNvSpPr txBox="1"/>
          <p:nvPr/>
        </p:nvSpPr>
        <p:spPr>
          <a:xfrm>
            <a:off x="9345035" y="5373657"/>
            <a:ext cx="2603101" cy="1279525"/>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Apply Deep Learning Layers</a:t>
            </a:r>
          </a:p>
        </p:txBody>
      </p:sp>
      <p:sp>
        <p:nvSpPr>
          <p:cNvPr id="26" name="Freeform 26"/>
          <p:cNvSpPr/>
          <p:nvPr/>
        </p:nvSpPr>
        <p:spPr>
          <a:xfrm>
            <a:off x="12962186" y="5411931"/>
            <a:ext cx="2717449" cy="1283109"/>
          </a:xfrm>
          <a:custGeom>
            <a:avLst/>
            <a:gdLst/>
            <a:ahLst/>
            <a:cxnLst/>
            <a:rect l="l" t="t" r="r" b="b"/>
            <a:pathLst>
              <a:path w="715922" h="338040">
                <a:moveTo>
                  <a:pt x="145297" y="0"/>
                </a:moveTo>
                <a:lnTo>
                  <a:pt x="570625" y="0"/>
                </a:lnTo>
                <a:cubicBezTo>
                  <a:pt x="609160" y="0"/>
                  <a:pt x="646117" y="15308"/>
                  <a:pt x="673366" y="42557"/>
                </a:cubicBezTo>
                <a:cubicBezTo>
                  <a:pt x="700614" y="69805"/>
                  <a:pt x="715922" y="106762"/>
                  <a:pt x="715922" y="145297"/>
                </a:cubicBezTo>
                <a:lnTo>
                  <a:pt x="715922" y="192743"/>
                </a:lnTo>
                <a:cubicBezTo>
                  <a:pt x="715922" y="272988"/>
                  <a:pt x="650871" y="338040"/>
                  <a:pt x="570625" y="338040"/>
                </a:cubicBezTo>
                <a:lnTo>
                  <a:pt x="145297" y="338040"/>
                </a:lnTo>
                <a:cubicBezTo>
                  <a:pt x="65052" y="338040"/>
                  <a:pt x="0" y="272988"/>
                  <a:pt x="0" y="192743"/>
                </a:cubicBezTo>
                <a:lnTo>
                  <a:pt x="0" y="145297"/>
                </a:lnTo>
                <a:cubicBezTo>
                  <a:pt x="0" y="65052"/>
                  <a:pt x="65052" y="0"/>
                  <a:pt x="145297" y="0"/>
                </a:cubicBezTo>
                <a:close/>
              </a:path>
            </a:pathLst>
          </a:custGeom>
          <a:solidFill>
            <a:srgbClr val="B97449"/>
          </a:solidFill>
        </p:spPr>
      </p:sp>
      <p:sp>
        <p:nvSpPr>
          <p:cNvPr id="27" name="TextBox 27"/>
          <p:cNvSpPr txBox="1"/>
          <p:nvPr/>
        </p:nvSpPr>
        <p:spPr>
          <a:xfrm>
            <a:off x="12962186" y="5411931"/>
            <a:ext cx="2717449" cy="1279526"/>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Model Validation</a:t>
            </a:r>
          </a:p>
          <a:p>
            <a:pPr algn="ctr">
              <a:lnSpc>
                <a:spcPts val="2200"/>
              </a:lnSpc>
            </a:pPr>
            <a:r>
              <a:rPr lang="en-US" sz="2000" dirty="0">
                <a:solidFill>
                  <a:srgbClr val="FFFFFF"/>
                </a:solidFill>
                <a:latin typeface="DM Sans"/>
              </a:rPr>
              <a:t>(</a:t>
            </a:r>
            <a:r>
              <a:rPr lang="en-US" sz="2000" dirty="0">
                <a:solidFill>
                  <a:srgbClr val="FFFFFF"/>
                </a:solidFill>
                <a:latin typeface="DM Sans Bold"/>
              </a:rPr>
              <a:t>Save Model with lowest validation loss)</a:t>
            </a:r>
          </a:p>
        </p:txBody>
      </p:sp>
      <p:sp>
        <p:nvSpPr>
          <p:cNvPr id="30" name="Freeform 30"/>
          <p:cNvSpPr/>
          <p:nvPr/>
        </p:nvSpPr>
        <p:spPr>
          <a:xfrm>
            <a:off x="12962186" y="7481825"/>
            <a:ext cx="2717449" cy="1279525"/>
          </a:xfrm>
          <a:custGeom>
            <a:avLst/>
            <a:gdLst/>
            <a:ahLst/>
            <a:cxnLst/>
            <a:rect l="l" t="t" r="r" b="b"/>
            <a:pathLst>
              <a:path w="715922" h="337096">
                <a:moveTo>
                  <a:pt x="145297" y="0"/>
                </a:moveTo>
                <a:lnTo>
                  <a:pt x="570625" y="0"/>
                </a:lnTo>
                <a:cubicBezTo>
                  <a:pt x="609160" y="0"/>
                  <a:pt x="646117" y="15308"/>
                  <a:pt x="673366" y="42557"/>
                </a:cubicBezTo>
                <a:cubicBezTo>
                  <a:pt x="700614" y="69805"/>
                  <a:pt x="715922" y="106762"/>
                  <a:pt x="715922" y="145297"/>
                </a:cubicBezTo>
                <a:lnTo>
                  <a:pt x="715922" y="191799"/>
                </a:lnTo>
                <a:cubicBezTo>
                  <a:pt x="715922" y="272044"/>
                  <a:pt x="650871" y="337096"/>
                  <a:pt x="570625" y="337096"/>
                </a:cubicBezTo>
                <a:lnTo>
                  <a:pt x="145297" y="337096"/>
                </a:lnTo>
                <a:cubicBezTo>
                  <a:pt x="106762" y="337096"/>
                  <a:pt x="69805" y="321788"/>
                  <a:pt x="42557" y="294539"/>
                </a:cubicBezTo>
                <a:cubicBezTo>
                  <a:pt x="15308" y="267291"/>
                  <a:pt x="0" y="230334"/>
                  <a:pt x="0" y="191799"/>
                </a:cubicBezTo>
                <a:lnTo>
                  <a:pt x="0" y="145297"/>
                </a:lnTo>
                <a:cubicBezTo>
                  <a:pt x="0" y="65052"/>
                  <a:pt x="65052" y="0"/>
                  <a:pt x="145297" y="0"/>
                </a:cubicBezTo>
                <a:close/>
              </a:path>
            </a:pathLst>
          </a:custGeom>
          <a:solidFill>
            <a:srgbClr val="B97449"/>
          </a:solidFill>
        </p:spPr>
      </p:sp>
      <p:sp>
        <p:nvSpPr>
          <p:cNvPr id="31" name="TextBox 31"/>
          <p:cNvSpPr txBox="1"/>
          <p:nvPr/>
        </p:nvSpPr>
        <p:spPr>
          <a:xfrm>
            <a:off x="12962186" y="7470399"/>
            <a:ext cx="2717449" cy="1290952"/>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Load Best Model</a:t>
            </a:r>
          </a:p>
        </p:txBody>
      </p:sp>
      <p:sp>
        <p:nvSpPr>
          <p:cNvPr id="33" name="Freeform 33"/>
          <p:cNvSpPr/>
          <p:nvPr/>
        </p:nvSpPr>
        <p:spPr>
          <a:xfrm>
            <a:off x="9373729" y="7481825"/>
            <a:ext cx="2717449" cy="1279525"/>
          </a:xfrm>
          <a:custGeom>
            <a:avLst/>
            <a:gdLst/>
            <a:ahLst/>
            <a:cxnLst/>
            <a:rect l="l" t="t" r="r" b="b"/>
            <a:pathLst>
              <a:path w="715922" h="337096">
                <a:moveTo>
                  <a:pt x="145297" y="0"/>
                </a:moveTo>
                <a:lnTo>
                  <a:pt x="570625" y="0"/>
                </a:lnTo>
                <a:cubicBezTo>
                  <a:pt x="609160" y="0"/>
                  <a:pt x="646117" y="15308"/>
                  <a:pt x="673366" y="42557"/>
                </a:cubicBezTo>
                <a:cubicBezTo>
                  <a:pt x="700614" y="69805"/>
                  <a:pt x="715922" y="106762"/>
                  <a:pt x="715922" y="145297"/>
                </a:cubicBezTo>
                <a:lnTo>
                  <a:pt x="715922" y="191799"/>
                </a:lnTo>
                <a:cubicBezTo>
                  <a:pt x="715922" y="272044"/>
                  <a:pt x="650871" y="337096"/>
                  <a:pt x="570625" y="337096"/>
                </a:cubicBezTo>
                <a:lnTo>
                  <a:pt x="145297" y="337096"/>
                </a:lnTo>
                <a:cubicBezTo>
                  <a:pt x="106762" y="337096"/>
                  <a:pt x="69805" y="321788"/>
                  <a:pt x="42557" y="294539"/>
                </a:cubicBezTo>
                <a:cubicBezTo>
                  <a:pt x="15308" y="267291"/>
                  <a:pt x="0" y="230334"/>
                  <a:pt x="0" y="191799"/>
                </a:cubicBezTo>
                <a:lnTo>
                  <a:pt x="0" y="145297"/>
                </a:lnTo>
                <a:cubicBezTo>
                  <a:pt x="0" y="65052"/>
                  <a:pt x="65052" y="0"/>
                  <a:pt x="145297" y="0"/>
                </a:cubicBezTo>
                <a:close/>
              </a:path>
            </a:pathLst>
          </a:custGeom>
          <a:solidFill>
            <a:srgbClr val="B97449"/>
          </a:solidFill>
        </p:spPr>
      </p:sp>
      <p:sp>
        <p:nvSpPr>
          <p:cNvPr id="34" name="TextBox 34"/>
          <p:cNvSpPr txBox="1"/>
          <p:nvPr/>
        </p:nvSpPr>
        <p:spPr>
          <a:xfrm>
            <a:off x="9373729" y="7470399"/>
            <a:ext cx="2717449" cy="1290952"/>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Test and Prediction</a:t>
            </a:r>
          </a:p>
        </p:txBody>
      </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827106" y="3197405"/>
            <a:ext cx="2920934" cy="427187"/>
          </a:xfrm>
          <a:prstGeom prst="rect">
            <a:avLst/>
          </a:prstGeom>
        </p:spPr>
      </p:pic>
      <p:sp>
        <p:nvSpPr>
          <p:cNvPr id="38" name="TextBox 38"/>
          <p:cNvSpPr txBox="1"/>
          <p:nvPr/>
        </p:nvSpPr>
        <p:spPr>
          <a:xfrm>
            <a:off x="2126264" y="4498053"/>
            <a:ext cx="3086099" cy="590589"/>
          </a:xfrm>
          <a:prstGeom prst="rect">
            <a:avLst/>
          </a:prstGeom>
        </p:spPr>
        <p:txBody>
          <a:bodyPr lIns="50800" tIns="50800" rIns="50800" bIns="50800" rtlCol="0" anchor="ctr"/>
          <a:lstStyle/>
          <a:p>
            <a:pPr>
              <a:lnSpc>
                <a:spcPts val="2200"/>
              </a:lnSpc>
            </a:pPr>
            <a:r>
              <a:rPr lang="en-US" sz="2000" dirty="0">
                <a:solidFill>
                  <a:srgbClr val="AB7A5B"/>
                </a:solidFill>
                <a:latin typeface="Oswald Bold"/>
              </a:rPr>
              <a:t>Training </a:t>
            </a:r>
          </a:p>
        </p:txBody>
      </p:sp>
      <p:sp>
        <p:nvSpPr>
          <p:cNvPr id="39" name="TextBox 39"/>
          <p:cNvSpPr txBox="1"/>
          <p:nvPr/>
        </p:nvSpPr>
        <p:spPr>
          <a:xfrm>
            <a:off x="13336960" y="3747452"/>
            <a:ext cx="1884283" cy="329248"/>
          </a:xfrm>
          <a:prstGeom prst="rect">
            <a:avLst/>
          </a:prstGeom>
        </p:spPr>
        <p:txBody>
          <a:bodyPr lIns="0" tIns="0" rIns="0" bIns="0" rtlCol="0" anchor="t">
            <a:spAutoFit/>
          </a:bodyPr>
          <a:lstStyle/>
          <a:p>
            <a:pPr algn="ctr">
              <a:lnSpc>
                <a:spcPts val="2529"/>
              </a:lnSpc>
              <a:spcBef>
                <a:spcPct val="0"/>
              </a:spcBef>
            </a:pPr>
            <a:r>
              <a:rPr lang="en-US" sz="2299">
                <a:solidFill>
                  <a:srgbClr val="000000"/>
                </a:solidFill>
                <a:latin typeface="Oswald"/>
              </a:rPr>
              <a:t>GPT2 Embeddings</a:t>
            </a:r>
          </a:p>
        </p:txBody>
      </p:sp>
      <p:sp>
        <p:nvSpPr>
          <p:cNvPr id="44" name="Freeform 44"/>
          <p:cNvSpPr/>
          <p:nvPr/>
        </p:nvSpPr>
        <p:spPr>
          <a:xfrm>
            <a:off x="5797926" y="5378594"/>
            <a:ext cx="2717449" cy="1279525"/>
          </a:xfrm>
          <a:custGeom>
            <a:avLst/>
            <a:gdLst/>
            <a:ahLst/>
            <a:cxnLst/>
            <a:rect l="l" t="t" r="r" b="b"/>
            <a:pathLst>
              <a:path w="715922" h="337096">
                <a:moveTo>
                  <a:pt x="145297" y="0"/>
                </a:moveTo>
                <a:lnTo>
                  <a:pt x="570625" y="0"/>
                </a:lnTo>
                <a:cubicBezTo>
                  <a:pt x="609160" y="0"/>
                  <a:pt x="646117" y="15308"/>
                  <a:pt x="673366" y="42557"/>
                </a:cubicBezTo>
                <a:cubicBezTo>
                  <a:pt x="700614" y="69805"/>
                  <a:pt x="715922" y="106762"/>
                  <a:pt x="715922" y="145297"/>
                </a:cubicBezTo>
                <a:lnTo>
                  <a:pt x="715922" y="191799"/>
                </a:lnTo>
                <a:cubicBezTo>
                  <a:pt x="715922" y="272044"/>
                  <a:pt x="650871" y="337096"/>
                  <a:pt x="570625" y="337096"/>
                </a:cubicBezTo>
                <a:lnTo>
                  <a:pt x="145297" y="337096"/>
                </a:lnTo>
                <a:cubicBezTo>
                  <a:pt x="106762" y="337096"/>
                  <a:pt x="69805" y="321788"/>
                  <a:pt x="42557" y="294539"/>
                </a:cubicBezTo>
                <a:cubicBezTo>
                  <a:pt x="15308" y="267291"/>
                  <a:pt x="0" y="230334"/>
                  <a:pt x="0" y="191799"/>
                </a:cubicBezTo>
                <a:lnTo>
                  <a:pt x="0" y="145297"/>
                </a:lnTo>
                <a:cubicBezTo>
                  <a:pt x="0" y="65052"/>
                  <a:pt x="65052" y="0"/>
                  <a:pt x="145297" y="0"/>
                </a:cubicBezTo>
                <a:close/>
              </a:path>
            </a:pathLst>
          </a:custGeom>
          <a:solidFill>
            <a:srgbClr val="B97449"/>
          </a:solidFill>
        </p:spPr>
      </p:sp>
      <p:sp>
        <p:nvSpPr>
          <p:cNvPr id="45" name="TextBox 45"/>
          <p:cNvSpPr txBox="1"/>
          <p:nvPr/>
        </p:nvSpPr>
        <p:spPr>
          <a:xfrm>
            <a:off x="5797926" y="5369634"/>
            <a:ext cx="2717449" cy="1288486"/>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Data preparation</a:t>
            </a:r>
          </a:p>
        </p:txBody>
      </p:sp>
      <p:pic>
        <p:nvPicPr>
          <p:cNvPr id="48" name="Picture 48"/>
          <p:cNvPicPr>
            <a:picLocks noChangeAspect="1"/>
          </p:cNvPicPr>
          <p:nvPr/>
        </p:nvPicPr>
        <p:blipFill>
          <a:blip r:embed="rId8"/>
          <a:srcRect/>
          <a:stretch>
            <a:fillRect/>
          </a:stretch>
        </p:blipFill>
        <p:spPr>
          <a:xfrm rot="-992096">
            <a:off x="16829645" y="8197893"/>
            <a:ext cx="1862575" cy="1862575"/>
          </a:xfrm>
          <a:prstGeom prst="rect">
            <a:avLst/>
          </a:prstGeom>
        </p:spPr>
      </p:pic>
      <p:grpSp>
        <p:nvGrpSpPr>
          <p:cNvPr id="49" name="Group 49"/>
          <p:cNvGrpSpPr/>
          <p:nvPr/>
        </p:nvGrpSpPr>
        <p:grpSpPr>
          <a:xfrm>
            <a:off x="0" y="9795557"/>
            <a:ext cx="18384652" cy="491443"/>
            <a:chOff x="0" y="0"/>
            <a:chExt cx="24512869" cy="655257"/>
          </a:xfrm>
        </p:grpSpPr>
        <p:grpSp>
          <p:nvGrpSpPr>
            <p:cNvPr id="50" name="Group 50"/>
            <p:cNvGrpSpPr/>
            <p:nvPr/>
          </p:nvGrpSpPr>
          <p:grpSpPr>
            <a:xfrm>
              <a:off x="0" y="0"/>
              <a:ext cx="24512869" cy="655257"/>
              <a:chOff x="0" y="0"/>
              <a:chExt cx="4842048" cy="129434"/>
            </a:xfrm>
          </p:grpSpPr>
          <p:sp>
            <p:nvSpPr>
              <p:cNvPr id="51" name="Freeform 51"/>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52" name="TextBox 52"/>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53" name="TextBox 53"/>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54" name="TextBox 54"/>
            <p:cNvSpPr txBox="1"/>
            <p:nvPr/>
          </p:nvSpPr>
          <p:spPr>
            <a:xfrm>
              <a:off x="4565553" y="136070"/>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55" name="TextBox 55"/>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56" name="TextBox 56"/>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57" name="TextBox 57"/>
            <p:cNvSpPr txBox="1"/>
            <p:nvPr/>
          </p:nvSpPr>
          <p:spPr>
            <a:xfrm>
              <a:off x="15896566" y="136070"/>
              <a:ext cx="178133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Methodology</a:t>
              </a:r>
            </a:p>
          </p:txBody>
        </p:sp>
        <p:sp>
          <p:nvSpPr>
            <p:cNvPr id="58" name="TextBox 58"/>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59" name="TextBox 59"/>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60" name="TextBox 60"/>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cxnSp>
        <p:nvCxnSpPr>
          <p:cNvPr id="61" name="Connector: Elbow 60">
            <a:extLst>
              <a:ext uri="{FF2B5EF4-FFF2-40B4-BE49-F238E27FC236}">
                <a16:creationId xmlns:a16="http://schemas.microsoft.com/office/drawing/2014/main" id="{8BC408E2-F725-E972-2316-5442E0E9009A}"/>
              </a:ext>
            </a:extLst>
          </p:cNvPr>
          <p:cNvCxnSpPr>
            <a:cxnSpLocks/>
            <a:stCxn id="35" idx="3"/>
            <a:endCxn id="18" idx="0"/>
          </p:cNvCxnSpPr>
          <p:nvPr/>
        </p:nvCxnSpPr>
        <p:spPr>
          <a:xfrm flipH="1">
            <a:off x="3635253" y="3410999"/>
            <a:ext cx="12112787" cy="1963119"/>
          </a:xfrm>
          <a:prstGeom prst="bentConnector4">
            <a:avLst>
              <a:gd name="adj1" fmla="val -1887"/>
              <a:gd name="adj2" fmla="val 55440"/>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9C9055A-A1D4-E265-BEC1-E91AB95E0A31}"/>
              </a:ext>
            </a:extLst>
          </p:cNvPr>
          <p:cNvCxnSpPr>
            <a:cxnSpLocks/>
            <a:stCxn id="13" idx="3"/>
            <a:endCxn id="35" idx="1"/>
          </p:cNvCxnSpPr>
          <p:nvPr/>
        </p:nvCxnSpPr>
        <p:spPr>
          <a:xfrm flipV="1">
            <a:off x="11709810" y="3410999"/>
            <a:ext cx="1117296" cy="1"/>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CE63F56-D9A5-D39A-51C8-C6E57E7E2AA0}"/>
              </a:ext>
            </a:extLst>
          </p:cNvPr>
          <p:cNvCxnSpPr>
            <a:cxnSpLocks/>
            <a:stCxn id="9" idx="3"/>
            <a:endCxn id="13" idx="1"/>
          </p:cNvCxnSpPr>
          <p:nvPr/>
        </p:nvCxnSpPr>
        <p:spPr>
          <a:xfrm flipV="1">
            <a:off x="7278119" y="3411000"/>
            <a:ext cx="1283749" cy="3677"/>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BDB99D7-AD37-E46C-934F-929E7A7A73EB}"/>
              </a:ext>
            </a:extLst>
          </p:cNvPr>
          <p:cNvCxnSpPr>
            <a:cxnSpLocks/>
            <a:stCxn id="10" idx="3"/>
            <a:endCxn id="9" idx="1"/>
          </p:cNvCxnSpPr>
          <p:nvPr/>
        </p:nvCxnSpPr>
        <p:spPr>
          <a:xfrm>
            <a:off x="3380726" y="3410999"/>
            <a:ext cx="1179944" cy="3678"/>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036948DA-8ACE-A491-877C-C43C27E69448}"/>
              </a:ext>
            </a:extLst>
          </p:cNvPr>
          <p:cNvCxnSpPr>
            <a:cxnSpLocks/>
            <a:stCxn id="18" idx="3"/>
            <a:endCxn id="45" idx="1"/>
          </p:cNvCxnSpPr>
          <p:nvPr/>
        </p:nvCxnSpPr>
        <p:spPr>
          <a:xfrm flipV="1">
            <a:off x="4993977" y="6013877"/>
            <a:ext cx="803949" cy="2242"/>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20F35B9-0B4F-7A65-56E3-9C513C588318}"/>
              </a:ext>
            </a:extLst>
          </p:cNvPr>
          <p:cNvCxnSpPr>
            <a:cxnSpLocks/>
            <a:stCxn id="45" idx="3"/>
          </p:cNvCxnSpPr>
          <p:nvPr/>
        </p:nvCxnSpPr>
        <p:spPr>
          <a:xfrm>
            <a:off x="8515375" y="6013877"/>
            <a:ext cx="772485" cy="0"/>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D109CC7-461A-4E88-FA78-2B2E0CB881FA}"/>
              </a:ext>
            </a:extLst>
          </p:cNvPr>
          <p:cNvCxnSpPr>
            <a:cxnSpLocks/>
            <a:endCxn id="27" idx="1"/>
          </p:cNvCxnSpPr>
          <p:nvPr/>
        </p:nvCxnSpPr>
        <p:spPr>
          <a:xfrm>
            <a:off x="12005309" y="6051694"/>
            <a:ext cx="956877" cy="0"/>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8AB2FD58-D42F-73A0-D509-FBF415596B98}"/>
              </a:ext>
            </a:extLst>
          </p:cNvPr>
          <p:cNvCxnSpPr>
            <a:cxnSpLocks/>
            <a:stCxn id="27" idx="2"/>
            <a:endCxn id="31" idx="0"/>
          </p:cNvCxnSpPr>
          <p:nvPr/>
        </p:nvCxnSpPr>
        <p:spPr>
          <a:xfrm>
            <a:off x="14320911" y="6691457"/>
            <a:ext cx="0" cy="778942"/>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ABB4039-90BF-9855-2B7E-04052CDC2FAF}"/>
              </a:ext>
            </a:extLst>
          </p:cNvPr>
          <p:cNvCxnSpPr>
            <a:cxnSpLocks/>
            <a:stCxn id="31" idx="1"/>
            <a:endCxn id="34" idx="3"/>
          </p:cNvCxnSpPr>
          <p:nvPr/>
        </p:nvCxnSpPr>
        <p:spPr>
          <a:xfrm flipH="1">
            <a:off x="12091178" y="8115875"/>
            <a:ext cx="871008" cy="0"/>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1606792"/>
            <a:ext cx="4433842" cy="3862968"/>
          </a:xfrm>
          <a:prstGeom prst="rect">
            <a:avLst/>
          </a:prstGeom>
        </p:spPr>
      </p:pic>
      <p:sp>
        <p:nvSpPr>
          <p:cNvPr id="4" name="TextBox 4"/>
          <p:cNvSpPr txBox="1"/>
          <p:nvPr/>
        </p:nvSpPr>
        <p:spPr>
          <a:xfrm>
            <a:off x="6653896" y="602353"/>
            <a:ext cx="4980209" cy="909843"/>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TEST RESULTS</a:t>
            </a:r>
          </a:p>
        </p:txBody>
      </p:sp>
      <p:graphicFrame>
        <p:nvGraphicFramePr>
          <p:cNvPr id="5" name="Table 5"/>
          <p:cNvGraphicFramePr>
            <a:graphicFrameLocks noGrp="1"/>
          </p:cNvGraphicFramePr>
          <p:nvPr/>
        </p:nvGraphicFramePr>
        <p:xfrm>
          <a:off x="1119715" y="2997874"/>
          <a:ext cx="7044160" cy="5746776"/>
        </p:xfrm>
        <a:graphic>
          <a:graphicData uri="http://schemas.openxmlformats.org/drawingml/2006/table">
            <a:tbl>
              <a:tblPr/>
              <a:tblGrid>
                <a:gridCol w="1458733">
                  <a:extLst>
                    <a:ext uri="{9D8B030D-6E8A-4147-A177-3AD203B41FA5}">
                      <a16:colId xmlns:a16="http://schemas.microsoft.com/office/drawing/2014/main" val="20000"/>
                    </a:ext>
                  </a:extLst>
                </a:gridCol>
                <a:gridCol w="1484910">
                  <a:extLst>
                    <a:ext uri="{9D8B030D-6E8A-4147-A177-3AD203B41FA5}">
                      <a16:colId xmlns:a16="http://schemas.microsoft.com/office/drawing/2014/main" val="20001"/>
                    </a:ext>
                  </a:extLst>
                </a:gridCol>
                <a:gridCol w="1467568">
                  <a:extLst>
                    <a:ext uri="{9D8B030D-6E8A-4147-A177-3AD203B41FA5}">
                      <a16:colId xmlns:a16="http://schemas.microsoft.com/office/drawing/2014/main" val="20002"/>
                    </a:ext>
                  </a:extLst>
                </a:gridCol>
                <a:gridCol w="1235722">
                  <a:extLst>
                    <a:ext uri="{9D8B030D-6E8A-4147-A177-3AD203B41FA5}">
                      <a16:colId xmlns:a16="http://schemas.microsoft.com/office/drawing/2014/main" val="20003"/>
                    </a:ext>
                  </a:extLst>
                </a:gridCol>
                <a:gridCol w="1397227">
                  <a:extLst>
                    <a:ext uri="{9D8B030D-6E8A-4147-A177-3AD203B41FA5}">
                      <a16:colId xmlns:a16="http://schemas.microsoft.com/office/drawing/2014/main" val="20004"/>
                    </a:ext>
                  </a:extLst>
                </a:gridCol>
              </a:tblGrid>
              <a:tr h="820968">
                <a:tc>
                  <a:txBody>
                    <a:bodyPr/>
                    <a:lstStyle/>
                    <a:p>
                      <a:pPr algn="ctr">
                        <a:lnSpc>
                          <a:spcPts val="2520"/>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DM Sans Bold"/>
                        </a:rPr>
                        <a:t>Accuracy</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Precision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Recall</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F1-Score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extLst>
                  <a:ext uri="{0D108BD9-81ED-4DB2-BD59-A6C34878D82A}">
                    <a16:rowId xmlns:a16="http://schemas.microsoft.com/office/drawing/2014/main" val="10000"/>
                  </a:ext>
                </a:extLst>
              </a:tr>
              <a:tr h="820968">
                <a:tc>
                  <a:txBody>
                    <a:bodyPr/>
                    <a:lstStyle/>
                    <a:p>
                      <a:pPr algn="ctr">
                        <a:lnSpc>
                          <a:spcPts val="2520"/>
                        </a:lnSpc>
                        <a:defRPr/>
                      </a:pPr>
                      <a:r>
                        <a:rPr lang="en-US" sz="1800">
                          <a:solidFill>
                            <a:srgbClr val="FFFFFF"/>
                          </a:solidFill>
                          <a:latin typeface="DM Sans Bold"/>
                        </a:rPr>
                        <a:t>SVM</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77.10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47.24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90.01</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61.96</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0968">
                <a:tc>
                  <a:txBody>
                    <a:bodyPr/>
                    <a:lstStyle/>
                    <a:p>
                      <a:pPr algn="ctr">
                        <a:lnSpc>
                          <a:spcPts val="2520"/>
                        </a:lnSpc>
                        <a:defRPr/>
                      </a:pPr>
                      <a:r>
                        <a:rPr lang="en-US" sz="1800">
                          <a:solidFill>
                            <a:srgbClr val="FFFFFF"/>
                          </a:solidFill>
                          <a:latin typeface="DM Sans Bold"/>
                        </a:rPr>
                        <a:t>GB</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74.79</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47.59</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80.61</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59.85</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20968">
                <a:tc>
                  <a:txBody>
                    <a:bodyPr/>
                    <a:lstStyle/>
                    <a:p>
                      <a:pPr algn="ctr">
                        <a:lnSpc>
                          <a:spcPts val="2520"/>
                        </a:lnSpc>
                        <a:defRPr/>
                      </a:pPr>
                      <a:r>
                        <a:rPr lang="en-US" sz="1800">
                          <a:solidFill>
                            <a:srgbClr val="FFFFFF"/>
                          </a:solidFill>
                          <a:latin typeface="DM Sans Bold"/>
                        </a:rPr>
                        <a:t>RF</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75.08</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42.73</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87.94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57.51</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20968">
                <a:tc>
                  <a:txBody>
                    <a:bodyPr/>
                    <a:lstStyle/>
                    <a:p>
                      <a:pPr algn="ctr">
                        <a:lnSpc>
                          <a:spcPts val="2520"/>
                        </a:lnSpc>
                        <a:defRPr/>
                      </a:pPr>
                      <a:r>
                        <a:rPr lang="en-US" sz="1800">
                          <a:solidFill>
                            <a:srgbClr val="FFFFFF"/>
                          </a:solidFill>
                          <a:latin typeface="DM Sans Bold"/>
                        </a:rPr>
                        <a:t>LR</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73.32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34.61</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94.07</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50.60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20968">
                <a:tc>
                  <a:txBody>
                    <a:bodyPr/>
                    <a:lstStyle/>
                    <a:p>
                      <a:pPr algn="ctr">
                        <a:lnSpc>
                          <a:spcPts val="2520"/>
                        </a:lnSpc>
                        <a:defRPr/>
                      </a:pPr>
                      <a:r>
                        <a:rPr lang="en-US" sz="1800">
                          <a:solidFill>
                            <a:srgbClr val="FFFFFF"/>
                          </a:solidFill>
                          <a:latin typeface="DM Sans Bold"/>
                        </a:rPr>
                        <a:t>DT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64.42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55.17</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54.92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55.04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20968">
                <a:tc>
                  <a:txBody>
                    <a:bodyPr/>
                    <a:lstStyle/>
                    <a:p>
                      <a:pPr algn="ctr">
                        <a:lnSpc>
                          <a:spcPts val="2520"/>
                        </a:lnSpc>
                        <a:defRPr/>
                      </a:pPr>
                      <a:r>
                        <a:rPr lang="en-US" sz="1800">
                          <a:solidFill>
                            <a:srgbClr val="FFFFFF"/>
                          </a:solidFill>
                          <a:latin typeface="DM Sans Bold"/>
                        </a:rPr>
                        <a:t>G-NB</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60.20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30.32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49.35</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37.56</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6" name="Table 6"/>
          <p:cNvGraphicFramePr>
            <a:graphicFrameLocks noGrp="1"/>
          </p:cNvGraphicFramePr>
          <p:nvPr>
            <p:extLst>
              <p:ext uri="{D42A27DB-BD31-4B8C-83A1-F6EECF244321}">
                <p14:modId xmlns:p14="http://schemas.microsoft.com/office/powerpoint/2010/main" val="3559296336"/>
              </p:ext>
            </p:extLst>
          </p:nvPr>
        </p:nvGraphicFramePr>
        <p:xfrm>
          <a:off x="9258362" y="4150032"/>
          <a:ext cx="7558474" cy="4125697"/>
        </p:xfrm>
        <a:graphic>
          <a:graphicData uri="http://schemas.openxmlformats.org/drawingml/2006/table">
            <a:tbl>
              <a:tblPr/>
              <a:tblGrid>
                <a:gridCol w="1567797">
                  <a:extLst>
                    <a:ext uri="{9D8B030D-6E8A-4147-A177-3AD203B41FA5}">
                      <a16:colId xmlns:a16="http://schemas.microsoft.com/office/drawing/2014/main" val="20000"/>
                    </a:ext>
                  </a:extLst>
                </a:gridCol>
                <a:gridCol w="1515010">
                  <a:extLst>
                    <a:ext uri="{9D8B030D-6E8A-4147-A177-3AD203B41FA5}">
                      <a16:colId xmlns:a16="http://schemas.microsoft.com/office/drawing/2014/main" val="20001"/>
                    </a:ext>
                  </a:extLst>
                </a:gridCol>
                <a:gridCol w="1504872">
                  <a:extLst>
                    <a:ext uri="{9D8B030D-6E8A-4147-A177-3AD203B41FA5}">
                      <a16:colId xmlns:a16="http://schemas.microsoft.com/office/drawing/2014/main" val="20002"/>
                    </a:ext>
                  </a:extLst>
                </a:gridCol>
                <a:gridCol w="1404155">
                  <a:extLst>
                    <a:ext uri="{9D8B030D-6E8A-4147-A177-3AD203B41FA5}">
                      <a16:colId xmlns:a16="http://schemas.microsoft.com/office/drawing/2014/main" val="20003"/>
                    </a:ext>
                  </a:extLst>
                </a:gridCol>
                <a:gridCol w="1566640">
                  <a:extLst>
                    <a:ext uri="{9D8B030D-6E8A-4147-A177-3AD203B41FA5}">
                      <a16:colId xmlns:a16="http://schemas.microsoft.com/office/drawing/2014/main" val="20004"/>
                    </a:ext>
                  </a:extLst>
                </a:gridCol>
              </a:tblGrid>
              <a:tr h="821504">
                <a:tc>
                  <a:txBody>
                    <a:bodyPr/>
                    <a:lstStyle/>
                    <a:p>
                      <a:pPr algn="ctr">
                        <a:lnSpc>
                          <a:spcPts val="2520"/>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DM Sans Bold"/>
                        </a:rPr>
                        <a:t>Accuracy</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Precision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Recall</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F1-Score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extLst>
                  <a:ext uri="{0D108BD9-81ED-4DB2-BD59-A6C34878D82A}">
                    <a16:rowId xmlns:a16="http://schemas.microsoft.com/office/drawing/2014/main" val="10000"/>
                  </a:ext>
                </a:extLst>
              </a:tr>
              <a:tr h="839681">
                <a:tc>
                  <a:txBody>
                    <a:bodyPr/>
                    <a:lstStyle/>
                    <a:p>
                      <a:pPr algn="ctr">
                        <a:lnSpc>
                          <a:spcPts val="2520"/>
                        </a:lnSpc>
                        <a:defRPr/>
                      </a:pPr>
                      <a:r>
                        <a:rPr lang="en-US" sz="1800">
                          <a:solidFill>
                            <a:srgbClr val="FFFFFF"/>
                          </a:solidFill>
                          <a:latin typeface="DM Sans Bold"/>
                        </a:rPr>
                        <a:t>RNN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dirty="0">
                          <a:solidFill>
                            <a:srgbClr val="000000"/>
                          </a:solidFill>
                          <a:latin typeface="DM Sans"/>
                        </a:rPr>
                        <a:t>0.3948</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0.3948</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1.0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0.5661</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1504">
                <a:tc>
                  <a:txBody>
                    <a:bodyPr/>
                    <a:lstStyle/>
                    <a:p>
                      <a:pPr algn="ctr">
                        <a:lnSpc>
                          <a:spcPts val="2520"/>
                        </a:lnSpc>
                        <a:defRPr/>
                      </a:pPr>
                      <a:r>
                        <a:rPr lang="en-US" sz="1800">
                          <a:solidFill>
                            <a:srgbClr val="FFFFFF"/>
                          </a:solidFill>
                          <a:latin typeface="DM Sans Bold"/>
                        </a:rPr>
                        <a:t>BI-LSTM</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0.64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0.75</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0.14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0.24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21504">
                <a:tc>
                  <a:txBody>
                    <a:bodyPr/>
                    <a:lstStyle/>
                    <a:p>
                      <a:pPr algn="ctr">
                        <a:lnSpc>
                          <a:spcPts val="2520"/>
                        </a:lnSpc>
                        <a:defRPr/>
                      </a:pPr>
                      <a:r>
                        <a:rPr lang="en-US" sz="1800">
                          <a:solidFill>
                            <a:srgbClr val="FFFFFF"/>
                          </a:solidFill>
                          <a:latin typeface="DM Sans Bold"/>
                        </a:rPr>
                        <a:t>LSTM</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0.64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0.62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0.30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0.41</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21504">
                <a:tc>
                  <a:txBody>
                    <a:bodyPr/>
                    <a:lstStyle/>
                    <a:p>
                      <a:pPr algn="ctr">
                        <a:lnSpc>
                          <a:spcPts val="2520"/>
                        </a:lnSpc>
                        <a:defRPr/>
                      </a:pPr>
                      <a:r>
                        <a:rPr lang="en-US" sz="1800">
                          <a:solidFill>
                            <a:srgbClr val="FFFFFF"/>
                          </a:solidFill>
                          <a:latin typeface="DM Sans Bold"/>
                        </a:rPr>
                        <a:t>CNN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dirty="0">
                          <a:solidFill>
                            <a:srgbClr val="000000"/>
                          </a:solidFill>
                          <a:latin typeface="DM Sans"/>
                        </a:rPr>
                        <a:t>0.75</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0.80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0.48</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DM Sans"/>
                        </a:rPr>
                        <a:t>0.60</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Freeform 8"/>
          <p:cNvSpPr/>
          <p:nvPr/>
        </p:nvSpPr>
        <p:spPr>
          <a:xfrm>
            <a:off x="9229786" y="7402306"/>
            <a:ext cx="7587050" cy="848083"/>
          </a:xfrm>
          <a:custGeom>
            <a:avLst/>
            <a:gdLst/>
            <a:ahLst/>
            <a:cxnLst/>
            <a:rect l="l" t="t" r="r" b="b"/>
            <a:pathLst>
              <a:path w="1998236" h="245686">
                <a:moveTo>
                  <a:pt x="8163" y="0"/>
                </a:moveTo>
                <a:lnTo>
                  <a:pt x="1990072" y="0"/>
                </a:lnTo>
                <a:cubicBezTo>
                  <a:pt x="1992237" y="0"/>
                  <a:pt x="1994314" y="860"/>
                  <a:pt x="1995845" y="2391"/>
                </a:cubicBezTo>
                <a:cubicBezTo>
                  <a:pt x="1997376" y="3922"/>
                  <a:pt x="1998236" y="5998"/>
                  <a:pt x="1998236" y="8163"/>
                </a:cubicBezTo>
                <a:lnTo>
                  <a:pt x="1998236" y="237523"/>
                </a:lnTo>
                <a:cubicBezTo>
                  <a:pt x="1998236" y="239688"/>
                  <a:pt x="1997376" y="241765"/>
                  <a:pt x="1995845" y="243296"/>
                </a:cubicBezTo>
                <a:cubicBezTo>
                  <a:pt x="1994314" y="244826"/>
                  <a:pt x="1992237" y="245686"/>
                  <a:pt x="1990072" y="245686"/>
                </a:cubicBezTo>
                <a:lnTo>
                  <a:pt x="8163" y="245686"/>
                </a:lnTo>
                <a:cubicBezTo>
                  <a:pt x="3655" y="245686"/>
                  <a:pt x="0" y="242032"/>
                  <a:pt x="0" y="237523"/>
                </a:cubicBezTo>
                <a:lnTo>
                  <a:pt x="0" y="8163"/>
                </a:lnTo>
                <a:cubicBezTo>
                  <a:pt x="0" y="5998"/>
                  <a:pt x="860" y="3922"/>
                  <a:pt x="2391" y="2391"/>
                </a:cubicBezTo>
                <a:cubicBezTo>
                  <a:pt x="3922" y="860"/>
                  <a:pt x="5998" y="0"/>
                  <a:pt x="8163" y="0"/>
                </a:cubicBezTo>
                <a:close/>
              </a:path>
            </a:pathLst>
          </a:custGeom>
          <a:solidFill>
            <a:srgbClr val="000000">
              <a:alpha val="0"/>
            </a:srgbClr>
          </a:solidFill>
          <a:ln w="85725">
            <a:solidFill>
              <a:srgbClr val="715D5A"/>
            </a:solidFill>
          </a:ln>
        </p:spPr>
      </p:sp>
      <p:sp>
        <p:nvSpPr>
          <p:cNvPr id="11" name="Freeform 11"/>
          <p:cNvSpPr/>
          <p:nvPr/>
        </p:nvSpPr>
        <p:spPr>
          <a:xfrm>
            <a:off x="1119715" y="3848100"/>
            <a:ext cx="7044161" cy="762000"/>
          </a:xfrm>
          <a:custGeom>
            <a:avLst/>
            <a:gdLst/>
            <a:ahLst/>
            <a:cxnLst/>
            <a:rect l="l" t="t" r="r" b="b"/>
            <a:pathLst>
              <a:path w="1855252" h="245686">
                <a:moveTo>
                  <a:pt x="8792" y="0"/>
                </a:moveTo>
                <a:lnTo>
                  <a:pt x="1846460" y="0"/>
                </a:lnTo>
                <a:cubicBezTo>
                  <a:pt x="1848792" y="0"/>
                  <a:pt x="1851028" y="926"/>
                  <a:pt x="1852677" y="2575"/>
                </a:cubicBezTo>
                <a:cubicBezTo>
                  <a:pt x="1854326" y="4224"/>
                  <a:pt x="1855252" y="6461"/>
                  <a:pt x="1855252" y="8792"/>
                </a:cubicBezTo>
                <a:lnTo>
                  <a:pt x="1855252" y="236894"/>
                </a:lnTo>
                <a:cubicBezTo>
                  <a:pt x="1855252" y="241750"/>
                  <a:pt x="1851315" y="245686"/>
                  <a:pt x="1846460" y="245686"/>
                </a:cubicBezTo>
                <a:lnTo>
                  <a:pt x="8792" y="245686"/>
                </a:lnTo>
                <a:cubicBezTo>
                  <a:pt x="3937" y="245686"/>
                  <a:pt x="0" y="241750"/>
                  <a:pt x="0" y="236894"/>
                </a:cubicBezTo>
                <a:lnTo>
                  <a:pt x="0" y="8792"/>
                </a:lnTo>
                <a:cubicBezTo>
                  <a:pt x="0" y="3937"/>
                  <a:pt x="3937" y="0"/>
                  <a:pt x="8792" y="0"/>
                </a:cubicBezTo>
                <a:close/>
              </a:path>
            </a:pathLst>
          </a:custGeom>
          <a:solidFill>
            <a:srgbClr val="000000">
              <a:alpha val="0"/>
            </a:srgbClr>
          </a:solidFill>
          <a:ln w="76200">
            <a:solidFill>
              <a:srgbClr val="715D5A"/>
            </a:solidFill>
          </a:ln>
        </p:spPr>
      </p:sp>
      <p:pic>
        <p:nvPicPr>
          <p:cNvPr id="13" name="Picture 13"/>
          <p:cNvPicPr>
            <a:picLocks noChangeAspect="1"/>
          </p:cNvPicPr>
          <p:nvPr/>
        </p:nvPicPr>
        <p:blipFill>
          <a:blip r:embed="rId4"/>
          <a:srcRect/>
          <a:stretch>
            <a:fillRect/>
          </a:stretch>
        </p:blipFill>
        <p:spPr>
          <a:xfrm rot="-992096">
            <a:off x="16829645" y="8197893"/>
            <a:ext cx="1862575" cy="1862575"/>
          </a:xfrm>
          <a:prstGeom prst="rect">
            <a:avLst/>
          </a:prstGeom>
        </p:spPr>
      </p:pic>
      <p:grpSp>
        <p:nvGrpSpPr>
          <p:cNvPr id="14" name="Group 14"/>
          <p:cNvGrpSpPr/>
          <p:nvPr/>
        </p:nvGrpSpPr>
        <p:grpSpPr>
          <a:xfrm>
            <a:off x="0" y="9795557"/>
            <a:ext cx="18384652" cy="491443"/>
            <a:chOff x="0" y="0"/>
            <a:chExt cx="24512869" cy="655257"/>
          </a:xfrm>
        </p:grpSpPr>
        <p:grpSp>
          <p:nvGrpSpPr>
            <p:cNvPr id="15" name="Group 15"/>
            <p:cNvGrpSpPr/>
            <p:nvPr/>
          </p:nvGrpSpPr>
          <p:grpSpPr>
            <a:xfrm>
              <a:off x="0" y="0"/>
              <a:ext cx="24512869" cy="655257"/>
              <a:chOff x="0" y="0"/>
              <a:chExt cx="4842048" cy="129434"/>
            </a:xfrm>
          </p:grpSpPr>
          <p:sp>
            <p:nvSpPr>
              <p:cNvPr id="16" name="Freeform 16"/>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18" name="TextBox 18"/>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19" name="TextBox 19"/>
            <p:cNvSpPr txBox="1"/>
            <p:nvPr/>
          </p:nvSpPr>
          <p:spPr>
            <a:xfrm>
              <a:off x="4565553" y="136070"/>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20" name="TextBox 20"/>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21" name="TextBox 21"/>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22" name="TextBox 22"/>
            <p:cNvSpPr txBox="1"/>
            <p:nvPr/>
          </p:nvSpPr>
          <p:spPr>
            <a:xfrm>
              <a:off x="15896566" y="136070"/>
              <a:ext cx="178133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Methodology</a:t>
              </a:r>
            </a:p>
          </p:txBody>
        </p:sp>
        <p:sp>
          <p:nvSpPr>
            <p:cNvPr id="23" name="TextBox 23"/>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24" name="TextBox 24"/>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25" name="TextBox 25"/>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09894" y="-320078"/>
            <a:ext cx="11363242" cy="10918008"/>
            <a:chOff x="0" y="0"/>
            <a:chExt cx="3130550" cy="3007889"/>
          </a:xfrm>
        </p:grpSpPr>
        <p:sp>
          <p:nvSpPr>
            <p:cNvPr id="3" name="Freeform 3"/>
            <p:cNvSpPr/>
            <p:nvPr/>
          </p:nvSpPr>
          <p:spPr>
            <a:xfrm>
              <a:off x="0" y="0"/>
              <a:ext cx="3130550" cy="3007889"/>
            </a:xfrm>
            <a:custGeom>
              <a:avLst/>
              <a:gdLst/>
              <a:ahLst/>
              <a:cxnLst/>
              <a:rect l="l" t="t" r="r" b="b"/>
              <a:pathLst>
                <a:path w="3130550" h="3007889">
                  <a:moveTo>
                    <a:pt x="0" y="1123950"/>
                  </a:moveTo>
                  <a:lnTo>
                    <a:pt x="0" y="3007889"/>
                  </a:lnTo>
                  <a:lnTo>
                    <a:pt x="3130550" y="3007889"/>
                  </a:lnTo>
                  <a:lnTo>
                    <a:pt x="3130550" y="0"/>
                  </a:lnTo>
                  <a:close/>
                </a:path>
              </a:pathLst>
            </a:custGeom>
            <a:solidFill>
              <a:srgbClr val="E8DACD">
                <a:alpha val="14902"/>
              </a:srgbClr>
            </a:solidFill>
          </p:spPr>
        </p:sp>
      </p:grpSp>
      <p:grpSp>
        <p:nvGrpSpPr>
          <p:cNvPr id="4" name="Group 4"/>
          <p:cNvGrpSpPr/>
          <p:nvPr/>
        </p:nvGrpSpPr>
        <p:grpSpPr>
          <a:xfrm rot="5400000">
            <a:off x="-390125" y="-858847"/>
            <a:ext cx="11363242" cy="12376546"/>
            <a:chOff x="0" y="0"/>
            <a:chExt cx="3130550" cy="3409713"/>
          </a:xfrm>
        </p:grpSpPr>
        <p:sp>
          <p:nvSpPr>
            <p:cNvPr id="5" name="Freeform 5"/>
            <p:cNvSpPr/>
            <p:nvPr/>
          </p:nvSpPr>
          <p:spPr>
            <a:xfrm>
              <a:off x="0" y="0"/>
              <a:ext cx="3130550" cy="3409713"/>
            </a:xfrm>
            <a:custGeom>
              <a:avLst/>
              <a:gdLst/>
              <a:ahLst/>
              <a:cxnLst/>
              <a:rect l="l" t="t" r="r" b="b"/>
              <a:pathLst>
                <a:path w="3130550" h="3409713">
                  <a:moveTo>
                    <a:pt x="0" y="1123950"/>
                  </a:moveTo>
                  <a:lnTo>
                    <a:pt x="0" y="3409713"/>
                  </a:lnTo>
                  <a:lnTo>
                    <a:pt x="3130550" y="3409713"/>
                  </a:lnTo>
                  <a:lnTo>
                    <a:pt x="3130550" y="0"/>
                  </a:lnTo>
                  <a:close/>
                </a:path>
              </a:pathLst>
            </a:custGeom>
            <a:solidFill>
              <a:srgbClr val="E8DACD">
                <a:alpha val="9804"/>
              </a:srgbClr>
            </a:solidFill>
          </p:spPr>
        </p:sp>
      </p:grpSp>
      <p:grpSp>
        <p:nvGrpSpPr>
          <p:cNvPr id="6" name="Group 6"/>
          <p:cNvGrpSpPr/>
          <p:nvPr/>
        </p:nvGrpSpPr>
        <p:grpSpPr>
          <a:xfrm>
            <a:off x="1251946" y="1923399"/>
            <a:ext cx="15784109" cy="6050054"/>
            <a:chOff x="0" y="0"/>
            <a:chExt cx="5758086" cy="2207076"/>
          </a:xfrm>
        </p:grpSpPr>
        <p:sp>
          <p:nvSpPr>
            <p:cNvPr id="7" name="Freeform 7"/>
            <p:cNvSpPr/>
            <p:nvPr/>
          </p:nvSpPr>
          <p:spPr>
            <a:xfrm>
              <a:off x="0" y="0"/>
              <a:ext cx="5758086" cy="2207076"/>
            </a:xfrm>
            <a:custGeom>
              <a:avLst/>
              <a:gdLst/>
              <a:ahLst/>
              <a:cxnLst/>
              <a:rect l="l" t="t" r="r" b="b"/>
              <a:pathLst>
                <a:path w="5758086" h="2207076">
                  <a:moveTo>
                    <a:pt x="0" y="0"/>
                  </a:moveTo>
                  <a:lnTo>
                    <a:pt x="5758086" y="0"/>
                  </a:lnTo>
                  <a:lnTo>
                    <a:pt x="5758086" y="2207076"/>
                  </a:lnTo>
                  <a:lnTo>
                    <a:pt x="0" y="2207076"/>
                  </a:lnTo>
                  <a:close/>
                </a:path>
              </a:pathLst>
            </a:custGeom>
            <a:solidFill>
              <a:srgbClr val="E8DACD"/>
            </a:solidFill>
          </p:spPr>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2669" b="76"/>
          <a:stretch>
            <a:fillRect/>
          </a:stretch>
        </p:blipFill>
        <p:spPr>
          <a:xfrm flipH="1">
            <a:off x="12889604" y="4784021"/>
            <a:ext cx="7306867" cy="4084131"/>
          </a:xfrm>
          <a:prstGeom prst="rect">
            <a:avLst/>
          </a:prstGeom>
        </p:spPr>
      </p:pic>
      <p:grpSp>
        <p:nvGrpSpPr>
          <p:cNvPr id="9" name="Group 9"/>
          <p:cNvGrpSpPr/>
          <p:nvPr/>
        </p:nvGrpSpPr>
        <p:grpSpPr>
          <a:xfrm rot="-5400000">
            <a:off x="18720660" y="-2931003"/>
            <a:ext cx="7839452" cy="15758859"/>
            <a:chOff x="0" y="0"/>
            <a:chExt cx="3130550" cy="6293029"/>
          </a:xfrm>
        </p:grpSpPr>
        <p:sp>
          <p:nvSpPr>
            <p:cNvPr id="10" name="Freeform 10"/>
            <p:cNvSpPr/>
            <p:nvPr/>
          </p:nvSpPr>
          <p:spPr>
            <a:xfrm>
              <a:off x="0" y="0"/>
              <a:ext cx="3130550" cy="6293029"/>
            </a:xfrm>
            <a:custGeom>
              <a:avLst/>
              <a:gdLst/>
              <a:ahLst/>
              <a:cxnLst/>
              <a:rect l="l" t="t" r="r" b="b"/>
              <a:pathLst>
                <a:path w="3130550" h="6293029">
                  <a:moveTo>
                    <a:pt x="0" y="1123950"/>
                  </a:moveTo>
                  <a:lnTo>
                    <a:pt x="0" y="6293029"/>
                  </a:lnTo>
                  <a:lnTo>
                    <a:pt x="3130550" y="6293029"/>
                  </a:lnTo>
                  <a:lnTo>
                    <a:pt x="3130550" y="0"/>
                  </a:lnTo>
                  <a:close/>
                </a:path>
              </a:pathLst>
            </a:custGeom>
            <a:solidFill>
              <a:srgbClr val="1B1920"/>
            </a:solidFill>
          </p:spPr>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33761" y="1450211"/>
            <a:ext cx="1634445" cy="698725"/>
          </a:xfrm>
          <a:prstGeom prst="rect">
            <a:avLst/>
          </a:prstGeom>
        </p:spPr>
      </p:pic>
      <p:sp>
        <p:nvSpPr>
          <p:cNvPr id="12" name="TextBox 12"/>
          <p:cNvSpPr txBox="1"/>
          <p:nvPr/>
        </p:nvSpPr>
        <p:spPr>
          <a:xfrm>
            <a:off x="4381057" y="3636366"/>
            <a:ext cx="9525886" cy="2681270"/>
          </a:xfrm>
          <a:prstGeom prst="rect">
            <a:avLst/>
          </a:prstGeom>
        </p:spPr>
        <p:txBody>
          <a:bodyPr lIns="0" tIns="0" rIns="0" bIns="0" rtlCol="0" anchor="t">
            <a:spAutoFit/>
          </a:bodyPr>
          <a:lstStyle/>
          <a:p>
            <a:pPr algn="ctr">
              <a:lnSpc>
                <a:spcPts val="7039"/>
              </a:lnSpc>
            </a:pPr>
            <a:r>
              <a:rPr lang="en-US" sz="6399">
                <a:solidFill>
                  <a:srgbClr val="3F322B"/>
                </a:solidFill>
                <a:latin typeface="Oswald Bold"/>
              </a:rPr>
              <a:t>BIDIRECTIONAL ENCODER REPRESENTATIONS FROM TRANSFORMERS (BERT)</a:t>
            </a:r>
          </a:p>
        </p:txBody>
      </p:sp>
      <p:pic>
        <p:nvPicPr>
          <p:cNvPr id="13" name="Picture 13">
            <a:extLst>
              <a:ext uri="{FF2B5EF4-FFF2-40B4-BE49-F238E27FC236}">
                <a16:creationId xmlns:a16="http://schemas.microsoft.com/office/drawing/2014/main" id="{A860F614-CF24-3B4F-05F6-A498D8528E4D}"/>
              </a:ext>
            </a:extLst>
          </p:cNvPr>
          <p:cNvPicPr>
            <a:picLocks noChangeAspect="1"/>
          </p:cNvPicPr>
          <p:nvPr/>
        </p:nvPicPr>
        <p:blipFill>
          <a:blip r:embed="rId6"/>
          <a:srcRect/>
          <a:stretch>
            <a:fillRect/>
          </a:stretch>
        </p:blipFill>
        <p:spPr>
          <a:xfrm rot="-992096">
            <a:off x="16829645" y="11055392"/>
            <a:ext cx="1862575" cy="1862575"/>
          </a:xfrm>
          <a:prstGeom prst="rect">
            <a:avLst/>
          </a:prstGeom>
        </p:spPr>
      </p:pic>
      <p:pic>
        <p:nvPicPr>
          <p:cNvPr id="15" name="Picture 10">
            <a:extLst>
              <a:ext uri="{FF2B5EF4-FFF2-40B4-BE49-F238E27FC236}">
                <a16:creationId xmlns:a16="http://schemas.microsoft.com/office/drawing/2014/main" id="{FB654183-FE60-521C-788A-C32302936156}"/>
              </a:ext>
            </a:extLst>
          </p:cNvPr>
          <p:cNvPicPr>
            <a:picLocks noChangeAspect="1"/>
          </p:cNvPicPr>
          <p:nvPr/>
        </p:nvPicPr>
        <p:blipFill>
          <a:blip r:embed="rId7"/>
          <a:srcRect/>
          <a:stretch>
            <a:fillRect/>
          </a:stretch>
        </p:blipFill>
        <p:spPr>
          <a:xfrm rot="-392019">
            <a:off x="16645182" y="11370042"/>
            <a:ext cx="2144488" cy="35690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1606792"/>
            <a:ext cx="4433842" cy="3862968"/>
          </a:xfrm>
          <a:prstGeom prst="rect">
            <a:avLst/>
          </a:prstGeom>
        </p:spPr>
      </p:pic>
      <p:grpSp>
        <p:nvGrpSpPr>
          <p:cNvPr id="4" name="Group 4"/>
          <p:cNvGrpSpPr/>
          <p:nvPr/>
        </p:nvGrpSpPr>
        <p:grpSpPr>
          <a:xfrm>
            <a:off x="9045578" y="3075484"/>
            <a:ext cx="9793843" cy="5900765"/>
            <a:chOff x="0" y="0"/>
            <a:chExt cx="7145641" cy="4305230"/>
          </a:xfrm>
        </p:grpSpPr>
        <p:sp>
          <p:nvSpPr>
            <p:cNvPr id="5" name="Freeform 5"/>
            <p:cNvSpPr/>
            <p:nvPr/>
          </p:nvSpPr>
          <p:spPr>
            <a:xfrm>
              <a:off x="0" y="0"/>
              <a:ext cx="7145641" cy="4305230"/>
            </a:xfrm>
            <a:custGeom>
              <a:avLst/>
              <a:gdLst/>
              <a:ahLst/>
              <a:cxnLst/>
              <a:rect l="l" t="t" r="r" b="b"/>
              <a:pathLst>
                <a:path w="7145641" h="4305230">
                  <a:moveTo>
                    <a:pt x="0" y="0"/>
                  </a:moveTo>
                  <a:lnTo>
                    <a:pt x="0" y="4305230"/>
                  </a:lnTo>
                  <a:lnTo>
                    <a:pt x="7145641" y="4305230"/>
                  </a:lnTo>
                  <a:lnTo>
                    <a:pt x="7145641" y="0"/>
                  </a:lnTo>
                  <a:lnTo>
                    <a:pt x="0" y="0"/>
                  </a:lnTo>
                  <a:close/>
                  <a:moveTo>
                    <a:pt x="7084681" y="4244270"/>
                  </a:moveTo>
                  <a:lnTo>
                    <a:pt x="59690" y="4244270"/>
                  </a:lnTo>
                  <a:lnTo>
                    <a:pt x="59690" y="59690"/>
                  </a:lnTo>
                  <a:lnTo>
                    <a:pt x="7084681" y="59690"/>
                  </a:lnTo>
                  <a:lnTo>
                    <a:pt x="7084681" y="4244270"/>
                  </a:lnTo>
                  <a:close/>
                </a:path>
              </a:pathLst>
            </a:custGeom>
            <a:solidFill>
              <a:srgbClr val="B97449"/>
            </a:solidFill>
          </p:spPr>
        </p:sp>
      </p:grpSp>
      <p:sp>
        <p:nvSpPr>
          <p:cNvPr id="6" name="TextBox 6"/>
          <p:cNvSpPr txBox="1"/>
          <p:nvPr/>
        </p:nvSpPr>
        <p:spPr>
          <a:xfrm>
            <a:off x="4874628" y="602353"/>
            <a:ext cx="8538745" cy="909843"/>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BERT DEFINITION</a:t>
            </a:r>
          </a:p>
        </p:txBody>
      </p:sp>
      <p:grpSp>
        <p:nvGrpSpPr>
          <p:cNvPr id="7" name="Group 7"/>
          <p:cNvGrpSpPr/>
          <p:nvPr/>
        </p:nvGrpSpPr>
        <p:grpSpPr>
          <a:xfrm>
            <a:off x="1028700" y="4397590"/>
            <a:ext cx="8096250" cy="3086100"/>
            <a:chOff x="0" y="0"/>
            <a:chExt cx="2132346" cy="812800"/>
          </a:xfrm>
        </p:grpSpPr>
        <p:sp>
          <p:nvSpPr>
            <p:cNvPr id="8" name="Freeform 8"/>
            <p:cNvSpPr/>
            <p:nvPr/>
          </p:nvSpPr>
          <p:spPr>
            <a:xfrm>
              <a:off x="0" y="0"/>
              <a:ext cx="2132346" cy="812800"/>
            </a:xfrm>
            <a:custGeom>
              <a:avLst/>
              <a:gdLst/>
              <a:ahLst/>
              <a:cxnLst/>
              <a:rect l="l" t="t" r="r" b="b"/>
              <a:pathLst>
                <a:path w="2132346" h="812800">
                  <a:moveTo>
                    <a:pt x="0" y="0"/>
                  </a:moveTo>
                  <a:lnTo>
                    <a:pt x="2132346" y="0"/>
                  </a:lnTo>
                  <a:lnTo>
                    <a:pt x="2132346" y="812800"/>
                  </a:lnTo>
                  <a:lnTo>
                    <a:pt x="0" y="812800"/>
                  </a:lnTo>
                  <a:close/>
                </a:path>
              </a:pathLst>
            </a:custGeom>
            <a:solidFill>
              <a:srgbClr val="B97449"/>
            </a:solidFill>
          </p:spPr>
        </p:sp>
        <p:sp>
          <p:nvSpPr>
            <p:cNvPr id="9" name="TextBox 9"/>
            <p:cNvSpPr txBox="1"/>
            <p:nvPr/>
          </p:nvSpPr>
          <p:spPr>
            <a:xfrm>
              <a:off x="0" y="9525"/>
              <a:ext cx="812800" cy="803275"/>
            </a:xfrm>
            <a:prstGeom prst="rect">
              <a:avLst/>
            </a:prstGeom>
          </p:spPr>
          <p:txBody>
            <a:bodyPr lIns="50800" tIns="50800" rIns="50800" bIns="50800" rtlCol="0" anchor="ctr"/>
            <a:lstStyle/>
            <a:p>
              <a:pPr algn="ctr">
                <a:lnSpc>
                  <a:spcPts val="2200"/>
                </a:lnSpc>
              </a:pPr>
              <a:endParaRPr/>
            </a:p>
          </p:txBody>
        </p:sp>
      </p:grpSp>
      <p:sp>
        <p:nvSpPr>
          <p:cNvPr id="10" name="TextBox 10"/>
          <p:cNvSpPr txBox="1"/>
          <p:nvPr/>
        </p:nvSpPr>
        <p:spPr>
          <a:xfrm>
            <a:off x="9955566" y="4064345"/>
            <a:ext cx="7973867" cy="3743065"/>
          </a:xfrm>
          <a:prstGeom prst="rect">
            <a:avLst/>
          </a:prstGeom>
        </p:spPr>
        <p:txBody>
          <a:bodyPr lIns="0" tIns="0" rIns="0" bIns="0" rtlCol="0" anchor="t">
            <a:spAutoFit/>
          </a:bodyPr>
          <a:lstStyle/>
          <a:p>
            <a:pPr algn="just">
              <a:lnSpc>
                <a:spcPts val="4200"/>
              </a:lnSpc>
            </a:pPr>
            <a:r>
              <a:rPr lang="en-US" sz="3500">
                <a:solidFill>
                  <a:srgbClr val="000000"/>
                </a:solidFill>
                <a:latin typeface="DM Sans"/>
              </a:rPr>
              <a:t>Different from the other Language models, BERT is masked language because some of the input tokens are </a:t>
            </a:r>
            <a:r>
              <a:rPr lang="en-US" sz="3500">
                <a:solidFill>
                  <a:srgbClr val="000000"/>
                </a:solidFill>
                <a:latin typeface="DM Sans Bold"/>
              </a:rPr>
              <a:t>randomly replaced with a special mask token</a:t>
            </a:r>
            <a:r>
              <a:rPr lang="en-US" sz="3500">
                <a:solidFill>
                  <a:srgbClr val="000000"/>
                </a:solidFill>
                <a:latin typeface="DM Sans"/>
              </a:rPr>
              <a:t>, and the model is trained to predict the original value based on the context provided. </a:t>
            </a:r>
          </a:p>
        </p:txBody>
      </p:sp>
      <p:sp>
        <p:nvSpPr>
          <p:cNvPr id="11" name="TextBox 11"/>
          <p:cNvSpPr txBox="1"/>
          <p:nvPr/>
        </p:nvSpPr>
        <p:spPr>
          <a:xfrm>
            <a:off x="2158590" y="4904002"/>
            <a:ext cx="5836470" cy="2111375"/>
          </a:xfrm>
          <a:prstGeom prst="rect">
            <a:avLst/>
          </a:prstGeom>
        </p:spPr>
        <p:txBody>
          <a:bodyPr lIns="0" tIns="0" rIns="0" bIns="0" rtlCol="0" anchor="t">
            <a:spAutoFit/>
          </a:bodyPr>
          <a:lstStyle/>
          <a:p>
            <a:pPr algn="ctr">
              <a:lnSpc>
                <a:spcPts val="5500"/>
              </a:lnSpc>
            </a:pPr>
            <a:r>
              <a:rPr lang="en-US" sz="5000">
                <a:solidFill>
                  <a:srgbClr val="FFFFFF"/>
                </a:solidFill>
                <a:latin typeface="Oswald"/>
              </a:rPr>
              <a:t>Bi-Directional Transformer Based (Masked Langauge)</a:t>
            </a:r>
          </a:p>
        </p:txBody>
      </p:sp>
      <p:pic>
        <p:nvPicPr>
          <p:cNvPr id="25" name="Picture 10">
            <a:extLst>
              <a:ext uri="{FF2B5EF4-FFF2-40B4-BE49-F238E27FC236}">
                <a16:creationId xmlns:a16="http://schemas.microsoft.com/office/drawing/2014/main" id="{E91F1C81-E847-D1C1-BC3A-EF2FCAC5394D}"/>
              </a:ext>
            </a:extLst>
          </p:cNvPr>
          <p:cNvPicPr>
            <a:picLocks noChangeAspect="1"/>
          </p:cNvPicPr>
          <p:nvPr/>
        </p:nvPicPr>
        <p:blipFill>
          <a:blip r:embed="rId4"/>
          <a:srcRect/>
          <a:stretch>
            <a:fillRect/>
          </a:stretch>
        </p:blipFill>
        <p:spPr>
          <a:xfrm rot="-392019">
            <a:off x="16645182" y="8113089"/>
            <a:ext cx="2144488" cy="3569040"/>
          </a:xfrm>
          <a:prstGeom prst="rect">
            <a:avLst/>
          </a:prstGeom>
        </p:spPr>
      </p:pic>
      <p:grpSp>
        <p:nvGrpSpPr>
          <p:cNvPr id="26" name="Group 11">
            <a:extLst>
              <a:ext uri="{FF2B5EF4-FFF2-40B4-BE49-F238E27FC236}">
                <a16:creationId xmlns:a16="http://schemas.microsoft.com/office/drawing/2014/main" id="{DF060276-56EC-1C99-9633-A28B20401643}"/>
              </a:ext>
            </a:extLst>
          </p:cNvPr>
          <p:cNvGrpSpPr/>
          <p:nvPr/>
        </p:nvGrpSpPr>
        <p:grpSpPr>
          <a:xfrm>
            <a:off x="0" y="9795557"/>
            <a:ext cx="18384652" cy="491443"/>
            <a:chOff x="0" y="0"/>
            <a:chExt cx="24512869" cy="655257"/>
          </a:xfrm>
        </p:grpSpPr>
        <p:grpSp>
          <p:nvGrpSpPr>
            <p:cNvPr id="27" name="Group 12">
              <a:extLst>
                <a:ext uri="{FF2B5EF4-FFF2-40B4-BE49-F238E27FC236}">
                  <a16:creationId xmlns:a16="http://schemas.microsoft.com/office/drawing/2014/main" id="{AD853267-0EC6-4A89-79E2-25B356855E0C}"/>
                </a:ext>
              </a:extLst>
            </p:cNvPr>
            <p:cNvGrpSpPr/>
            <p:nvPr/>
          </p:nvGrpSpPr>
          <p:grpSpPr>
            <a:xfrm>
              <a:off x="0" y="0"/>
              <a:ext cx="24512869" cy="655257"/>
              <a:chOff x="0" y="0"/>
              <a:chExt cx="4842048" cy="129434"/>
            </a:xfrm>
          </p:grpSpPr>
          <p:sp>
            <p:nvSpPr>
              <p:cNvPr id="36" name="Freeform 13">
                <a:extLst>
                  <a:ext uri="{FF2B5EF4-FFF2-40B4-BE49-F238E27FC236}">
                    <a16:creationId xmlns:a16="http://schemas.microsoft.com/office/drawing/2014/main" id="{9405C556-E1A1-53ED-3792-F99FA25D1DFC}"/>
                  </a:ext>
                </a:extLst>
              </p:cNvPr>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37" name="TextBox 14">
                <a:extLst>
                  <a:ext uri="{FF2B5EF4-FFF2-40B4-BE49-F238E27FC236}">
                    <a16:creationId xmlns:a16="http://schemas.microsoft.com/office/drawing/2014/main" id="{7659F8C9-5E0A-C20E-8771-A20C8A5446BD}"/>
                  </a:ext>
                </a:extLst>
              </p:cNvPr>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28" name="TextBox 15">
              <a:extLst>
                <a:ext uri="{FF2B5EF4-FFF2-40B4-BE49-F238E27FC236}">
                  <a16:creationId xmlns:a16="http://schemas.microsoft.com/office/drawing/2014/main" id="{0A104743-89D5-FEFE-BB4E-7D23843D23DB}"/>
                </a:ext>
              </a:extLst>
            </p:cNvPr>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29" name="TextBox 16">
              <a:extLst>
                <a:ext uri="{FF2B5EF4-FFF2-40B4-BE49-F238E27FC236}">
                  <a16:creationId xmlns:a16="http://schemas.microsoft.com/office/drawing/2014/main" id="{D7D2617E-5C8E-977C-C2D5-9E874D1346F3}"/>
                </a:ext>
              </a:extLst>
            </p:cNvPr>
            <p:cNvSpPr txBox="1"/>
            <p:nvPr/>
          </p:nvSpPr>
          <p:spPr>
            <a:xfrm>
              <a:off x="4565553" y="136070"/>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30" name="TextBox 17">
              <a:extLst>
                <a:ext uri="{FF2B5EF4-FFF2-40B4-BE49-F238E27FC236}">
                  <a16:creationId xmlns:a16="http://schemas.microsoft.com/office/drawing/2014/main" id="{A805ADE4-20E8-8236-42BB-7DCF04BB4D82}"/>
                </a:ext>
              </a:extLst>
            </p:cNvPr>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31" name="TextBox 18">
              <a:extLst>
                <a:ext uri="{FF2B5EF4-FFF2-40B4-BE49-F238E27FC236}">
                  <a16:creationId xmlns:a16="http://schemas.microsoft.com/office/drawing/2014/main" id="{F0EABC8D-CC0E-8610-A194-21BE29D3556C}"/>
                </a:ext>
              </a:extLst>
            </p:cNvPr>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32" name="TextBox 19">
              <a:extLst>
                <a:ext uri="{FF2B5EF4-FFF2-40B4-BE49-F238E27FC236}">
                  <a16:creationId xmlns:a16="http://schemas.microsoft.com/office/drawing/2014/main" id="{D7C555FC-8786-1B69-CFEA-9191F94CD34E}"/>
                </a:ext>
              </a:extLst>
            </p:cNvPr>
            <p:cNvSpPr txBox="1"/>
            <p:nvPr/>
          </p:nvSpPr>
          <p:spPr>
            <a:xfrm>
              <a:off x="15896566" y="136070"/>
              <a:ext cx="178133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Methodology</a:t>
              </a:r>
            </a:p>
          </p:txBody>
        </p:sp>
        <p:sp>
          <p:nvSpPr>
            <p:cNvPr id="33" name="TextBox 20">
              <a:extLst>
                <a:ext uri="{FF2B5EF4-FFF2-40B4-BE49-F238E27FC236}">
                  <a16:creationId xmlns:a16="http://schemas.microsoft.com/office/drawing/2014/main" id="{3ACE43AB-965C-26C0-A10E-BBA47A24A51B}"/>
                </a:ext>
              </a:extLst>
            </p:cNvPr>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34" name="TextBox 21">
              <a:extLst>
                <a:ext uri="{FF2B5EF4-FFF2-40B4-BE49-F238E27FC236}">
                  <a16:creationId xmlns:a16="http://schemas.microsoft.com/office/drawing/2014/main" id="{21C098B9-063F-0541-188D-A5ADDEE551B5}"/>
                </a:ext>
              </a:extLst>
            </p:cNvPr>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35" name="TextBox 22">
              <a:extLst>
                <a:ext uri="{FF2B5EF4-FFF2-40B4-BE49-F238E27FC236}">
                  <a16:creationId xmlns:a16="http://schemas.microsoft.com/office/drawing/2014/main" id="{AEECC586-DDCC-160C-2DE8-CB8C6BD086E1}"/>
                </a:ext>
              </a:extLst>
            </p:cNvPr>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DACD"/>
        </a:solidFill>
        <a:effectLst/>
      </p:bgPr>
    </p:bg>
    <p:spTree>
      <p:nvGrpSpPr>
        <p:cNvPr id="1" name=""/>
        <p:cNvGrpSpPr/>
        <p:nvPr/>
      </p:nvGrpSpPr>
      <p:grpSpPr>
        <a:xfrm>
          <a:off x="0" y="0"/>
          <a:ext cx="0" cy="0"/>
          <a:chOff x="0" y="0"/>
          <a:chExt cx="0" cy="0"/>
        </a:xfrm>
      </p:grpSpPr>
      <p:sp>
        <p:nvSpPr>
          <p:cNvPr id="2" name="TextBox 2"/>
          <p:cNvSpPr txBox="1"/>
          <p:nvPr/>
        </p:nvSpPr>
        <p:spPr>
          <a:xfrm>
            <a:off x="1028700" y="1034325"/>
            <a:ext cx="4998092" cy="909843"/>
          </a:xfrm>
          <a:prstGeom prst="rect">
            <a:avLst/>
          </a:prstGeom>
        </p:spPr>
        <p:txBody>
          <a:bodyPr lIns="0" tIns="0" rIns="0" bIns="0" rtlCol="0" anchor="t">
            <a:spAutoFit/>
          </a:bodyPr>
          <a:lstStyle/>
          <a:p>
            <a:pPr algn="just">
              <a:lnSpc>
                <a:spcPts val="7039"/>
              </a:lnSpc>
            </a:pPr>
            <a:r>
              <a:rPr lang="en-US" sz="6399">
                <a:solidFill>
                  <a:srgbClr val="1B1920"/>
                </a:solidFill>
                <a:latin typeface="Oswald Bold"/>
              </a:rPr>
              <a:t>MOTIVATION</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66193"/>
          <a:stretch>
            <a:fillRect/>
          </a:stretch>
        </p:blipFill>
        <p:spPr>
          <a:xfrm rot="-10800000">
            <a:off x="5084959" y="-2982667"/>
            <a:ext cx="13619456" cy="4494920"/>
          </a:xfrm>
          <a:prstGeom prst="rect">
            <a:avLst/>
          </a:prstGeom>
        </p:spPr>
      </p:pic>
      <p:grpSp>
        <p:nvGrpSpPr>
          <p:cNvPr id="4" name="Group 4"/>
          <p:cNvGrpSpPr/>
          <p:nvPr/>
        </p:nvGrpSpPr>
        <p:grpSpPr>
          <a:xfrm>
            <a:off x="0" y="9795557"/>
            <a:ext cx="18384652" cy="491443"/>
            <a:chOff x="0" y="0"/>
            <a:chExt cx="24512869" cy="655257"/>
          </a:xfrm>
        </p:grpSpPr>
        <p:grpSp>
          <p:nvGrpSpPr>
            <p:cNvPr id="5" name="Group 5"/>
            <p:cNvGrpSpPr/>
            <p:nvPr/>
          </p:nvGrpSpPr>
          <p:grpSpPr>
            <a:xfrm>
              <a:off x="0" y="0"/>
              <a:ext cx="24512869" cy="655257"/>
              <a:chOff x="0" y="0"/>
              <a:chExt cx="4842048" cy="129434"/>
            </a:xfrm>
          </p:grpSpPr>
          <p:sp>
            <p:nvSpPr>
              <p:cNvPr id="6" name="Freeform 6"/>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8" name="TextBox 8"/>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9" name="TextBox 9"/>
            <p:cNvSpPr txBox="1"/>
            <p:nvPr/>
          </p:nvSpPr>
          <p:spPr>
            <a:xfrm>
              <a:off x="4565553" y="136070"/>
              <a:ext cx="1623521"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Motivation</a:t>
              </a:r>
            </a:p>
          </p:txBody>
        </p:sp>
        <p:sp>
          <p:nvSpPr>
            <p:cNvPr id="10" name="TextBox 10"/>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11" name="TextBox 11"/>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12" name="TextBox 12"/>
            <p:cNvSpPr txBox="1"/>
            <p:nvPr/>
          </p:nvSpPr>
          <p:spPr>
            <a:xfrm>
              <a:off x="15896566" y="136070"/>
              <a:ext cx="17813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Methodology</a:t>
              </a:r>
            </a:p>
          </p:txBody>
        </p:sp>
        <p:sp>
          <p:nvSpPr>
            <p:cNvPr id="13" name="TextBox 13"/>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14" name="TextBox 14"/>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15" name="TextBox 15"/>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grpSp>
        <p:nvGrpSpPr>
          <p:cNvPr id="37" name="Group 36">
            <a:extLst>
              <a:ext uri="{FF2B5EF4-FFF2-40B4-BE49-F238E27FC236}">
                <a16:creationId xmlns:a16="http://schemas.microsoft.com/office/drawing/2014/main" id="{20825EB7-DDC8-1AA3-A00C-A461405B93F4}"/>
              </a:ext>
            </a:extLst>
          </p:cNvPr>
          <p:cNvGrpSpPr/>
          <p:nvPr/>
        </p:nvGrpSpPr>
        <p:grpSpPr>
          <a:xfrm>
            <a:off x="1027309" y="2821672"/>
            <a:ext cx="8118081" cy="5664467"/>
            <a:chOff x="1027309" y="2821672"/>
            <a:chExt cx="8118081" cy="5664467"/>
          </a:xfrm>
        </p:grpSpPr>
        <p:grpSp>
          <p:nvGrpSpPr>
            <p:cNvPr id="19" name="Group 19"/>
            <p:cNvGrpSpPr/>
            <p:nvPr/>
          </p:nvGrpSpPr>
          <p:grpSpPr>
            <a:xfrm rot="5400000">
              <a:off x="3763699" y="85282"/>
              <a:ext cx="2645301" cy="8118081"/>
              <a:chOff x="0" y="0"/>
              <a:chExt cx="3130550" cy="9607247"/>
            </a:xfrm>
          </p:grpSpPr>
          <p:sp>
            <p:nvSpPr>
              <p:cNvPr id="20" name="Freeform 20"/>
              <p:cNvSpPr/>
              <p:nvPr/>
            </p:nvSpPr>
            <p:spPr>
              <a:xfrm>
                <a:off x="0" y="0"/>
                <a:ext cx="3130550" cy="9607247"/>
              </a:xfrm>
              <a:custGeom>
                <a:avLst/>
                <a:gdLst/>
                <a:ahLst/>
                <a:cxnLst/>
                <a:rect l="l" t="t" r="r" b="b"/>
                <a:pathLst>
                  <a:path w="3130550" h="9607247">
                    <a:moveTo>
                      <a:pt x="0" y="1123950"/>
                    </a:moveTo>
                    <a:lnTo>
                      <a:pt x="0" y="9607247"/>
                    </a:lnTo>
                    <a:lnTo>
                      <a:pt x="3130550" y="9607247"/>
                    </a:lnTo>
                    <a:lnTo>
                      <a:pt x="3130550" y="0"/>
                    </a:lnTo>
                    <a:close/>
                  </a:path>
                </a:pathLst>
              </a:custGeom>
              <a:solidFill>
                <a:srgbClr val="F2EAE1"/>
              </a:solidFill>
            </p:spPr>
          </p:sp>
        </p:grpSp>
        <p:grpSp>
          <p:nvGrpSpPr>
            <p:cNvPr id="23" name="Group 23"/>
            <p:cNvGrpSpPr/>
            <p:nvPr/>
          </p:nvGrpSpPr>
          <p:grpSpPr>
            <a:xfrm rot="5400000">
              <a:off x="3750510" y="3091258"/>
              <a:ext cx="2671680" cy="8118081"/>
              <a:chOff x="0" y="0"/>
              <a:chExt cx="3130550" cy="9512388"/>
            </a:xfrm>
          </p:grpSpPr>
          <p:sp>
            <p:nvSpPr>
              <p:cNvPr id="24" name="Freeform 24"/>
              <p:cNvSpPr/>
              <p:nvPr/>
            </p:nvSpPr>
            <p:spPr>
              <a:xfrm>
                <a:off x="0" y="0"/>
                <a:ext cx="3130550" cy="9512388"/>
              </a:xfrm>
              <a:custGeom>
                <a:avLst/>
                <a:gdLst/>
                <a:ahLst/>
                <a:cxnLst/>
                <a:rect l="l" t="t" r="r" b="b"/>
                <a:pathLst>
                  <a:path w="3130550" h="9512388">
                    <a:moveTo>
                      <a:pt x="0" y="1123950"/>
                    </a:moveTo>
                    <a:lnTo>
                      <a:pt x="0" y="9512388"/>
                    </a:lnTo>
                    <a:lnTo>
                      <a:pt x="3130550" y="9512388"/>
                    </a:lnTo>
                    <a:lnTo>
                      <a:pt x="3130550" y="0"/>
                    </a:lnTo>
                    <a:close/>
                  </a:path>
                </a:pathLst>
              </a:custGeom>
              <a:solidFill>
                <a:srgbClr val="F2EAE1"/>
              </a:solidFill>
            </p:spPr>
          </p:sp>
        </p:grpSp>
        <p:pic>
          <p:nvPicPr>
            <p:cNvPr id="25" name="Picture 2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77662" y="3294530"/>
              <a:ext cx="565253" cy="1725965"/>
            </a:xfrm>
            <a:prstGeom prst="rect">
              <a:avLst/>
            </a:prstGeom>
          </p:spPr>
        </p:pic>
        <p:pic>
          <p:nvPicPr>
            <p:cNvPr id="26" name="Picture 2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0923" y="6536020"/>
              <a:ext cx="1190163" cy="1228555"/>
            </a:xfrm>
            <a:prstGeom prst="rect">
              <a:avLst/>
            </a:prstGeom>
          </p:spPr>
        </p:pic>
        <p:sp>
          <p:nvSpPr>
            <p:cNvPr id="29" name="TextBox 29"/>
            <p:cNvSpPr txBox="1"/>
            <p:nvPr/>
          </p:nvSpPr>
          <p:spPr>
            <a:xfrm>
              <a:off x="2330517" y="3577385"/>
              <a:ext cx="6164520" cy="1561951"/>
            </a:xfrm>
            <a:prstGeom prst="rect">
              <a:avLst/>
            </a:prstGeom>
          </p:spPr>
          <p:txBody>
            <a:bodyPr lIns="0" tIns="0" rIns="0" bIns="0" rtlCol="0" anchor="t">
              <a:spAutoFit/>
            </a:bodyPr>
            <a:lstStyle/>
            <a:p>
              <a:pPr marL="561341" lvl="1" indent="-280670">
                <a:lnSpc>
                  <a:spcPts val="3120"/>
                </a:lnSpc>
                <a:buFont typeface="Arial"/>
                <a:buChar char="•"/>
              </a:pPr>
              <a:r>
                <a:rPr lang="en-US" sz="2600">
                  <a:solidFill>
                    <a:srgbClr val="1B1920"/>
                  </a:solidFill>
                  <a:latin typeface="DM Sans"/>
                </a:rPr>
                <a:t>Youths aged 10 to 29 remain the highest</a:t>
              </a:r>
            </a:p>
            <a:p>
              <a:pPr marL="561341" lvl="1" indent="-280670">
                <a:lnSpc>
                  <a:spcPts val="3120"/>
                </a:lnSpc>
                <a:buFont typeface="Arial"/>
                <a:buChar char="•"/>
              </a:pPr>
              <a:r>
                <a:rPr lang="en-US" sz="2600">
                  <a:solidFill>
                    <a:srgbClr val="1B1920"/>
                  </a:solidFill>
                  <a:latin typeface="DM Sans"/>
                </a:rPr>
                <a:t>increase from 22.3% in 2020 to 29.6% in 2021</a:t>
              </a:r>
            </a:p>
          </p:txBody>
        </p:sp>
        <p:sp>
          <p:nvSpPr>
            <p:cNvPr id="30" name="TextBox 30"/>
            <p:cNvSpPr txBox="1"/>
            <p:nvPr/>
          </p:nvSpPr>
          <p:spPr>
            <a:xfrm>
              <a:off x="2555370" y="3189976"/>
              <a:ext cx="3133955" cy="349567"/>
            </a:xfrm>
            <a:prstGeom prst="rect">
              <a:avLst/>
            </a:prstGeom>
          </p:spPr>
          <p:txBody>
            <a:bodyPr lIns="0" tIns="0" rIns="0" bIns="0" rtlCol="0" anchor="t">
              <a:spAutoFit/>
            </a:bodyPr>
            <a:lstStyle/>
            <a:p>
              <a:pPr algn="just">
                <a:lnSpc>
                  <a:spcPts val="2640"/>
                </a:lnSpc>
              </a:pPr>
              <a:r>
                <a:rPr lang="en-US" sz="2400">
                  <a:solidFill>
                    <a:srgbClr val="000000"/>
                  </a:solidFill>
                  <a:latin typeface="DM Sans Bold"/>
                </a:rPr>
                <a:t>SUICIDAL RATES</a:t>
              </a:r>
            </a:p>
          </p:txBody>
        </p:sp>
        <p:sp>
          <p:nvSpPr>
            <p:cNvPr id="33" name="TextBox 33"/>
            <p:cNvSpPr txBox="1"/>
            <p:nvPr/>
          </p:nvSpPr>
          <p:spPr>
            <a:xfrm>
              <a:off x="2551086" y="6570170"/>
              <a:ext cx="5939668" cy="1561951"/>
            </a:xfrm>
            <a:prstGeom prst="rect">
              <a:avLst/>
            </a:prstGeom>
          </p:spPr>
          <p:txBody>
            <a:bodyPr lIns="0" tIns="0" rIns="0" bIns="0" rtlCol="0" anchor="t">
              <a:spAutoFit/>
            </a:bodyPr>
            <a:lstStyle/>
            <a:p>
              <a:pPr marL="561341" lvl="1" indent="-280670">
                <a:lnSpc>
                  <a:spcPts val="3120"/>
                </a:lnSpc>
                <a:buFont typeface="Arial"/>
                <a:buChar char="•"/>
              </a:pPr>
              <a:r>
                <a:rPr lang="en-US" sz="2600" dirty="0">
                  <a:solidFill>
                    <a:srgbClr val="1B1920"/>
                  </a:solidFill>
                  <a:latin typeface="DM Sans"/>
                </a:rPr>
                <a:t>Social media plays a huge part in people's life</a:t>
              </a:r>
            </a:p>
            <a:p>
              <a:pPr marL="561341" lvl="1" indent="-280670">
                <a:lnSpc>
                  <a:spcPts val="3120"/>
                </a:lnSpc>
                <a:buFont typeface="Arial"/>
                <a:buChar char="•"/>
              </a:pPr>
              <a:r>
                <a:rPr lang="en-US" sz="2600" dirty="0">
                  <a:solidFill>
                    <a:srgbClr val="1B1920"/>
                  </a:solidFill>
                  <a:latin typeface="DM Sans"/>
                </a:rPr>
                <a:t>Turn to social media to vent and not receive feedback</a:t>
              </a:r>
            </a:p>
          </p:txBody>
        </p:sp>
        <p:sp>
          <p:nvSpPr>
            <p:cNvPr id="34" name="TextBox 34"/>
            <p:cNvSpPr txBox="1"/>
            <p:nvPr/>
          </p:nvSpPr>
          <p:spPr>
            <a:xfrm>
              <a:off x="2775938" y="6182761"/>
              <a:ext cx="5375618" cy="349567"/>
            </a:xfrm>
            <a:prstGeom prst="rect">
              <a:avLst/>
            </a:prstGeom>
          </p:spPr>
          <p:txBody>
            <a:bodyPr lIns="0" tIns="0" rIns="0" bIns="0" rtlCol="0" anchor="t">
              <a:spAutoFit/>
            </a:bodyPr>
            <a:lstStyle/>
            <a:p>
              <a:pPr>
                <a:lnSpc>
                  <a:spcPts val="2640"/>
                </a:lnSpc>
              </a:pPr>
              <a:r>
                <a:rPr lang="en-US" sz="2400">
                  <a:solidFill>
                    <a:srgbClr val="000000"/>
                  </a:solidFill>
                  <a:latin typeface="DM Sans Bold"/>
                </a:rPr>
                <a:t>SOCIAL MEDIA IS THE "NEW" SPACE</a:t>
              </a:r>
            </a:p>
          </p:txBody>
        </p:sp>
      </p:grpSp>
      <p:grpSp>
        <p:nvGrpSpPr>
          <p:cNvPr id="38" name="Group 37">
            <a:extLst>
              <a:ext uri="{FF2B5EF4-FFF2-40B4-BE49-F238E27FC236}">
                <a16:creationId xmlns:a16="http://schemas.microsoft.com/office/drawing/2014/main" id="{8090AFD2-F64A-0651-2F13-D524783C5997}"/>
              </a:ext>
            </a:extLst>
          </p:cNvPr>
          <p:cNvGrpSpPr/>
          <p:nvPr/>
        </p:nvGrpSpPr>
        <p:grpSpPr>
          <a:xfrm>
            <a:off x="8757452" y="2821672"/>
            <a:ext cx="8503238" cy="5664466"/>
            <a:chOff x="8757452" y="2821672"/>
            <a:chExt cx="8503238" cy="5664466"/>
          </a:xfrm>
        </p:grpSpPr>
        <p:grpSp>
          <p:nvGrpSpPr>
            <p:cNvPr id="17" name="Group 17"/>
            <p:cNvGrpSpPr/>
            <p:nvPr/>
          </p:nvGrpSpPr>
          <p:grpSpPr>
            <a:xfrm rot="16200000">
              <a:off x="11673231" y="-94107"/>
              <a:ext cx="2671680" cy="8503238"/>
              <a:chOff x="0" y="0"/>
              <a:chExt cx="3130550" cy="9963696"/>
            </a:xfrm>
          </p:grpSpPr>
          <p:sp>
            <p:nvSpPr>
              <p:cNvPr id="18" name="Freeform 18"/>
              <p:cNvSpPr/>
              <p:nvPr/>
            </p:nvSpPr>
            <p:spPr>
              <a:xfrm>
                <a:off x="0" y="0"/>
                <a:ext cx="3130550" cy="9963696"/>
              </a:xfrm>
              <a:custGeom>
                <a:avLst/>
                <a:gdLst/>
                <a:ahLst/>
                <a:cxnLst/>
                <a:rect l="l" t="t" r="r" b="b"/>
                <a:pathLst>
                  <a:path w="3130550" h="9963696">
                    <a:moveTo>
                      <a:pt x="0" y="1123950"/>
                    </a:moveTo>
                    <a:lnTo>
                      <a:pt x="0" y="9963696"/>
                    </a:lnTo>
                    <a:lnTo>
                      <a:pt x="3130550" y="9963696"/>
                    </a:lnTo>
                    <a:lnTo>
                      <a:pt x="3130550" y="0"/>
                    </a:lnTo>
                    <a:close/>
                  </a:path>
                </a:pathLst>
              </a:custGeom>
              <a:solidFill>
                <a:srgbClr val="F2EAE1"/>
              </a:solidFill>
            </p:spPr>
          </p:sp>
        </p:grpSp>
        <p:grpSp>
          <p:nvGrpSpPr>
            <p:cNvPr id="21" name="Group 21"/>
            <p:cNvGrpSpPr/>
            <p:nvPr/>
          </p:nvGrpSpPr>
          <p:grpSpPr>
            <a:xfrm rot="16200000">
              <a:off x="11673231" y="2898679"/>
              <a:ext cx="2671680" cy="8503238"/>
              <a:chOff x="0" y="0"/>
              <a:chExt cx="3130550" cy="9963696"/>
            </a:xfrm>
          </p:grpSpPr>
          <p:sp>
            <p:nvSpPr>
              <p:cNvPr id="22" name="Freeform 22"/>
              <p:cNvSpPr/>
              <p:nvPr/>
            </p:nvSpPr>
            <p:spPr>
              <a:xfrm>
                <a:off x="0" y="0"/>
                <a:ext cx="3130550" cy="9963696"/>
              </a:xfrm>
              <a:custGeom>
                <a:avLst/>
                <a:gdLst/>
                <a:ahLst/>
                <a:cxnLst/>
                <a:rect l="l" t="t" r="r" b="b"/>
                <a:pathLst>
                  <a:path w="3130550" h="9963696">
                    <a:moveTo>
                      <a:pt x="0" y="1123950"/>
                    </a:moveTo>
                    <a:lnTo>
                      <a:pt x="0" y="9963696"/>
                    </a:lnTo>
                    <a:lnTo>
                      <a:pt x="3130550" y="9963696"/>
                    </a:lnTo>
                    <a:lnTo>
                      <a:pt x="3130550" y="0"/>
                    </a:lnTo>
                    <a:close/>
                  </a:path>
                </a:pathLst>
              </a:custGeom>
              <a:solidFill>
                <a:srgbClr val="F2EAE1"/>
              </a:solidFill>
            </p:spPr>
          </p:sp>
        </p:grpSp>
        <p:pic>
          <p:nvPicPr>
            <p:cNvPr id="27" name="Picture 2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73406" y="3596292"/>
              <a:ext cx="1006195" cy="1046756"/>
            </a:xfrm>
            <a:prstGeom prst="rect">
              <a:avLst/>
            </a:prstGeom>
          </p:spPr>
        </p:pic>
        <p:pic>
          <p:nvPicPr>
            <p:cNvPr id="28" name="Picture 2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673406" y="6679216"/>
              <a:ext cx="1006195" cy="942164"/>
            </a:xfrm>
            <a:prstGeom prst="rect">
              <a:avLst/>
            </a:prstGeom>
          </p:spPr>
        </p:pic>
        <p:sp>
          <p:nvSpPr>
            <p:cNvPr id="31" name="TextBox 31"/>
            <p:cNvSpPr txBox="1"/>
            <p:nvPr/>
          </p:nvSpPr>
          <p:spPr>
            <a:xfrm>
              <a:off x="10950129" y="3930031"/>
              <a:ext cx="6172035" cy="780976"/>
            </a:xfrm>
            <a:prstGeom prst="rect">
              <a:avLst/>
            </a:prstGeom>
          </p:spPr>
          <p:txBody>
            <a:bodyPr lIns="0" tIns="0" rIns="0" bIns="0" rtlCol="0" anchor="t">
              <a:spAutoFit/>
            </a:bodyPr>
            <a:lstStyle/>
            <a:p>
              <a:pPr>
                <a:lnSpc>
                  <a:spcPts val="3120"/>
                </a:lnSpc>
              </a:pPr>
              <a:r>
                <a:rPr lang="en-US" sz="2600">
                  <a:solidFill>
                    <a:srgbClr val="1B1920"/>
                  </a:solidFill>
                  <a:latin typeface="DM Sans"/>
                </a:rPr>
                <a:t>Interpersonal relationships, academic stress, achievement, career, finance</a:t>
              </a:r>
            </a:p>
          </p:txBody>
        </p:sp>
        <p:sp>
          <p:nvSpPr>
            <p:cNvPr id="32" name="TextBox 32"/>
            <p:cNvSpPr txBox="1"/>
            <p:nvPr/>
          </p:nvSpPr>
          <p:spPr>
            <a:xfrm>
              <a:off x="10950129" y="3542622"/>
              <a:ext cx="3434666" cy="349567"/>
            </a:xfrm>
            <a:prstGeom prst="rect">
              <a:avLst/>
            </a:prstGeom>
          </p:spPr>
          <p:txBody>
            <a:bodyPr lIns="0" tIns="0" rIns="0" bIns="0" rtlCol="0" anchor="t">
              <a:spAutoFit/>
            </a:bodyPr>
            <a:lstStyle/>
            <a:p>
              <a:pPr algn="just">
                <a:lnSpc>
                  <a:spcPts val="2640"/>
                </a:lnSpc>
              </a:pPr>
              <a:r>
                <a:rPr lang="en-US" sz="2400">
                  <a:solidFill>
                    <a:srgbClr val="000000"/>
                  </a:solidFill>
                  <a:latin typeface="DM Sans Bold"/>
                </a:rPr>
                <a:t>COMMON STRESSORS</a:t>
              </a:r>
            </a:p>
          </p:txBody>
        </p:sp>
        <p:sp>
          <p:nvSpPr>
            <p:cNvPr id="35" name="TextBox 35"/>
            <p:cNvSpPr txBox="1"/>
            <p:nvPr/>
          </p:nvSpPr>
          <p:spPr>
            <a:xfrm>
              <a:off x="10679600" y="6354151"/>
              <a:ext cx="6581090" cy="1952439"/>
            </a:xfrm>
            <a:prstGeom prst="rect">
              <a:avLst/>
            </a:prstGeom>
          </p:spPr>
          <p:txBody>
            <a:bodyPr lIns="0" tIns="0" rIns="0" bIns="0" rtlCol="0" anchor="t">
              <a:spAutoFit/>
            </a:bodyPr>
            <a:lstStyle/>
            <a:p>
              <a:pPr marL="561341" lvl="1" indent="-280670">
                <a:lnSpc>
                  <a:spcPts val="3120"/>
                </a:lnSpc>
                <a:buFont typeface="Arial"/>
                <a:buChar char="•"/>
              </a:pPr>
              <a:r>
                <a:rPr lang="en-US" sz="2600">
                  <a:solidFill>
                    <a:srgbClr val="1B1920"/>
                  </a:solidFill>
                  <a:latin typeface="DM Sans"/>
                </a:rPr>
                <a:t>May only occur once, but people typically have multiple episodes</a:t>
              </a:r>
            </a:p>
            <a:p>
              <a:pPr marL="561341" lvl="1" indent="-280670">
                <a:lnSpc>
                  <a:spcPts val="3120"/>
                </a:lnSpc>
                <a:buFont typeface="Arial"/>
                <a:buChar char="•"/>
              </a:pPr>
              <a:r>
                <a:rPr lang="en-US" sz="2600">
                  <a:solidFill>
                    <a:srgbClr val="1B1920"/>
                  </a:solidFill>
                  <a:latin typeface="DM Sans"/>
                </a:rPr>
                <a:t>Early prediction and detection can prevent these episodes or suicide cases from happening</a:t>
              </a:r>
            </a:p>
          </p:txBody>
        </p:sp>
        <p:sp>
          <p:nvSpPr>
            <p:cNvPr id="36" name="TextBox 36"/>
            <p:cNvSpPr txBox="1"/>
            <p:nvPr/>
          </p:nvSpPr>
          <p:spPr>
            <a:xfrm>
              <a:off x="10950129" y="5966743"/>
              <a:ext cx="5375618" cy="349567"/>
            </a:xfrm>
            <a:prstGeom prst="rect">
              <a:avLst/>
            </a:prstGeom>
          </p:spPr>
          <p:txBody>
            <a:bodyPr lIns="0" tIns="0" rIns="0" bIns="0" rtlCol="0" anchor="t">
              <a:spAutoFit/>
            </a:bodyPr>
            <a:lstStyle/>
            <a:p>
              <a:pPr>
                <a:lnSpc>
                  <a:spcPts val="2640"/>
                </a:lnSpc>
              </a:pPr>
              <a:r>
                <a:rPr lang="en-US" sz="2400">
                  <a:solidFill>
                    <a:srgbClr val="000000"/>
                  </a:solidFill>
                  <a:latin typeface="DM Sans Bold"/>
                </a:rPr>
                <a:t>MULTIPLE EPISODES</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1+#ppt_w/2"/>
                                          </p:val>
                                        </p:tav>
                                        <p:tav tm="100000">
                                          <p:val>
                                            <p:strVal val="#ppt_x"/>
                                          </p:val>
                                        </p:tav>
                                      </p:tavLst>
                                    </p:anim>
                                    <p:anim calcmode="lin" valueType="num">
                                      <p:cBhvr additive="base">
                                        <p:cTn id="1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0755"/>
          <a:stretch>
            <a:fillRect/>
          </a:stretch>
        </p:blipFill>
        <p:spPr>
          <a:xfrm flipH="1">
            <a:off x="15042379" y="-1606792"/>
            <a:ext cx="4433842" cy="3862968"/>
          </a:xfrm>
          <a:prstGeom prst="rect">
            <a:avLst/>
          </a:prstGeom>
        </p:spPr>
      </p:pic>
      <p:sp>
        <p:nvSpPr>
          <p:cNvPr id="4" name="TextBox 4"/>
          <p:cNvSpPr txBox="1"/>
          <p:nvPr/>
        </p:nvSpPr>
        <p:spPr>
          <a:xfrm>
            <a:off x="2719287" y="706490"/>
            <a:ext cx="12849425" cy="909905"/>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TRADITIONAL CLASSIFIERS</a:t>
            </a:r>
          </a:p>
        </p:txBody>
      </p:sp>
      <p:sp>
        <p:nvSpPr>
          <p:cNvPr id="7" name="Freeform 7"/>
          <p:cNvSpPr/>
          <p:nvPr/>
        </p:nvSpPr>
        <p:spPr>
          <a:xfrm>
            <a:off x="3549727" y="3097296"/>
            <a:ext cx="2718268" cy="1279910"/>
          </a:xfrm>
          <a:custGeom>
            <a:avLst/>
            <a:gdLst/>
            <a:ahLst/>
            <a:cxnLst/>
            <a:rect l="l" t="t" r="r" b="b"/>
            <a:pathLst>
              <a:path w="715922" h="337096">
                <a:moveTo>
                  <a:pt x="145254" y="0"/>
                </a:moveTo>
                <a:lnTo>
                  <a:pt x="570669" y="0"/>
                </a:lnTo>
                <a:cubicBezTo>
                  <a:pt x="609193" y="0"/>
                  <a:pt x="646138" y="15303"/>
                  <a:pt x="673379" y="42544"/>
                </a:cubicBezTo>
                <a:cubicBezTo>
                  <a:pt x="700619" y="69784"/>
                  <a:pt x="715922" y="106730"/>
                  <a:pt x="715922" y="145254"/>
                </a:cubicBezTo>
                <a:lnTo>
                  <a:pt x="715922" y="191842"/>
                </a:lnTo>
                <a:cubicBezTo>
                  <a:pt x="715922" y="230366"/>
                  <a:pt x="700619" y="267312"/>
                  <a:pt x="673379" y="294552"/>
                </a:cubicBezTo>
                <a:cubicBezTo>
                  <a:pt x="646138" y="321792"/>
                  <a:pt x="609193" y="337096"/>
                  <a:pt x="570669" y="337096"/>
                </a:cubicBezTo>
                <a:lnTo>
                  <a:pt x="145254" y="337096"/>
                </a:lnTo>
                <a:cubicBezTo>
                  <a:pt x="106730" y="337096"/>
                  <a:pt x="69784" y="321792"/>
                  <a:pt x="42544" y="294552"/>
                </a:cubicBezTo>
                <a:cubicBezTo>
                  <a:pt x="15303" y="267312"/>
                  <a:pt x="0" y="230366"/>
                  <a:pt x="0" y="191842"/>
                </a:cubicBezTo>
                <a:lnTo>
                  <a:pt x="0" y="145254"/>
                </a:lnTo>
                <a:cubicBezTo>
                  <a:pt x="0" y="106730"/>
                  <a:pt x="15303" y="69784"/>
                  <a:pt x="42544" y="42544"/>
                </a:cubicBezTo>
                <a:cubicBezTo>
                  <a:pt x="69784" y="15303"/>
                  <a:pt x="106730" y="0"/>
                  <a:pt x="145254" y="0"/>
                </a:cubicBezTo>
                <a:close/>
              </a:path>
            </a:pathLst>
          </a:custGeom>
          <a:solidFill>
            <a:srgbClr val="B97449"/>
          </a:solidFill>
        </p:spPr>
      </p:sp>
      <p:sp>
        <p:nvSpPr>
          <p:cNvPr id="8" name="TextBox 8"/>
          <p:cNvSpPr txBox="1"/>
          <p:nvPr/>
        </p:nvSpPr>
        <p:spPr>
          <a:xfrm>
            <a:off x="3549727" y="3097295"/>
            <a:ext cx="2718268" cy="1279911"/>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Tokenization with </a:t>
            </a:r>
            <a:r>
              <a:rPr lang="en-US" sz="2000" dirty="0" err="1">
                <a:solidFill>
                  <a:srgbClr val="FFFFFF"/>
                </a:solidFill>
                <a:latin typeface="DM Sans Bold"/>
              </a:rPr>
              <a:t>BertTokenizer</a:t>
            </a:r>
            <a:r>
              <a:rPr lang="en-US" sz="2000" dirty="0">
                <a:solidFill>
                  <a:srgbClr val="FFFFFF"/>
                </a:solidFill>
                <a:latin typeface="DM Sans Bold"/>
              </a:rPr>
              <a:t> </a:t>
            </a:r>
          </a:p>
        </p:txBody>
      </p:sp>
      <p:sp>
        <p:nvSpPr>
          <p:cNvPr id="10" name="Freeform 10"/>
          <p:cNvSpPr/>
          <p:nvPr/>
        </p:nvSpPr>
        <p:spPr>
          <a:xfrm>
            <a:off x="1492755" y="6336710"/>
            <a:ext cx="2718268" cy="1279910"/>
          </a:xfrm>
          <a:custGeom>
            <a:avLst/>
            <a:gdLst/>
            <a:ahLst/>
            <a:cxnLst/>
            <a:rect l="l" t="t" r="r" b="b"/>
            <a:pathLst>
              <a:path w="715922" h="337096">
                <a:moveTo>
                  <a:pt x="145254" y="0"/>
                </a:moveTo>
                <a:lnTo>
                  <a:pt x="570669" y="0"/>
                </a:lnTo>
                <a:cubicBezTo>
                  <a:pt x="609193" y="0"/>
                  <a:pt x="646138" y="15303"/>
                  <a:pt x="673379" y="42544"/>
                </a:cubicBezTo>
                <a:cubicBezTo>
                  <a:pt x="700619" y="69784"/>
                  <a:pt x="715922" y="106730"/>
                  <a:pt x="715922" y="145254"/>
                </a:cubicBezTo>
                <a:lnTo>
                  <a:pt x="715922" y="191842"/>
                </a:lnTo>
                <a:cubicBezTo>
                  <a:pt x="715922" y="230366"/>
                  <a:pt x="700619" y="267312"/>
                  <a:pt x="673379" y="294552"/>
                </a:cubicBezTo>
                <a:cubicBezTo>
                  <a:pt x="646138" y="321792"/>
                  <a:pt x="609193" y="337096"/>
                  <a:pt x="570669" y="337096"/>
                </a:cubicBezTo>
                <a:lnTo>
                  <a:pt x="145254" y="337096"/>
                </a:lnTo>
                <a:cubicBezTo>
                  <a:pt x="106730" y="337096"/>
                  <a:pt x="69784" y="321792"/>
                  <a:pt x="42544" y="294552"/>
                </a:cubicBezTo>
                <a:cubicBezTo>
                  <a:pt x="15303" y="267312"/>
                  <a:pt x="0" y="230366"/>
                  <a:pt x="0" y="191842"/>
                </a:cubicBezTo>
                <a:lnTo>
                  <a:pt x="0" y="145254"/>
                </a:lnTo>
                <a:cubicBezTo>
                  <a:pt x="0" y="106730"/>
                  <a:pt x="15303" y="69784"/>
                  <a:pt x="42544" y="42544"/>
                </a:cubicBezTo>
                <a:cubicBezTo>
                  <a:pt x="69784" y="15303"/>
                  <a:pt x="106730" y="0"/>
                  <a:pt x="145254" y="0"/>
                </a:cubicBezTo>
                <a:close/>
              </a:path>
            </a:pathLst>
          </a:custGeom>
          <a:solidFill>
            <a:srgbClr val="B97449"/>
          </a:solidFill>
        </p:spPr>
      </p:sp>
      <p:sp>
        <p:nvSpPr>
          <p:cNvPr id="11" name="TextBox 11"/>
          <p:cNvSpPr txBox="1"/>
          <p:nvPr/>
        </p:nvSpPr>
        <p:spPr>
          <a:xfrm>
            <a:off x="1492755" y="6336711"/>
            <a:ext cx="2718268" cy="1279909"/>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Traditional Classifiers</a:t>
            </a:r>
          </a:p>
        </p:txBody>
      </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98875" y="3057912"/>
            <a:ext cx="1331702" cy="1331702"/>
          </a:xfrm>
          <a:prstGeom prst="rect">
            <a:avLst/>
          </a:prstGeom>
        </p:spPr>
      </p:pic>
      <p:sp>
        <p:nvSpPr>
          <p:cNvPr id="14" name="Freeform 14"/>
          <p:cNvSpPr/>
          <p:nvPr/>
        </p:nvSpPr>
        <p:spPr>
          <a:xfrm>
            <a:off x="14170857" y="3109704"/>
            <a:ext cx="2718268" cy="1279910"/>
          </a:xfrm>
          <a:custGeom>
            <a:avLst/>
            <a:gdLst/>
            <a:ahLst/>
            <a:cxnLst/>
            <a:rect l="l" t="t" r="r" b="b"/>
            <a:pathLst>
              <a:path w="715922" h="337096">
                <a:moveTo>
                  <a:pt x="145254" y="0"/>
                </a:moveTo>
                <a:lnTo>
                  <a:pt x="570669" y="0"/>
                </a:lnTo>
                <a:cubicBezTo>
                  <a:pt x="609193" y="0"/>
                  <a:pt x="646138" y="15303"/>
                  <a:pt x="673379" y="42544"/>
                </a:cubicBezTo>
                <a:cubicBezTo>
                  <a:pt x="700619" y="69784"/>
                  <a:pt x="715922" y="106730"/>
                  <a:pt x="715922" y="145254"/>
                </a:cubicBezTo>
                <a:lnTo>
                  <a:pt x="715922" y="191842"/>
                </a:lnTo>
                <a:cubicBezTo>
                  <a:pt x="715922" y="230366"/>
                  <a:pt x="700619" y="267312"/>
                  <a:pt x="673379" y="294552"/>
                </a:cubicBezTo>
                <a:cubicBezTo>
                  <a:pt x="646138" y="321792"/>
                  <a:pt x="609193" y="337096"/>
                  <a:pt x="570669" y="337096"/>
                </a:cubicBezTo>
                <a:lnTo>
                  <a:pt x="145254" y="337096"/>
                </a:lnTo>
                <a:cubicBezTo>
                  <a:pt x="106730" y="337096"/>
                  <a:pt x="69784" y="321792"/>
                  <a:pt x="42544" y="294552"/>
                </a:cubicBezTo>
                <a:cubicBezTo>
                  <a:pt x="15303" y="267312"/>
                  <a:pt x="0" y="230366"/>
                  <a:pt x="0" y="191842"/>
                </a:cubicBezTo>
                <a:lnTo>
                  <a:pt x="0" y="145254"/>
                </a:lnTo>
                <a:cubicBezTo>
                  <a:pt x="0" y="106730"/>
                  <a:pt x="15303" y="69784"/>
                  <a:pt x="42544" y="42544"/>
                </a:cubicBezTo>
                <a:cubicBezTo>
                  <a:pt x="69784" y="15303"/>
                  <a:pt x="106730" y="0"/>
                  <a:pt x="145254" y="0"/>
                </a:cubicBezTo>
                <a:close/>
              </a:path>
            </a:pathLst>
          </a:custGeom>
          <a:solidFill>
            <a:srgbClr val="B97449"/>
          </a:solidFill>
        </p:spPr>
      </p:sp>
      <p:sp>
        <p:nvSpPr>
          <p:cNvPr id="15" name="TextBox 15"/>
          <p:cNvSpPr txBox="1"/>
          <p:nvPr/>
        </p:nvSpPr>
        <p:spPr>
          <a:xfrm>
            <a:off x="14170857" y="3109705"/>
            <a:ext cx="2718268" cy="1267501"/>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Train Test Split</a:t>
            </a:r>
          </a:p>
        </p:txBody>
      </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595462" y="3547661"/>
            <a:ext cx="2762371" cy="403997"/>
          </a:xfrm>
          <a:prstGeom prst="rect">
            <a:avLst/>
          </a:prstGeom>
        </p:spPr>
      </p:pic>
      <p:pic>
        <p:nvPicPr>
          <p:cNvPr id="21" name="Picture 21"/>
          <p:cNvPicPr>
            <a:picLocks noChangeAspect="1"/>
          </p:cNvPicPr>
          <p:nvPr/>
        </p:nvPicPr>
        <p:blipFill>
          <a:blip r:embed="rId9"/>
          <a:srcRect/>
          <a:stretch>
            <a:fillRect/>
          </a:stretch>
        </p:blipFill>
        <p:spPr>
          <a:xfrm>
            <a:off x="5222046" y="5599289"/>
            <a:ext cx="9956258" cy="2754752"/>
          </a:xfrm>
          <a:prstGeom prst="rect">
            <a:avLst/>
          </a:prstGeom>
        </p:spPr>
      </p:pic>
      <p:sp>
        <p:nvSpPr>
          <p:cNvPr id="22" name="TextBox 22"/>
          <p:cNvSpPr txBox="1"/>
          <p:nvPr/>
        </p:nvSpPr>
        <p:spPr>
          <a:xfrm>
            <a:off x="11040705" y="4089869"/>
            <a:ext cx="1871886" cy="329198"/>
          </a:xfrm>
          <a:prstGeom prst="rect">
            <a:avLst/>
          </a:prstGeom>
        </p:spPr>
        <p:txBody>
          <a:bodyPr lIns="0" tIns="0" rIns="0" bIns="0" rtlCol="0" anchor="t">
            <a:spAutoFit/>
          </a:bodyPr>
          <a:lstStyle/>
          <a:p>
            <a:pPr algn="ctr">
              <a:lnSpc>
                <a:spcPts val="2530"/>
              </a:lnSpc>
              <a:spcBef>
                <a:spcPct val="0"/>
              </a:spcBef>
            </a:pPr>
            <a:r>
              <a:rPr lang="en-US" sz="2300">
                <a:solidFill>
                  <a:srgbClr val="000000"/>
                </a:solidFill>
                <a:latin typeface="Oswald"/>
              </a:rPr>
              <a:t>BERT Embeddings</a:t>
            </a:r>
          </a:p>
        </p:txBody>
      </p:sp>
      <p:sp>
        <p:nvSpPr>
          <p:cNvPr id="24" name="Freeform 24"/>
          <p:cNvSpPr/>
          <p:nvPr/>
        </p:nvSpPr>
        <p:spPr>
          <a:xfrm>
            <a:off x="5222046" y="6807379"/>
            <a:ext cx="9956258" cy="414773"/>
          </a:xfrm>
          <a:custGeom>
            <a:avLst/>
            <a:gdLst/>
            <a:ahLst/>
            <a:cxnLst/>
            <a:rect l="l" t="t" r="r" b="b"/>
            <a:pathLst>
              <a:path w="2622224" h="109240">
                <a:moveTo>
                  <a:pt x="6221" y="0"/>
                </a:moveTo>
                <a:lnTo>
                  <a:pt x="2616004" y="0"/>
                </a:lnTo>
                <a:cubicBezTo>
                  <a:pt x="2617654" y="0"/>
                  <a:pt x="2619236" y="655"/>
                  <a:pt x="2620402" y="1822"/>
                </a:cubicBezTo>
                <a:cubicBezTo>
                  <a:pt x="2621569" y="2989"/>
                  <a:pt x="2622224" y="4571"/>
                  <a:pt x="2622224" y="6221"/>
                </a:cubicBezTo>
                <a:lnTo>
                  <a:pt x="2622224" y="103020"/>
                </a:lnTo>
                <a:cubicBezTo>
                  <a:pt x="2622224" y="104670"/>
                  <a:pt x="2621569" y="106252"/>
                  <a:pt x="2620402" y="107418"/>
                </a:cubicBezTo>
                <a:cubicBezTo>
                  <a:pt x="2619236" y="108585"/>
                  <a:pt x="2617654" y="109240"/>
                  <a:pt x="2616004" y="109240"/>
                </a:cubicBezTo>
                <a:lnTo>
                  <a:pt x="6221" y="109240"/>
                </a:lnTo>
                <a:cubicBezTo>
                  <a:pt x="4571" y="109240"/>
                  <a:pt x="2989" y="108585"/>
                  <a:pt x="1822" y="107418"/>
                </a:cubicBezTo>
                <a:cubicBezTo>
                  <a:pt x="655" y="106252"/>
                  <a:pt x="0" y="104670"/>
                  <a:pt x="0" y="103020"/>
                </a:cubicBezTo>
                <a:lnTo>
                  <a:pt x="0" y="6221"/>
                </a:lnTo>
                <a:cubicBezTo>
                  <a:pt x="0" y="4571"/>
                  <a:pt x="655" y="2989"/>
                  <a:pt x="1822" y="1822"/>
                </a:cubicBezTo>
                <a:cubicBezTo>
                  <a:pt x="2989" y="655"/>
                  <a:pt x="4571" y="0"/>
                  <a:pt x="6221" y="0"/>
                </a:cubicBezTo>
                <a:close/>
              </a:path>
            </a:pathLst>
          </a:custGeom>
          <a:solidFill>
            <a:srgbClr val="000000">
              <a:alpha val="0"/>
            </a:srgbClr>
          </a:solidFill>
          <a:ln w="76200">
            <a:solidFill>
              <a:srgbClr val="B97449"/>
            </a:solidFill>
          </a:ln>
        </p:spPr>
      </p:sp>
      <p:sp>
        <p:nvSpPr>
          <p:cNvPr id="27" name="Freeform 27"/>
          <p:cNvSpPr/>
          <p:nvPr/>
        </p:nvSpPr>
        <p:spPr>
          <a:xfrm>
            <a:off x="7086619" y="3097296"/>
            <a:ext cx="2718268" cy="1279910"/>
          </a:xfrm>
          <a:custGeom>
            <a:avLst/>
            <a:gdLst/>
            <a:ahLst/>
            <a:cxnLst/>
            <a:rect l="l" t="t" r="r" b="b"/>
            <a:pathLst>
              <a:path w="715922" h="337096">
                <a:moveTo>
                  <a:pt x="145254" y="0"/>
                </a:moveTo>
                <a:lnTo>
                  <a:pt x="570669" y="0"/>
                </a:lnTo>
                <a:cubicBezTo>
                  <a:pt x="609193" y="0"/>
                  <a:pt x="646138" y="15303"/>
                  <a:pt x="673379" y="42544"/>
                </a:cubicBezTo>
                <a:cubicBezTo>
                  <a:pt x="700619" y="69784"/>
                  <a:pt x="715922" y="106730"/>
                  <a:pt x="715922" y="145254"/>
                </a:cubicBezTo>
                <a:lnTo>
                  <a:pt x="715922" y="191842"/>
                </a:lnTo>
                <a:cubicBezTo>
                  <a:pt x="715922" y="230366"/>
                  <a:pt x="700619" y="267312"/>
                  <a:pt x="673379" y="294552"/>
                </a:cubicBezTo>
                <a:cubicBezTo>
                  <a:pt x="646138" y="321792"/>
                  <a:pt x="609193" y="337096"/>
                  <a:pt x="570669" y="337096"/>
                </a:cubicBezTo>
                <a:lnTo>
                  <a:pt x="145254" y="337096"/>
                </a:lnTo>
                <a:cubicBezTo>
                  <a:pt x="106730" y="337096"/>
                  <a:pt x="69784" y="321792"/>
                  <a:pt x="42544" y="294552"/>
                </a:cubicBezTo>
                <a:cubicBezTo>
                  <a:pt x="15303" y="267312"/>
                  <a:pt x="0" y="230366"/>
                  <a:pt x="0" y="191842"/>
                </a:cubicBezTo>
                <a:lnTo>
                  <a:pt x="0" y="145254"/>
                </a:lnTo>
                <a:cubicBezTo>
                  <a:pt x="0" y="106730"/>
                  <a:pt x="15303" y="69784"/>
                  <a:pt x="42544" y="42544"/>
                </a:cubicBezTo>
                <a:cubicBezTo>
                  <a:pt x="69784" y="15303"/>
                  <a:pt x="106730" y="0"/>
                  <a:pt x="145254" y="0"/>
                </a:cubicBezTo>
                <a:close/>
              </a:path>
            </a:pathLst>
          </a:custGeom>
          <a:solidFill>
            <a:srgbClr val="B97449"/>
          </a:solidFill>
        </p:spPr>
      </p:sp>
      <p:sp>
        <p:nvSpPr>
          <p:cNvPr id="28" name="TextBox 28"/>
          <p:cNvSpPr txBox="1"/>
          <p:nvPr/>
        </p:nvSpPr>
        <p:spPr>
          <a:xfrm>
            <a:off x="7086619" y="3097295"/>
            <a:ext cx="2718268" cy="1292319"/>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Embeddings with </a:t>
            </a:r>
            <a:r>
              <a:rPr lang="en-US" sz="2000" dirty="0" err="1">
                <a:solidFill>
                  <a:srgbClr val="FFFFFF"/>
                </a:solidFill>
                <a:latin typeface="DM Sans Bold"/>
              </a:rPr>
              <a:t>BertModel</a:t>
            </a:r>
            <a:endParaRPr lang="en-US" sz="2000" dirty="0">
              <a:solidFill>
                <a:srgbClr val="FFFFFF"/>
              </a:solidFill>
              <a:latin typeface="DM Sans Bold"/>
            </a:endParaRPr>
          </a:p>
        </p:txBody>
      </p:sp>
      <p:sp>
        <p:nvSpPr>
          <p:cNvPr id="32" name="Freeform 32"/>
          <p:cNvSpPr/>
          <p:nvPr/>
        </p:nvSpPr>
        <p:spPr>
          <a:xfrm>
            <a:off x="5222046" y="6030871"/>
            <a:ext cx="9956258" cy="414773"/>
          </a:xfrm>
          <a:custGeom>
            <a:avLst/>
            <a:gdLst/>
            <a:ahLst/>
            <a:cxnLst/>
            <a:rect l="l" t="t" r="r" b="b"/>
            <a:pathLst>
              <a:path w="2622224" h="109240">
                <a:moveTo>
                  <a:pt x="6221" y="0"/>
                </a:moveTo>
                <a:lnTo>
                  <a:pt x="2616004" y="0"/>
                </a:lnTo>
                <a:cubicBezTo>
                  <a:pt x="2617654" y="0"/>
                  <a:pt x="2619236" y="655"/>
                  <a:pt x="2620402" y="1822"/>
                </a:cubicBezTo>
                <a:cubicBezTo>
                  <a:pt x="2621569" y="2989"/>
                  <a:pt x="2622224" y="4571"/>
                  <a:pt x="2622224" y="6221"/>
                </a:cubicBezTo>
                <a:lnTo>
                  <a:pt x="2622224" y="103020"/>
                </a:lnTo>
                <a:cubicBezTo>
                  <a:pt x="2622224" y="104670"/>
                  <a:pt x="2621569" y="106252"/>
                  <a:pt x="2620402" y="107418"/>
                </a:cubicBezTo>
                <a:cubicBezTo>
                  <a:pt x="2619236" y="108585"/>
                  <a:pt x="2617654" y="109240"/>
                  <a:pt x="2616004" y="109240"/>
                </a:cubicBezTo>
                <a:lnTo>
                  <a:pt x="6221" y="109240"/>
                </a:lnTo>
                <a:cubicBezTo>
                  <a:pt x="4571" y="109240"/>
                  <a:pt x="2989" y="108585"/>
                  <a:pt x="1822" y="107418"/>
                </a:cubicBezTo>
                <a:cubicBezTo>
                  <a:pt x="655" y="106252"/>
                  <a:pt x="0" y="104670"/>
                  <a:pt x="0" y="103020"/>
                </a:cubicBezTo>
                <a:lnTo>
                  <a:pt x="0" y="6221"/>
                </a:lnTo>
                <a:cubicBezTo>
                  <a:pt x="0" y="4571"/>
                  <a:pt x="655" y="2989"/>
                  <a:pt x="1822" y="1822"/>
                </a:cubicBezTo>
                <a:cubicBezTo>
                  <a:pt x="2989" y="655"/>
                  <a:pt x="4571" y="0"/>
                  <a:pt x="6221" y="0"/>
                </a:cubicBezTo>
                <a:close/>
              </a:path>
            </a:pathLst>
          </a:custGeom>
          <a:solidFill>
            <a:srgbClr val="000000">
              <a:alpha val="0"/>
            </a:srgbClr>
          </a:solidFill>
          <a:ln w="76200">
            <a:solidFill>
              <a:srgbClr val="B97449"/>
            </a:solidFill>
          </a:ln>
        </p:spPr>
      </p:sp>
      <p:cxnSp>
        <p:nvCxnSpPr>
          <p:cNvPr id="47" name="Connector: Elbow 46">
            <a:extLst>
              <a:ext uri="{FF2B5EF4-FFF2-40B4-BE49-F238E27FC236}">
                <a16:creationId xmlns:a16="http://schemas.microsoft.com/office/drawing/2014/main" id="{F41F0B8D-FE4E-4609-7631-995A51F4E9C9}"/>
              </a:ext>
            </a:extLst>
          </p:cNvPr>
          <p:cNvCxnSpPr>
            <a:cxnSpLocks/>
            <a:stCxn id="15" idx="2"/>
            <a:endCxn id="11" idx="0"/>
          </p:cNvCxnSpPr>
          <p:nvPr/>
        </p:nvCxnSpPr>
        <p:spPr>
          <a:xfrm rot="5400000">
            <a:off x="8211188" y="-982093"/>
            <a:ext cx="1959505" cy="12678102"/>
          </a:xfrm>
          <a:prstGeom prst="bentConnector3">
            <a:avLst>
              <a:gd name="adj1" fmla="val 50000"/>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9CB5E7-C503-AC29-4B87-ED82ACF0D09B}"/>
              </a:ext>
            </a:extLst>
          </p:cNvPr>
          <p:cNvCxnSpPr>
            <a:cxnSpLocks/>
            <a:stCxn id="8" idx="3"/>
            <a:endCxn id="28" idx="1"/>
          </p:cNvCxnSpPr>
          <p:nvPr/>
        </p:nvCxnSpPr>
        <p:spPr>
          <a:xfrm>
            <a:off x="6267995" y="3737251"/>
            <a:ext cx="818624" cy="6204"/>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7398958-BBA0-2074-036D-C32E7AB54497}"/>
              </a:ext>
            </a:extLst>
          </p:cNvPr>
          <p:cNvCxnSpPr>
            <a:cxnSpLocks/>
            <a:stCxn id="12" idx="3"/>
            <a:endCxn id="8" idx="1"/>
          </p:cNvCxnSpPr>
          <p:nvPr/>
        </p:nvCxnSpPr>
        <p:spPr>
          <a:xfrm>
            <a:off x="2730577" y="3723763"/>
            <a:ext cx="819150" cy="13488"/>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112FCBF-249E-E1FA-1154-70DAE74C0831}"/>
              </a:ext>
            </a:extLst>
          </p:cNvPr>
          <p:cNvCxnSpPr>
            <a:cxnSpLocks/>
            <a:stCxn id="28" idx="3"/>
            <a:endCxn id="16" idx="1"/>
          </p:cNvCxnSpPr>
          <p:nvPr/>
        </p:nvCxnSpPr>
        <p:spPr>
          <a:xfrm>
            <a:off x="9804887" y="3743455"/>
            <a:ext cx="790575" cy="6205"/>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DAA503A-20A9-26C1-A985-685E12301A87}"/>
              </a:ext>
            </a:extLst>
          </p:cNvPr>
          <p:cNvCxnSpPr>
            <a:cxnSpLocks/>
            <a:stCxn id="16" idx="3"/>
            <a:endCxn id="15" idx="1"/>
          </p:cNvCxnSpPr>
          <p:nvPr/>
        </p:nvCxnSpPr>
        <p:spPr>
          <a:xfrm flipV="1">
            <a:off x="13357833" y="3743456"/>
            <a:ext cx="813024" cy="6204"/>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14">
            <a:extLst>
              <a:ext uri="{FF2B5EF4-FFF2-40B4-BE49-F238E27FC236}">
                <a16:creationId xmlns:a16="http://schemas.microsoft.com/office/drawing/2014/main" id="{59A4CFD3-99DD-CFA5-C0B0-01C8F74B444A}"/>
              </a:ext>
            </a:extLst>
          </p:cNvPr>
          <p:cNvPicPr>
            <a:picLocks noChangeAspect="1"/>
          </p:cNvPicPr>
          <p:nvPr/>
        </p:nvPicPr>
        <p:blipFill>
          <a:blip r:embed="rId10"/>
          <a:srcRect/>
          <a:stretch>
            <a:fillRect/>
          </a:stretch>
        </p:blipFill>
        <p:spPr>
          <a:xfrm>
            <a:off x="15227087" y="5897387"/>
            <a:ext cx="632850" cy="632850"/>
          </a:xfrm>
          <a:prstGeom prst="rect">
            <a:avLst/>
          </a:prstGeom>
        </p:spPr>
      </p:pic>
      <p:pic>
        <p:nvPicPr>
          <p:cNvPr id="9" name="Picture 10">
            <a:extLst>
              <a:ext uri="{FF2B5EF4-FFF2-40B4-BE49-F238E27FC236}">
                <a16:creationId xmlns:a16="http://schemas.microsoft.com/office/drawing/2014/main" id="{6EB131CB-5365-0436-0155-4CD3033182A9}"/>
              </a:ext>
            </a:extLst>
          </p:cNvPr>
          <p:cNvPicPr>
            <a:picLocks noChangeAspect="1"/>
          </p:cNvPicPr>
          <p:nvPr/>
        </p:nvPicPr>
        <p:blipFill>
          <a:blip r:embed="rId11"/>
          <a:srcRect/>
          <a:stretch>
            <a:fillRect/>
          </a:stretch>
        </p:blipFill>
        <p:spPr>
          <a:xfrm rot="-392019">
            <a:off x="16645182" y="8113089"/>
            <a:ext cx="2144488" cy="3569040"/>
          </a:xfrm>
          <a:prstGeom prst="rect">
            <a:avLst/>
          </a:prstGeom>
        </p:spPr>
      </p:pic>
      <p:grpSp>
        <p:nvGrpSpPr>
          <p:cNvPr id="13" name="Group 11">
            <a:extLst>
              <a:ext uri="{FF2B5EF4-FFF2-40B4-BE49-F238E27FC236}">
                <a16:creationId xmlns:a16="http://schemas.microsoft.com/office/drawing/2014/main" id="{89EBD2EC-2485-0508-2500-E6DDCA1137A7}"/>
              </a:ext>
            </a:extLst>
          </p:cNvPr>
          <p:cNvGrpSpPr/>
          <p:nvPr/>
        </p:nvGrpSpPr>
        <p:grpSpPr>
          <a:xfrm>
            <a:off x="0" y="9795557"/>
            <a:ext cx="18384652" cy="491443"/>
            <a:chOff x="0" y="0"/>
            <a:chExt cx="24512869" cy="655257"/>
          </a:xfrm>
        </p:grpSpPr>
        <p:grpSp>
          <p:nvGrpSpPr>
            <p:cNvPr id="17" name="Group 12">
              <a:extLst>
                <a:ext uri="{FF2B5EF4-FFF2-40B4-BE49-F238E27FC236}">
                  <a16:creationId xmlns:a16="http://schemas.microsoft.com/office/drawing/2014/main" id="{DEA4B9ED-D788-0EFC-E341-EE80C63B9CC1}"/>
                </a:ext>
              </a:extLst>
            </p:cNvPr>
            <p:cNvGrpSpPr/>
            <p:nvPr/>
          </p:nvGrpSpPr>
          <p:grpSpPr>
            <a:xfrm>
              <a:off x="0" y="0"/>
              <a:ext cx="24512869" cy="655257"/>
              <a:chOff x="0" y="0"/>
              <a:chExt cx="4842048" cy="129434"/>
            </a:xfrm>
          </p:grpSpPr>
          <p:sp>
            <p:nvSpPr>
              <p:cNvPr id="31" name="Freeform 13">
                <a:extLst>
                  <a:ext uri="{FF2B5EF4-FFF2-40B4-BE49-F238E27FC236}">
                    <a16:creationId xmlns:a16="http://schemas.microsoft.com/office/drawing/2014/main" id="{1AACD5D0-2B78-F625-5792-634680C8176B}"/>
                  </a:ext>
                </a:extLst>
              </p:cNvPr>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33" name="TextBox 14">
                <a:extLst>
                  <a:ext uri="{FF2B5EF4-FFF2-40B4-BE49-F238E27FC236}">
                    <a16:creationId xmlns:a16="http://schemas.microsoft.com/office/drawing/2014/main" id="{284ED8F0-ADCA-93E9-8643-227FDA3DAC16}"/>
                  </a:ext>
                </a:extLst>
              </p:cNvPr>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18" name="TextBox 15">
              <a:extLst>
                <a:ext uri="{FF2B5EF4-FFF2-40B4-BE49-F238E27FC236}">
                  <a16:creationId xmlns:a16="http://schemas.microsoft.com/office/drawing/2014/main" id="{F3BA327D-3D2F-3B8B-3B7F-C4C11DB4D5CF}"/>
                </a:ext>
              </a:extLst>
            </p:cNvPr>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19" name="TextBox 16">
              <a:extLst>
                <a:ext uri="{FF2B5EF4-FFF2-40B4-BE49-F238E27FC236}">
                  <a16:creationId xmlns:a16="http://schemas.microsoft.com/office/drawing/2014/main" id="{F903490E-5083-82A2-09CF-DAD6738BA623}"/>
                </a:ext>
              </a:extLst>
            </p:cNvPr>
            <p:cNvSpPr txBox="1"/>
            <p:nvPr/>
          </p:nvSpPr>
          <p:spPr>
            <a:xfrm>
              <a:off x="4565553" y="136070"/>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20" name="TextBox 17">
              <a:extLst>
                <a:ext uri="{FF2B5EF4-FFF2-40B4-BE49-F238E27FC236}">
                  <a16:creationId xmlns:a16="http://schemas.microsoft.com/office/drawing/2014/main" id="{54FF19F8-1AF6-D3C9-755D-1A588D77D7FC}"/>
                </a:ext>
              </a:extLst>
            </p:cNvPr>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23" name="TextBox 18">
              <a:extLst>
                <a:ext uri="{FF2B5EF4-FFF2-40B4-BE49-F238E27FC236}">
                  <a16:creationId xmlns:a16="http://schemas.microsoft.com/office/drawing/2014/main" id="{564024EB-6928-4121-254C-5B7759A29FB8}"/>
                </a:ext>
              </a:extLst>
            </p:cNvPr>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25" name="TextBox 19">
              <a:extLst>
                <a:ext uri="{FF2B5EF4-FFF2-40B4-BE49-F238E27FC236}">
                  <a16:creationId xmlns:a16="http://schemas.microsoft.com/office/drawing/2014/main" id="{227C5BDB-418A-788B-709F-6767CD6298E7}"/>
                </a:ext>
              </a:extLst>
            </p:cNvPr>
            <p:cNvSpPr txBox="1"/>
            <p:nvPr/>
          </p:nvSpPr>
          <p:spPr>
            <a:xfrm>
              <a:off x="15896566" y="136070"/>
              <a:ext cx="178133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Methodology</a:t>
              </a:r>
            </a:p>
          </p:txBody>
        </p:sp>
        <p:sp>
          <p:nvSpPr>
            <p:cNvPr id="26" name="TextBox 20">
              <a:extLst>
                <a:ext uri="{FF2B5EF4-FFF2-40B4-BE49-F238E27FC236}">
                  <a16:creationId xmlns:a16="http://schemas.microsoft.com/office/drawing/2014/main" id="{EEC337F8-E513-E620-7784-2B47AC4E10A6}"/>
                </a:ext>
              </a:extLst>
            </p:cNvPr>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29" name="TextBox 21">
              <a:extLst>
                <a:ext uri="{FF2B5EF4-FFF2-40B4-BE49-F238E27FC236}">
                  <a16:creationId xmlns:a16="http://schemas.microsoft.com/office/drawing/2014/main" id="{9AA62D65-5C0E-13FA-4EF2-9BB3F81FE946}"/>
                </a:ext>
              </a:extLst>
            </p:cNvPr>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30" name="TextBox 22">
              <a:extLst>
                <a:ext uri="{FF2B5EF4-FFF2-40B4-BE49-F238E27FC236}">
                  <a16:creationId xmlns:a16="http://schemas.microsoft.com/office/drawing/2014/main" id="{1A54C9A4-491E-092A-FE60-F982AF8F1459}"/>
                </a:ext>
              </a:extLst>
            </p:cNvPr>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0755"/>
          <a:stretch>
            <a:fillRect/>
          </a:stretch>
        </p:blipFill>
        <p:spPr>
          <a:xfrm flipH="1">
            <a:off x="15042379" y="-1606792"/>
            <a:ext cx="4433842" cy="3862968"/>
          </a:xfrm>
          <a:prstGeom prst="rect">
            <a:avLst/>
          </a:prstGeom>
        </p:spPr>
      </p:pic>
      <p:sp>
        <p:nvSpPr>
          <p:cNvPr id="6" name="Freeform 6"/>
          <p:cNvSpPr/>
          <p:nvPr/>
        </p:nvSpPr>
        <p:spPr>
          <a:xfrm>
            <a:off x="3434060" y="3655307"/>
            <a:ext cx="2717449" cy="1279525"/>
          </a:xfrm>
          <a:custGeom>
            <a:avLst/>
            <a:gdLst/>
            <a:ahLst/>
            <a:cxnLst/>
            <a:rect l="l" t="t" r="r" b="b"/>
            <a:pathLst>
              <a:path w="715922" h="337096">
                <a:moveTo>
                  <a:pt x="145297" y="0"/>
                </a:moveTo>
                <a:lnTo>
                  <a:pt x="570625" y="0"/>
                </a:lnTo>
                <a:cubicBezTo>
                  <a:pt x="609160" y="0"/>
                  <a:pt x="646117" y="15308"/>
                  <a:pt x="673366" y="42557"/>
                </a:cubicBezTo>
                <a:cubicBezTo>
                  <a:pt x="700614" y="69805"/>
                  <a:pt x="715922" y="106762"/>
                  <a:pt x="715922" y="145297"/>
                </a:cubicBezTo>
                <a:lnTo>
                  <a:pt x="715922" y="191799"/>
                </a:lnTo>
                <a:cubicBezTo>
                  <a:pt x="715922" y="272044"/>
                  <a:pt x="650871" y="337096"/>
                  <a:pt x="570625" y="337096"/>
                </a:cubicBezTo>
                <a:lnTo>
                  <a:pt x="145297" y="337096"/>
                </a:lnTo>
                <a:cubicBezTo>
                  <a:pt x="106762" y="337096"/>
                  <a:pt x="69805" y="321788"/>
                  <a:pt x="42557" y="294539"/>
                </a:cubicBezTo>
                <a:cubicBezTo>
                  <a:pt x="15308" y="267291"/>
                  <a:pt x="0" y="230334"/>
                  <a:pt x="0" y="191799"/>
                </a:cubicBezTo>
                <a:lnTo>
                  <a:pt x="0" y="145297"/>
                </a:lnTo>
                <a:cubicBezTo>
                  <a:pt x="0" y="65052"/>
                  <a:pt x="65052" y="0"/>
                  <a:pt x="145297" y="0"/>
                </a:cubicBezTo>
                <a:close/>
              </a:path>
            </a:pathLst>
          </a:custGeom>
          <a:solidFill>
            <a:srgbClr val="B97449"/>
          </a:solidFill>
        </p:spPr>
      </p:sp>
      <p:sp>
        <p:nvSpPr>
          <p:cNvPr id="7" name="TextBox 7"/>
          <p:cNvSpPr txBox="1"/>
          <p:nvPr/>
        </p:nvSpPr>
        <p:spPr>
          <a:xfrm>
            <a:off x="3434060" y="3641249"/>
            <a:ext cx="2717449" cy="1279525"/>
          </a:xfrm>
          <a:prstGeom prst="rect">
            <a:avLst/>
          </a:prstGeom>
        </p:spPr>
        <p:txBody>
          <a:bodyPr lIns="50800" tIns="50800" rIns="50800" bIns="50800" rtlCol="0" anchor="ctr"/>
          <a:lstStyle/>
          <a:p>
            <a:pPr algn="ctr">
              <a:lnSpc>
                <a:spcPts val="2200"/>
              </a:lnSpc>
            </a:pPr>
            <a:r>
              <a:rPr lang="en-US" sz="2000" dirty="0" err="1">
                <a:solidFill>
                  <a:srgbClr val="FFFFFF"/>
                </a:solidFill>
                <a:latin typeface="DM Sans Bold"/>
              </a:rPr>
              <a:t>Tok﻿enization</a:t>
            </a:r>
            <a:r>
              <a:rPr lang="en-US" sz="2000" dirty="0">
                <a:solidFill>
                  <a:srgbClr val="FFFFFF"/>
                </a:solidFill>
                <a:latin typeface="DM Sans Bold"/>
              </a:rPr>
              <a:t> with </a:t>
            </a:r>
            <a:r>
              <a:rPr lang="en-US" sz="2000" dirty="0" err="1">
                <a:solidFill>
                  <a:srgbClr val="FFFFFF"/>
                </a:solidFill>
                <a:latin typeface="DM Sans Bold"/>
              </a:rPr>
              <a:t>BertTokenizer</a:t>
            </a:r>
            <a:r>
              <a:rPr lang="en-US" sz="2000" dirty="0">
                <a:solidFill>
                  <a:srgbClr val="FFFFFF"/>
                </a:solidFill>
                <a:latin typeface="DM Sans Bold"/>
              </a:rPr>
              <a:t> </a:t>
            </a:r>
          </a:p>
        </p:txBody>
      </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70912" y="3615361"/>
            <a:ext cx="1331302" cy="1331302"/>
          </a:xfrm>
          <a:prstGeom prst="rect">
            <a:avLst/>
          </a:prstGeom>
        </p:spPr>
      </p:pic>
      <p:sp>
        <p:nvSpPr>
          <p:cNvPr id="10" name="Freeform 10"/>
          <p:cNvSpPr/>
          <p:nvPr/>
        </p:nvSpPr>
        <p:spPr>
          <a:xfrm>
            <a:off x="7383356" y="3641249"/>
            <a:ext cx="3147942" cy="1279525"/>
          </a:xfrm>
          <a:custGeom>
            <a:avLst/>
            <a:gdLst/>
            <a:ahLst/>
            <a:cxnLst/>
            <a:rect l="l" t="t" r="r" b="b"/>
            <a:pathLst>
              <a:path w="829337" h="337096">
                <a:moveTo>
                  <a:pt x="125427" y="0"/>
                </a:moveTo>
                <a:lnTo>
                  <a:pt x="703910" y="0"/>
                </a:lnTo>
                <a:cubicBezTo>
                  <a:pt x="773182" y="0"/>
                  <a:pt x="829337" y="56156"/>
                  <a:pt x="829337" y="125427"/>
                </a:cubicBezTo>
                <a:lnTo>
                  <a:pt x="829337" y="211668"/>
                </a:lnTo>
                <a:cubicBezTo>
                  <a:pt x="829337" y="280940"/>
                  <a:pt x="773182" y="337096"/>
                  <a:pt x="703910" y="337096"/>
                </a:cubicBezTo>
                <a:lnTo>
                  <a:pt x="125427" y="337096"/>
                </a:lnTo>
                <a:cubicBezTo>
                  <a:pt x="56156" y="337096"/>
                  <a:pt x="0" y="280940"/>
                  <a:pt x="0" y="211668"/>
                </a:cubicBezTo>
                <a:lnTo>
                  <a:pt x="0" y="125427"/>
                </a:lnTo>
                <a:cubicBezTo>
                  <a:pt x="0" y="56156"/>
                  <a:pt x="56156" y="0"/>
                  <a:pt x="125427" y="0"/>
                </a:cubicBezTo>
                <a:close/>
              </a:path>
            </a:pathLst>
          </a:custGeom>
          <a:solidFill>
            <a:srgbClr val="B97449"/>
          </a:solidFill>
        </p:spPr>
      </p:sp>
      <p:sp>
        <p:nvSpPr>
          <p:cNvPr id="11" name="TextBox 11"/>
          <p:cNvSpPr txBox="1"/>
          <p:nvPr/>
        </p:nvSpPr>
        <p:spPr>
          <a:xfrm>
            <a:off x="7383356" y="3641249"/>
            <a:ext cx="3147942" cy="1279525"/>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Train Validation Test Split</a:t>
            </a:r>
          </a:p>
        </p:txBody>
      </p:sp>
      <p:sp>
        <p:nvSpPr>
          <p:cNvPr id="15" name="Freeform 15"/>
          <p:cNvSpPr/>
          <p:nvPr/>
        </p:nvSpPr>
        <p:spPr>
          <a:xfrm>
            <a:off x="11760050" y="3655307"/>
            <a:ext cx="2717449" cy="1279525"/>
          </a:xfrm>
          <a:custGeom>
            <a:avLst/>
            <a:gdLst/>
            <a:ahLst/>
            <a:cxnLst/>
            <a:rect l="l" t="t" r="r" b="b"/>
            <a:pathLst>
              <a:path w="715922" h="337096">
                <a:moveTo>
                  <a:pt x="145297" y="0"/>
                </a:moveTo>
                <a:lnTo>
                  <a:pt x="570625" y="0"/>
                </a:lnTo>
                <a:cubicBezTo>
                  <a:pt x="609160" y="0"/>
                  <a:pt x="646117" y="15308"/>
                  <a:pt x="673366" y="42557"/>
                </a:cubicBezTo>
                <a:cubicBezTo>
                  <a:pt x="700614" y="69805"/>
                  <a:pt x="715922" y="106762"/>
                  <a:pt x="715922" y="145297"/>
                </a:cubicBezTo>
                <a:lnTo>
                  <a:pt x="715922" y="191799"/>
                </a:lnTo>
                <a:cubicBezTo>
                  <a:pt x="715922" y="272044"/>
                  <a:pt x="650871" y="337096"/>
                  <a:pt x="570625" y="337096"/>
                </a:cubicBezTo>
                <a:lnTo>
                  <a:pt x="145297" y="337096"/>
                </a:lnTo>
                <a:cubicBezTo>
                  <a:pt x="106762" y="337096"/>
                  <a:pt x="69805" y="321788"/>
                  <a:pt x="42557" y="294539"/>
                </a:cubicBezTo>
                <a:cubicBezTo>
                  <a:pt x="15308" y="267291"/>
                  <a:pt x="0" y="230334"/>
                  <a:pt x="0" y="191799"/>
                </a:cubicBezTo>
                <a:lnTo>
                  <a:pt x="0" y="145297"/>
                </a:lnTo>
                <a:cubicBezTo>
                  <a:pt x="0" y="65052"/>
                  <a:pt x="65052" y="0"/>
                  <a:pt x="145297" y="0"/>
                </a:cubicBezTo>
                <a:close/>
              </a:path>
            </a:pathLst>
          </a:custGeom>
          <a:solidFill>
            <a:srgbClr val="B97449"/>
          </a:solidFill>
        </p:spPr>
      </p:sp>
      <p:sp>
        <p:nvSpPr>
          <p:cNvPr id="16" name="TextBox 16"/>
          <p:cNvSpPr txBox="1"/>
          <p:nvPr/>
        </p:nvSpPr>
        <p:spPr>
          <a:xfrm>
            <a:off x="11760050" y="3655307"/>
            <a:ext cx="2717449" cy="1279525"/>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Data preparation</a:t>
            </a:r>
          </a:p>
        </p:txBody>
      </p:sp>
      <p:pic>
        <p:nvPicPr>
          <p:cNvPr id="17" name="Picture 17"/>
          <p:cNvPicPr>
            <a:picLocks noChangeAspect="1"/>
          </p:cNvPicPr>
          <p:nvPr/>
        </p:nvPicPr>
        <p:blipFill>
          <a:blip r:embed="rId7"/>
          <a:srcRect b="69114"/>
          <a:stretch>
            <a:fillRect/>
          </a:stretch>
        </p:blipFill>
        <p:spPr>
          <a:xfrm>
            <a:off x="10735436" y="2438757"/>
            <a:ext cx="6681653" cy="742257"/>
          </a:xfrm>
          <a:prstGeom prst="rect">
            <a:avLst/>
          </a:prstGeom>
        </p:spPr>
      </p:pic>
      <p:sp>
        <p:nvSpPr>
          <p:cNvPr id="19" name="Freeform 19"/>
          <p:cNvSpPr/>
          <p:nvPr/>
        </p:nvSpPr>
        <p:spPr>
          <a:xfrm>
            <a:off x="951381" y="5648465"/>
            <a:ext cx="13718567" cy="1854545"/>
          </a:xfrm>
          <a:custGeom>
            <a:avLst/>
            <a:gdLst/>
            <a:ahLst/>
            <a:cxnLst/>
            <a:rect l="l" t="t" r="r" b="b"/>
            <a:pathLst>
              <a:path w="3613120" h="488440">
                <a:moveTo>
                  <a:pt x="4515" y="0"/>
                </a:moveTo>
                <a:lnTo>
                  <a:pt x="3608605" y="0"/>
                </a:lnTo>
                <a:cubicBezTo>
                  <a:pt x="3609803" y="0"/>
                  <a:pt x="3610951" y="476"/>
                  <a:pt x="3611798" y="1322"/>
                </a:cubicBezTo>
                <a:cubicBezTo>
                  <a:pt x="3612645" y="2169"/>
                  <a:pt x="3613120" y="3317"/>
                  <a:pt x="3613120" y="4515"/>
                </a:cubicBezTo>
                <a:lnTo>
                  <a:pt x="3613120" y="483925"/>
                </a:lnTo>
                <a:cubicBezTo>
                  <a:pt x="3613120" y="485122"/>
                  <a:pt x="3612645" y="486271"/>
                  <a:pt x="3611798" y="487117"/>
                </a:cubicBezTo>
                <a:cubicBezTo>
                  <a:pt x="3610951" y="487964"/>
                  <a:pt x="3609803" y="488440"/>
                  <a:pt x="3608605" y="488440"/>
                </a:cubicBezTo>
                <a:lnTo>
                  <a:pt x="4515" y="488440"/>
                </a:lnTo>
                <a:cubicBezTo>
                  <a:pt x="3317" y="488440"/>
                  <a:pt x="2169" y="487964"/>
                  <a:pt x="1322" y="487117"/>
                </a:cubicBezTo>
                <a:cubicBezTo>
                  <a:pt x="476" y="486271"/>
                  <a:pt x="0" y="485122"/>
                  <a:pt x="0" y="483925"/>
                </a:cubicBezTo>
                <a:lnTo>
                  <a:pt x="0" y="4515"/>
                </a:lnTo>
                <a:cubicBezTo>
                  <a:pt x="0" y="3317"/>
                  <a:pt x="476" y="2169"/>
                  <a:pt x="1322" y="1322"/>
                </a:cubicBezTo>
                <a:cubicBezTo>
                  <a:pt x="2169" y="476"/>
                  <a:pt x="3317" y="0"/>
                  <a:pt x="4515" y="0"/>
                </a:cubicBezTo>
                <a:close/>
              </a:path>
            </a:pathLst>
          </a:custGeom>
          <a:solidFill>
            <a:srgbClr val="000000">
              <a:alpha val="0"/>
            </a:srgbClr>
          </a:solidFill>
          <a:ln w="76200">
            <a:solidFill>
              <a:srgbClr val="AB7A5B"/>
            </a:solidFill>
            <a:prstDash val="sysDash"/>
          </a:ln>
        </p:spPr>
      </p:sp>
      <p:sp>
        <p:nvSpPr>
          <p:cNvPr id="22" name="Freeform 22"/>
          <p:cNvSpPr/>
          <p:nvPr/>
        </p:nvSpPr>
        <p:spPr>
          <a:xfrm>
            <a:off x="8140811" y="5997280"/>
            <a:ext cx="2717449" cy="1279525"/>
          </a:xfrm>
          <a:custGeom>
            <a:avLst/>
            <a:gdLst/>
            <a:ahLst/>
            <a:cxnLst/>
            <a:rect l="l" t="t" r="r" b="b"/>
            <a:pathLst>
              <a:path w="715922" h="337096">
                <a:moveTo>
                  <a:pt x="145297" y="0"/>
                </a:moveTo>
                <a:lnTo>
                  <a:pt x="570625" y="0"/>
                </a:lnTo>
                <a:cubicBezTo>
                  <a:pt x="609160" y="0"/>
                  <a:pt x="646117" y="15308"/>
                  <a:pt x="673366" y="42557"/>
                </a:cubicBezTo>
                <a:cubicBezTo>
                  <a:pt x="700614" y="69805"/>
                  <a:pt x="715922" y="106762"/>
                  <a:pt x="715922" y="145297"/>
                </a:cubicBezTo>
                <a:lnTo>
                  <a:pt x="715922" y="191799"/>
                </a:lnTo>
                <a:cubicBezTo>
                  <a:pt x="715922" y="272044"/>
                  <a:pt x="650871" y="337096"/>
                  <a:pt x="570625" y="337096"/>
                </a:cubicBezTo>
                <a:lnTo>
                  <a:pt x="145297" y="337096"/>
                </a:lnTo>
                <a:cubicBezTo>
                  <a:pt x="106762" y="337096"/>
                  <a:pt x="69805" y="321788"/>
                  <a:pt x="42557" y="294539"/>
                </a:cubicBezTo>
                <a:cubicBezTo>
                  <a:pt x="15308" y="267291"/>
                  <a:pt x="0" y="230334"/>
                  <a:pt x="0" y="191799"/>
                </a:cubicBezTo>
                <a:lnTo>
                  <a:pt x="0" y="145297"/>
                </a:lnTo>
                <a:cubicBezTo>
                  <a:pt x="0" y="65052"/>
                  <a:pt x="65052" y="0"/>
                  <a:pt x="145297" y="0"/>
                </a:cubicBezTo>
                <a:close/>
              </a:path>
            </a:pathLst>
          </a:custGeom>
          <a:solidFill>
            <a:srgbClr val="B97449"/>
          </a:solidFill>
        </p:spPr>
      </p:sp>
      <p:sp>
        <p:nvSpPr>
          <p:cNvPr id="23" name="TextBox 23"/>
          <p:cNvSpPr txBox="1"/>
          <p:nvPr/>
        </p:nvSpPr>
        <p:spPr>
          <a:xfrm>
            <a:off x="8140811" y="5997280"/>
            <a:ext cx="2717449" cy="1279525"/>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Deep Learning Layers</a:t>
            </a:r>
          </a:p>
        </p:txBody>
      </p:sp>
      <p:sp>
        <p:nvSpPr>
          <p:cNvPr id="25" name="Freeform 25"/>
          <p:cNvSpPr/>
          <p:nvPr/>
        </p:nvSpPr>
        <p:spPr>
          <a:xfrm>
            <a:off x="11783674" y="5997280"/>
            <a:ext cx="2717449" cy="1283109"/>
          </a:xfrm>
          <a:custGeom>
            <a:avLst/>
            <a:gdLst/>
            <a:ahLst/>
            <a:cxnLst/>
            <a:rect l="l" t="t" r="r" b="b"/>
            <a:pathLst>
              <a:path w="715922" h="338040">
                <a:moveTo>
                  <a:pt x="145297" y="0"/>
                </a:moveTo>
                <a:lnTo>
                  <a:pt x="570625" y="0"/>
                </a:lnTo>
                <a:cubicBezTo>
                  <a:pt x="609160" y="0"/>
                  <a:pt x="646117" y="15308"/>
                  <a:pt x="673366" y="42557"/>
                </a:cubicBezTo>
                <a:cubicBezTo>
                  <a:pt x="700614" y="69805"/>
                  <a:pt x="715922" y="106762"/>
                  <a:pt x="715922" y="145297"/>
                </a:cubicBezTo>
                <a:lnTo>
                  <a:pt x="715922" y="192743"/>
                </a:lnTo>
                <a:cubicBezTo>
                  <a:pt x="715922" y="272988"/>
                  <a:pt x="650871" y="338040"/>
                  <a:pt x="570625" y="338040"/>
                </a:cubicBezTo>
                <a:lnTo>
                  <a:pt x="145297" y="338040"/>
                </a:lnTo>
                <a:cubicBezTo>
                  <a:pt x="65052" y="338040"/>
                  <a:pt x="0" y="272988"/>
                  <a:pt x="0" y="192743"/>
                </a:cubicBezTo>
                <a:lnTo>
                  <a:pt x="0" y="145297"/>
                </a:lnTo>
                <a:cubicBezTo>
                  <a:pt x="0" y="65052"/>
                  <a:pt x="65052" y="0"/>
                  <a:pt x="145297" y="0"/>
                </a:cubicBezTo>
                <a:close/>
              </a:path>
            </a:pathLst>
          </a:custGeom>
          <a:solidFill>
            <a:srgbClr val="B97449"/>
          </a:solidFill>
        </p:spPr>
      </p:sp>
      <p:sp>
        <p:nvSpPr>
          <p:cNvPr id="26" name="TextBox 26"/>
          <p:cNvSpPr txBox="1"/>
          <p:nvPr/>
        </p:nvSpPr>
        <p:spPr>
          <a:xfrm>
            <a:off x="11783674" y="5997280"/>
            <a:ext cx="2693825" cy="1279525"/>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Model Validation</a:t>
            </a:r>
          </a:p>
          <a:p>
            <a:pPr algn="ctr">
              <a:lnSpc>
                <a:spcPts val="2200"/>
              </a:lnSpc>
            </a:pPr>
            <a:r>
              <a:rPr lang="en-US" sz="2000" dirty="0">
                <a:solidFill>
                  <a:srgbClr val="FFFFFF"/>
                </a:solidFill>
                <a:latin typeface="DM Sans"/>
              </a:rPr>
              <a:t>(</a:t>
            </a:r>
            <a:r>
              <a:rPr lang="en-US" sz="2000" dirty="0">
                <a:solidFill>
                  <a:srgbClr val="FFFFFF"/>
                </a:solidFill>
                <a:latin typeface="DM Sans Bold"/>
              </a:rPr>
              <a:t>Save Model with lowest validation loss)</a:t>
            </a:r>
          </a:p>
        </p:txBody>
      </p:sp>
      <p:sp>
        <p:nvSpPr>
          <p:cNvPr id="29" name="Freeform 29"/>
          <p:cNvSpPr/>
          <p:nvPr/>
        </p:nvSpPr>
        <p:spPr>
          <a:xfrm>
            <a:off x="11783674" y="8067173"/>
            <a:ext cx="2717449" cy="1279525"/>
          </a:xfrm>
          <a:custGeom>
            <a:avLst/>
            <a:gdLst/>
            <a:ahLst/>
            <a:cxnLst/>
            <a:rect l="l" t="t" r="r" b="b"/>
            <a:pathLst>
              <a:path w="715922" h="337096">
                <a:moveTo>
                  <a:pt x="145297" y="0"/>
                </a:moveTo>
                <a:lnTo>
                  <a:pt x="570625" y="0"/>
                </a:lnTo>
                <a:cubicBezTo>
                  <a:pt x="609160" y="0"/>
                  <a:pt x="646117" y="15308"/>
                  <a:pt x="673366" y="42557"/>
                </a:cubicBezTo>
                <a:cubicBezTo>
                  <a:pt x="700614" y="69805"/>
                  <a:pt x="715922" y="106762"/>
                  <a:pt x="715922" y="145297"/>
                </a:cubicBezTo>
                <a:lnTo>
                  <a:pt x="715922" y="191799"/>
                </a:lnTo>
                <a:cubicBezTo>
                  <a:pt x="715922" y="272044"/>
                  <a:pt x="650871" y="337096"/>
                  <a:pt x="570625" y="337096"/>
                </a:cubicBezTo>
                <a:lnTo>
                  <a:pt x="145297" y="337096"/>
                </a:lnTo>
                <a:cubicBezTo>
                  <a:pt x="106762" y="337096"/>
                  <a:pt x="69805" y="321788"/>
                  <a:pt x="42557" y="294539"/>
                </a:cubicBezTo>
                <a:cubicBezTo>
                  <a:pt x="15308" y="267291"/>
                  <a:pt x="0" y="230334"/>
                  <a:pt x="0" y="191799"/>
                </a:cubicBezTo>
                <a:lnTo>
                  <a:pt x="0" y="145297"/>
                </a:lnTo>
                <a:cubicBezTo>
                  <a:pt x="0" y="65052"/>
                  <a:pt x="65052" y="0"/>
                  <a:pt x="145297" y="0"/>
                </a:cubicBezTo>
                <a:close/>
              </a:path>
            </a:pathLst>
          </a:custGeom>
          <a:solidFill>
            <a:srgbClr val="B97449"/>
          </a:solidFill>
        </p:spPr>
      </p:sp>
      <p:sp>
        <p:nvSpPr>
          <p:cNvPr id="30" name="TextBox 30"/>
          <p:cNvSpPr txBox="1"/>
          <p:nvPr/>
        </p:nvSpPr>
        <p:spPr>
          <a:xfrm>
            <a:off x="11783674" y="8067173"/>
            <a:ext cx="2693825" cy="1279525"/>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Load Best Model</a:t>
            </a:r>
          </a:p>
        </p:txBody>
      </p:sp>
      <p:sp>
        <p:nvSpPr>
          <p:cNvPr id="32" name="Freeform 32"/>
          <p:cNvSpPr/>
          <p:nvPr/>
        </p:nvSpPr>
        <p:spPr>
          <a:xfrm>
            <a:off x="8195216" y="8067173"/>
            <a:ext cx="2717449" cy="1279525"/>
          </a:xfrm>
          <a:custGeom>
            <a:avLst/>
            <a:gdLst/>
            <a:ahLst/>
            <a:cxnLst/>
            <a:rect l="l" t="t" r="r" b="b"/>
            <a:pathLst>
              <a:path w="715922" h="337096">
                <a:moveTo>
                  <a:pt x="145297" y="0"/>
                </a:moveTo>
                <a:lnTo>
                  <a:pt x="570625" y="0"/>
                </a:lnTo>
                <a:cubicBezTo>
                  <a:pt x="609160" y="0"/>
                  <a:pt x="646117" y="15308"/>
                  <a:pt x="673366" y="42557"/>
                </a:cubicBezTo>
                <a:cubicBezTo>
                  <a:pt x="700614" y="69805"/>
                  <a:pt x="715922" y="106762"/>
                  <a:pt x="715922" y="145297"/>
                </a:cubicBezTo>
                <a:lnTo>
                  <a:pt x="715922" y="191799"/>
                </a:lnTo>
                <a:cubicBezTo>
                  <a:pt x="715922" y="272044"/>
                  <a:pt x="650871" y="337096"/>
                  <a:pt x="570625" y="337096"/>
                </a:cubicBezTo>
                <a:lnTo>
                  <a:pt x="145297" y="337096"/>
                </a:lnTo>
                <a:cubicBezTo>
                  <a:pt x="106762" y="337096"/>
                  <a:pt x="69805" y="321788"/>
                  <a:pt x="42557" y="294539"/>
                </a:cubicBezTo>
                <a:cubicBezTo>
                  <a:pt x="15308" y="267291"/>
                  <a:pt x="0" y="230334"/>
                  <a:pt x="0" y="191799"/>
                </a:cubicBezTo>
                <a:lnTo>
                  <a:pt x="0" y="145297"/>
                </a:lnTo>
                <a:cubicBezTo>
                  <a:pt x="0" y="65052"/>
                  <a:pt x="65052" y="0"/>
                  <a:pt x="145297" y="0"/>
                </a:cubicBezTo>
                <a:close/>
              </a:path>
            </a:pathLst>
          </a:custGeom>
          <a:solidFill>
            <a:srgbClr val="B97449"/>
          </a:solidFill>
        </p:spPr>
      </p:sp>
      <p:sp>
        <p:nvSpPr>
          <p:cNvPr id="33" name="TextBox 33"/>
          <p:cNvSpPr txBox="1"/>
          <p:nvPr/>
        </p:nvSpPr>
        <p:spPr>
          <a:xfrm>
            <a:off x="8195216" y="8067173"/>
            <a:ext cx="2717449" cy="1279525"/>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Prediction</a:t>
            </a:r>
          </a:p>
        </p:txBody>
      </p:sp>
      <p:pic>
        <p:nvPicPr>
          <p:cNvPr id="37" name="Picture 3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589699" y="6423449"/>
            <a:ext cx="2920934" cy="427187"/>
          </a:xfrm>
          <a:prstGeom prst="rect">
            <a:avLst/>
          </a:prstGeom>
        </p:spPr>
      </p:pic>
      <p:sp>
        <p:nvSpPr>
          <p:cNvPr id="39" name="Freeform 39"/>
          <p:cNvSpPr/>
          <p:nvPr/>
        </p:nvSpPr>
        <p:spPr>
          <a:xfrm>
            <a:off x="1084603" y="5960353"/>
            <a:ext cx="2874299" cy="1353379"/>
          </a:xfrm>
          <a:custGeom>
            <a:avLst/>
            <a:gdLst/>
            <a:ahLst/>
            <a:cxnLst/>
            <a:rect l="l" t="t" r="r" b="b"/>
            <a:pathLst>
              <a:path w="715922" h="337096">
                <a:moveTo>
                  <a:pt x="137368" y="0"/>
                </a:moveTo>
                <a:lnTo>
                  <a:pt x="578554" y="0"/>
                </a:lnTo>
                <a:cubicBezTo>
                  <a:pt x="614986" y="0"/>
                  <a:pt x="649927" y="14473"/>
                  <a:pt x="675688" y="40234"/>
                </a:cubicBezTo>
                <a:cubicBezTo>
                  <a:pt x="701450" y="65996"/>
                  <a:pt x="715922" y="100936"/>
                  <a:pt x="715922" y="137368"/>
                </a:cubicBezTo>
                <a:lnTo>
                  <a:pt x="715922" y="199727"/>
                </a:lnTo>
                <a:cubicBezTo>
                  <a:pt x="715922" y="275594"/>
                  <a:pt x="654421" y="337096"/>
                  <a:pt x="578554" y="337096"/>
                </a:cubicBezTo>
                <a:lnTo>
                  <a:pt x="137368" y="337096"/>
                </a:lnTo>
                <a:cubicBezTo>
                  <a:pt x="100936" y="337096"/>
                  <a:pt x="65996" y="322623"/>
                  <a:pt x="40234" y="296862"/>
                </a:cubicBezTo>
                <a:cubicBezTo>
                  <a:pt x="14473" y="271100"/>
                  <a:pt x="0" y="236160"/>
                  <a:pt x="0" y="199727"/>
                </a:cubicBezTo>
                <a:lnTo>
                  <a:pt x="0" y="137368"/>
                </a:lnTo>
                <a:cubicBezTo>
                  <a:pt x="0" y="61502"/>
                  <a:pt x="61502" y="0"/>
                  <a:pt x="137368" y="0"/>
                </a:cubicBezTo>
                <a:close/>
              </a:path>
            </a:pathLst>
          </a:custGeom>
          <a:solidFill>
            <a:srgbClr val="B97449"/>
          </a:solidFill>
        </p:spPr>
      </p:sp>
      <p:sp>
        <p:nvSpPr>
          <p:cNvPr id="40" name="TextBox 40"/>
          <p:cNvSpPr txBox="1"/>
          <p:nvPr/>
        </p:nvSpPr>
        <p:spPr>
          <a:xfrm>
            <a:off x="1084603" y="5960353"/>
            <a:ext cx="2874299" cy="1353380"/>
          </a:xfrm>
          <a:prstGeom prst="rect">
            <a:avLst/>
          </a:prstGeom>
        </p:spPr>
        <p:txBody>
          <a:bodyPr lIns="50800" tIns="50800" rIns="50800" bIns="50800" rtlCol="0" anchor="ctr"/>
          <a:lstStyle/>
          <a:p>
            <a:pPr algn="ctr">
              <a:lnSpc>
                <a:spcPts val="2200"/>
              </a:lnSpc>
            </a:pPr>
            <a:r>
              <a:rPr lang="en-US" sz="2000" dirty="0">
                <a:solidFill>
                  <a:srgbClr val="FFFFFF"/>
                </a:solidFill>
                <a:latin typeface="DM Sans Bold"/>
              </a:rPr>
              <a:t>Embeddings with </a:t>
            </a:r>
            <a:r>
              <a:rPr lang="en-US" sz="2000" dirty="0" err="1">
                <a:solidFill>
                  <a:srgbClr val="FFFFFF"/>
                </a:solidFill>
                <a:latin typeface="DM Sans Bold"/>
              </a:rPr>
              <a:t>BertModel</a:t>
            </a:r>
            <a:endParaRPr lang="en-US" sz="2000" dirty="0">
              <a:solidFill>
                <a:srgbClr val="FFFFFF"/>
              </a:solidFill>
              <a:latin typeface="DM Sans Bold"/>
            </a:endParaRPr>
          </a:p>
        </p:txBody>
      </p:sp>
      <p:sp>
        <p:nvSpPr>
          <p:cNvPr id="46" name="TextBox 46"/>
          <p:cNvSpPr txBox="1"/>
          <p:nvPr/>
        </p:nvSpPr>
        <p:spPr>
          <a:xfrm>
            <a:off x="946886" y="5119753"/>
            <a:ext cx="3086099" cy="491943"/>
          </a:xfrm>
          <a:prstGeom prst="rect">
            <a:avLst/>
          </a:prstGeom>
        </p:spPr>
        <p:txBody>
          <a:bodyPr lIns="50800" tIns="50800" rIns="50800" bIns="50800" rtlCol="0" anchor="ctr"/>
          <a:lstStyle/>
          <a:p>
            <a:pPr>
              <a:lnSpc>
                <a:spcPts val="2200"/>
              </a:lnSpc>
            </a:pPr>
            <a:r>
              <a:rPr lang="en-US" sz="2000" dirty="0">
                <a:solidFill>
                  <a:srgbClr val="AB7A5B"/>
                </a:solidFill>
                <a:latin typeface="Oswald Bold"/>
              </a:rPr>
              <a:t>Training </a:t>
            </a:r>
          </a:p>
        </p:txBody>
      </p:sp>
      <p:sp>
        <p:nvSpPr>
          <p:cNvPr id="47" name="TextBox 47"/>
          <p:cNvSpPr txBox="1"/>
          <p:nvPr/>
        </p:nvSpPr>
        <p:spPr>
          <a:xfrm>
            <a:off x="5074961" y="7009080"/>
            <a:ext cx="1871390" cy="329198"/>
          </a:xfrm>
          <a:prstGeom prst="rect">
            <a:avLst/>
          </a:prstGeom>
        </p:spPr>
        <p:txBody>
          <a:bodyPr lIns="0" tIns="0" rIns="0" bIns="0" rtlCol="0" anchor="t">
            <a:spAutoFit/>
          </a:bodyPr>
          <a:lstStyle/>
          <a:p>
            <a:pPr algn="ctr">
              <a:lnSpc>
                <a:spcPts val="2529"/>
              </a:lnSpc>
              <a:spcBef>
                <a:spcPct val="0"/>
              </a:spcBef>
            </a:pPr>
            <a:r>
              <a:rPr lang="en-US" sz="2299">
                <a:solidFill>
                  <a:srgbClr val="000000"/>
                </a:solidFill>
                <a:latin typeface="Oswald"/>
              </a:rPr>
              <a:t>BERT Embeddings</a:t>
            </a:r>
          </a:p>
        </p:txBody>
      </p:sp>
      <p:sp>
        <p:nvSpPr>
          <p:cNvPr id="62" name="TextBox 62"/>
          <p:cNvSpPr txBox="1"/>
          <p:nvPr/>
        </p:nvSpPr>
        <p:spPr>
          <a:xfrm>
            <a:off x="3350060" y="602322"/>
            <a:ext cx="11587880" cy="909905"/>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DEEP LEARNING MODELS </a:t>
            </a:r>
          </a:p>
        </p:txBody>
      </p:sp>
      <p:cxnSp>
        <p:nvCxnSpPr>
          <p:cNvPr id="63" name="Connector: Elbow 62">
            <a:extLst>
              <a:ext uri="{FF2B5EF4-FFF2-40B4-BE49-F238E27FC236}">
                <a16:creationId xmlns:a16="http://schemas.microsoft.com/office/drawing/2014/main" id="{A4957A86-0A25-190A-42CE-C6371A78B2E2}"/>
              </a:ext>
            </a:extLst>
          </p:cNvPr>
          <p:cNvCxnSpPr>
            <a:cxnSpLocks/>
            <a:stCxn id="16" idx="2"/>
            <a:endCxn id="40" idx="0"/>
          </p:cNvCxnSpPr>
          <p:nvPr/>
        </p:nvCxnSpPr>
        <p:spPr>
          <a:xfrm rot="5400000">
            <a:off x="7307504" y="149081"/>
            <a:ext cx="1025521" cy="10597022"/>
          </a:xfrm>
          <a:prstGeom prst="bentConnector3">
            <a:avLst>
              <a:gd name="adj1" fmla="val 50000"/>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B0AEF42-CA37-D451-5EDD-BD4CFE195D48}"/>
              </a:ext>
            </a:extLst>
          </p:cNvPr>
          <p:cNvCxnSpPr>
            <a:cxnSpLocks/>
            <a:stCxn id="11" idx="3"/>
            <a:endCxn id="16" idx="1"/>
          </p:cNvCxnSpPr>
          <p:nvPr/>
        </p:nvCxnSpPr>
        <p:spPr>
          <a:xfrm>
            <a:off x="10531298" y="4281012"/>
            <a:ext cx="1228752" cy="14058"/>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AD4C0BF-AE6F-8660-47B8-CF7CA2BAF734}"/>
              </a:ext>
            </a:extLst>
          </p:cNvPr>
          <p:cNvCxnSpPr>
            <a:cxnSpLocks/>
            <a:stCxn id="7" idx="3"/>
            <a:endCxn id="11" idx="1"/>
          </p:cNvCxnSpPr>
          <p:nvPr/>
        </p:nvCxnSpPr>
        <p:spPr>
          <a:xfrm>
            <a:off x="6151509" y="4281012"/>
            <a:ext cx="1231847" cy="0"/>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988A91B-24FD-BD71-B351-3747EC904710}"/>
              </a:ext>
            </a:extLst>
          </p:cNvPr>
          <p:cNvCxnSpPr>
            <a:cxnSpLocks/>
            <a:stCxn id="8" idx="3"/>
            <a:endCxn id="7" idx="1"/>
          </p:cNvCxnSpPr>
          <p:nvPr/>
        </p:nvCxnSpPr>
        <p:spPr>
          <a:xfrm>
            <a:off x="2202214" y="4281012"/>
            <a:ext cx="1231846" cy="0"/>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8685A2F-34A6-B60D-6C8B-A652E766971B}"/>
              </a:ext>
            </a:extLst>
          </p:cNvPr>
          <p:cNvCxnSpPr>
            <a:cxnSpLocks/>
            <a:stCxn id="40" idx="3"/>
            <a:endCxn id="37" idx="1"/>
          </p:cNvCxnSpPr>
          <p:nvPr/>
        </p:nvCxnSpPr>
        <p:spPr>
          <a:xfrm>
            <a:off x="3958902" y="6637043"/>
            <a:ext cx="630797" cy="0"/>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46457E9-9C7C-DA14-562C-B902531F5095}"/>
              </a:ext>
            </a:extLst>
          </p:cNvPr>
          <p:cNvCxnSpPr>
            <a:cxnSpLocks/>
            <a:stCxn id="37" idx="3"/>
            <a:endCxn id="23" idx="1"/>
          </p:cNvCxnSpPr>
          <p:nvPr/>
        </p:nvCxnSpPr>
        <p:spPr>
          <a:xfrm>
            <a:off x="7510633" y="6637043"/>
            <a:ext cx="630178" cy="0"/>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E012F30-1E58-0383-06F0-F92854D31C5C}"/>
              </a:ext>
            </a:extLst>
          </p:cNvPr>
          <p:cNvCxnSpPr>
            <a:cxnSpLocks/>
            <a:stCxn id="23" idx="3"/>
            <a:endCxn id="26" idx="1"/>
          </p:cNvCxnSpPr>
          <p:nvPr/>
        </p:nvCxnSpPr>
        <p:spPr>
          <a:xfrm>
            <a:off x="10858260" y="6637043"/>
            <a:ext cx="925414" cy="0"/>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97D8616-4BE9-FBAC-576F-D6B9EC5FDFBF}"/>
              </a:ext>
            </a:extLst>
          </p:cNvPr>
          <p:cNvCxnSpPr>
            <a:cxnSpLocks/>
            <a:stCxn id="30" idx="1"/>
            <a:endCxn id="33" idx="3"/>
          </p:cNvCxnSpPr>
          <p:nvPr/>
        </p:nvCxnSpPr>
        <p:spPr>
          <a:xfrm flipH="1">
            <a:off x="10912665" y="8706936"/>
            <a:ext cx="871009" cy="0"/>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65E02832-ABCA-48B4-276A-5D2375FF1352}"/>
              </a:ext>
            </a:extLst>
          </p:cNvPr>
          <p:cNvCxnSpPr>
            <a:cxnSpLocks/>
            <a:stCxn id="26" idx="2"/>
            <a:endCxn id="30" idx="0"/>
          </p:cNvCxnSpPr>
          <p:nvPr/>
        </p:nvCxnSpPr>
        <p:spPr>
          <a:xfrm>
            <a:off x="13130587" y="7276805"/>
            <a:ext cx="0" cy="790368"/>
          </a:xfrm>
          <a:prstGeom prst="straightConnector1">
            <a:avLst/>
          </a:prstGeom>
          <a:ln w="76200">
            <a:solidFill>
              <a:srgbClr val="715D5A"/>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10">
            <a:extLst>
              <a:ext uri="{FF2B5EF4-FFF2-40B4-BE49-F238E27FC236}">
                <a16:creationId xmlns:a16="http://schemas.microsoft.com/office/drawing/2014/main" id="{C3F04628-B454-2C68-828F-92C18CF75AB5}"/>
              </a:ext>
            </a:extLst>
          </p:cNvPr>
          <p:cNvPicPr>
            <a:picLocks noChangeAspect="1"/>
          </p:cNvPicPr>
          <p:nvPr/>
        </p:nvPicPr>
        <p:blipFill>
          <a:blip r:embed="rId10"/>
          <a:srcRect/>
          <a:stretch>
            <a:fillRect/>
          </a:stretch>
        </p:blipFill>
        <p:spPr>
          <a:xfrm rot="-392019">
            <a:off x="16645182" y="8113089"/>
            <a:ext cx="2144488" cy="3569040"/>
          </a:xfrm>
          <a:prstGeom prst="rect">
            <a:avLst/>
          </a:prstGeom>
        </p:spPr>
      </p:pic>
      <p:grpSp>
        <p:nvGrpSpPr>
          <p:cNvPr id="5" name="Group 11">
            <a:extLst>
              <a:ext uri="{FF2B5EF4-FFF2-40B4-BE49-F238E27FC236}">
                <a16:creationId xmlns:a16="http://schemas.microsoft.com/office/drawing/2014/main" id="{596BB8F0-9375-0676-CC4E-E7EA4F827D5E}"/>
              </a:ext>
            </a:extLst>
          </p:cNvPr>
          <p:cNvGrpSpPr/>
          <p:nvPr/>
        </p:nvGrpSpPr>
        <p:grpSpPr>
          <a:xfrm>
            <a:off x="0" y="9795557"/>
            <a:ext cx="18384652" cy="491443"/>
            <a:chOff x="0" y="0"/>
            <a:chExt cx="24512869" cy="655257"/>
          </a:xfrm>
        </p:grpSpPr>
        <p:grpSp>
          <p:nvGrpSpPr>
            <p:cNvPr id="9" name="Group 12">
              <a:extLst>
                <a:ext uri="{FF2B5EF4-FFF2-40B4-BE49-F238E27FC236}">
                  <a16:creationId xmlns:a16="http://schemas.microsoft.com/office/drawing/2014/main" id="{BCFDA9BE-780F-52EB-F18E-51BE847C2A6F}"/>
                </a:ext>
              </a:extLst>
            </p:cNvPr>
            <p:cNvGrpSpPr/>
            <p:nvPr/>
          </p:nvGrpSpPr>
          <p:grpSpPr>
            <a:xfrm>
              <a:off x="0" y="0"/>
              <a:ext cx="24512869" cy="655257"/>
              <a:chOff x="0" y="0"/>
              <a:chExt cx="4842048" cy="129434"/>
            </a:xfrm>
          </p:grpSpPr>
          <p:sp>
            <p:nvSpPr>
              <p:cNvPr id="28" name="Freeform 13">
                <a:extLst>
                  <a:ext uri="{FF2B5EF4-FFF2-40B4-BE49-F238E27FC236}">
                    <a16:creationId xmlns:a16="http://schemas.microsoft.com/office/drawing/2014/main" id="{6CC0C3B4-7498-FA76-077E-08EF0AFAFE6C}"/>
                  </a:ext>
                </a:extLst>
              </p:cNvPr>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31" name="TextBox 14">
                <a:extLst>
                  <a:ext uri="{FF2B5EF4-FFF2-40B4-BE49-F238E27FC236}">
                    <a16:creationId xmlns:a16="http://schemas.microsoft.com/office/drawing/2014/main" id="{DAA02581-B256-5807-D8D6-E941935222A2}"/>
                  </a:ext>
                </a:extLst>
              </p:cNvPr>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12" name="TextBox 15">
              <a:extLst>
                <a:ext uri="{FF2B5EF4-FFF2-40B4-BE49-F238E27FC236}">
                  <a16:creationId xmlns:a16="http://schemas.microsoft.com/office/drawing/2014/main" id="{A9023D22-2012-D8BE-9CFF-0DB2E81A35BB}"/>
                </a:ext>
              </a:extLst>
            </p:cNvPr>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13" name="TextBox 16">
              <a:extLst>
                <a:ext uri="{FF2B5EF4-FFF2-40B4-BE49-F238E27FC236}">
                  <a16:creationId xmlns:a16="http://schemas.microsoft.com/office/drawing/2014/main" id="{8B574B33-B344-0EFF-15AD-BD116E189184}"/>
                </a:ext>
              </a:extLst>
            </p:cNvPr>
            <p:cNvSpPr txBox="1"/>
            <p:nvPr/>
          </p:nvSpPr>
          <p:spPr>
            <a:xfrm>
              <a:off x="4565553" y="136070"/>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14" name="TextBox 17">
              <a:extLst>
                <a:ext uri="{FF2B5EF4-FFF2-40B4-BE49-F238E27FC236}">
                  <a16:creationId xmlns:a16="http://schemas.microsoft.com/office/drawing/2014/main" id="{527879BE-D541-58B0-1AF7-B3DA78D5D9FE}"/>
                </a:ext>
              </a:extLst>
            </p:cNvPr>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18" name="TextBox 18">
              <a:extLst>
                <a:ext uri="{FF2B5EF4-FFF2-40B4-BE49-F238E27FC236}">
                  <a16:creationId xmlns:a16="http://schemas.microsoft.com/office/drawing/2014/main" id="{CEECA97D-F913-C261-AE2B-007211F24D5D}"/>
                </a:ext>
              </a:extLst>
            </p:cNvPr>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20" name="TextBox 19">
              <a:extLst>
                <a:ext uri="{FF2B5EF4-FFF2-40B4-BE49-F238E27FC236}">
                  <a16:creationId xmlns:a16="http://schemas.microsoft.com/office/drawing/2014/main" id="{232CD0B2-E582-D2F7-B087-A9926AFE2F93}"/>
                </a:ext>
              </a:extLst>
            </p:cNvPr>
            <p:cNvSpPr txBox="1"/>
            <p:nvPr/>
          </p:nvSpPr>
          <p:spPr>
            <a:xfrm>
              <a:off x="15896566" y="136070"/>
              <a:ext cx="178133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Methodology</a:t>
              </a:r>
            </a:p>
          </p:txBody>
        </p:sp>
        <p:sp>
          <p:nvSpPr>
            <p:cNvPr id="21" name="TextBox 20">
              <a:extLst>
                <a:ext uri="{FF2B5EF4-FFF2-40B4-BE49-F238E27FC236}">
                  <a16:creationId xmlns:a16="http://schemas.microsoft.com/office/drawing/2014/main" id="{D56E94C6-8AAE-0E5D-883D-C8A257520E00}"/>
                </a:ext>
              </a:extLst>
            </p:cNvPr>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24" name="TextBox 21">
              <a:extLst>
                <a:ext uri="{FF2B5EF4-FFF2-40B4-BE49-F238E27FC236}">
                  <a16:creationId xmlns:a16="http://schemas.microsoft.com/office/drawing/2014/main" id="{6A7B27FF-685A-FEF4-E3C0-3CB7ADF660B9}"/>
                </a:ext>
              </a:extLst>
            </p:cNvPr>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27" name="TextBox 22">
              <a:extLst>
                <a:ext uri="{FF2B5EF4-FFF2-40B4-BE49-F238E27FC236}">
                  <a16:creationId xmlns:a16="http://schemas.microsoft.com/office/drawing/2014/main" id="{59A515CD-4EC5-3541-4551-7524D1BCDF3B}"/>
                </a:ext>
              </a:extLst>
            </p:cNvPr>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1606792"/>
            <a:ext cx="4433842" cy="3862968"/>
          </a:xfrm>
          <a:prstGeom prst="rect">
            <a:avLst/>
          </a:prstGeom>
        </p:spPr>
      </p:pic>
      <p:graphicFrame>
        <p:nvGraphicFramePr>
          <p:cNvPr id="4" name="Table 4"/>
          <p:cNvGraphicFramePr>
            <a:graphicFrameLocks noGrp="1"/>
          </p:cNvGraphicFramePr>
          <p:nvPr/>
        </p:nvGraphicFramePr>
        <p:xfrm>
          <a:off x="1892678" y="2549003"/>
          <a:ext cx="6836602" cy="5746776"/>
        </p:xfrm>
        <a:graphic>
          <a:graphicData uri="http://schemas.openxmlformats.org/drawingml/2006/table">
            <a:tbl>
              <a:tblPr/>
              <a:tblGrid>
                <a:gridCol w="1109153">
                  <a:extLst>
                    <a:ext uri="{9D8B030D-6E8A-4147-A177-3AD203B41FA5}">
                      <a16:colId xmlns:a16="http://schemas.microsoft.com/office/drawing/2014/main" val="20000"/>
                    </a:ext>
                  </a:extLst>
                </a:gridCol>
                <a:gridCol w="1505149">
                  <a:extLst>
                    <a:ext uri="{9D8B030D-6E8A-4147-A177-3AD203B41FA5}">
                      <a16:colId xmlns:a16="http://schemas.microsoft.com/office/drawing/2014/main" val="20001"/>
                    </a:ext>
                  </a:extLst>
                </a:gridCol>
                <a:gridCol w="1544757">
                  <a:extLst>
                    <a:ext uri="{9D8B030D-6E8A-4147-A177-3AD203B41FA5}">
                      <a16:colId xmlns:a16="http://schemas.microsoft.com/office/drawing/2014/main" val="20002"/>
                    </a:ext>
                  </a:extLst>
                </a:gridCol>
                <a:gridCol w="1280259">
                  <a:extLst>
                    <a:ext uri="{9D8B030D-6E8A-4147-A177-3AD203B41FA5}">
                      <a16:colId xmlns:a16="http://schemas.microsoft.com/office/drawing/2014/main" val="20003"/>
                    </a:ext>
                  </a:extLst>
                </a:gridCol>
                <a:gridCol w="1397284">
                  <a:extLst>
                    <a:ext uri="{9D8B030D-6E8A-4147-A177-3AD203B41FA5}">
                      <a16:colId xmlns:a16="http://schemas.microsoft.com/office/drawing/2014/main" val="20004"/>
                    </a:ext>
                  </a:extLst>
                </a:gridCol>
              </a:tblGrid>
              <a:tr h="820968">
                <a:tc>
                  <a:txBody>
                    <a:bodyPr/>
                    <a:lstStyle/>
                    <a:p>
                      <a:pPr algn="ctr">
                        <a:lnSpc>
                          <a:spcPts val="2520"/>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DM Sans Bold"/>
                        </a:rPr>
                        <a:t>Accuracy</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Precision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Recall</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F1-Score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extLst>
                  <a:ext uri="{0D108BD9-81ED-4DB2-BD59-A6C34878D82A}">
                    <a16:rowId xmlns:a16="http://schemas.microsoft.com/office/drawing/2014/main" val="10000"/>
                  </a:ext>
                </a:extLst>
              </a:tr>
              <a:tr h="820968">
                <a:tc>
                  <a:txBody>
                    <a:bodyPr/>
                    <a:lstStyle/>
                    <a:p>
                      <a:pPr algn="ctr">
                        <a:lnSpc>
                          <a:spcPts val="2520"/>
                        </a:lnSpc>
                        <a:defRPr/>
                      </a:pPr>
                      <a:r>
                        <a:rPr lang="en-US" sz="1800">
                          <a:solidFill>
                            <a:srgbClr val="FFFFFF"/>
                          </a:solidFill>
                          <a:latin typeface="DM Sans Bold"/>
                        </a:rPr>
                        <a:t>LR</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0.75</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0.57</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0.72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0.64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0968">
                <a:tc>
                  <a:txBody>
                    <a:bodyPr/>
                    <a:lstStyle/>
                    <a:p>
                      <a:pPr algn="ctr">
                        <a:lnSpc>
                          <a:spcPts val="2520"/>
                        </a:lnSpc>
                        <a:defRPr/>
                      </a:pPr>
                      <a:r>
                        <a:rPr lang="en-US" sz="1800">
                          <a:solidFill>
                            <a:srgbClr val="FFFFFF"/>
                          </a:solidFill>
                          <a:latin typeface="DM Sans Bold"/>
                        </a:rPr>
                        <a:t>SVM</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0.77</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0.53</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0.84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0.64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20968">
                <a:tc>
                  <a:txBody>
                    <a:bodyPr/>
                    <a:lstStyle/>
                    <a:p>
                      <a:pPr algn="ctr">
                        <a:lnSpc>
                          <a:spcPts val="2520"/>
                        </a:lnSpc>
                        <a:defRPr/>
                      </a:pPr>
                      <a:r>
                        <a:rPr lang="en-US" sz="1800">
                          <a:solidFill>
                            <a:srgbClr val="FFFFFF"/>
                          </a:solidFill>
                          <a:latin typeface="DM Sans Bold"/>
                        </a:rPr>
                        <a:t>G-NB</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0.70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0.61</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0.62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0.62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20968">
                <a:tc>
                  <a:txBody>
                    <a:bodyPr/>
                    <a:lstStyle/>
                    <a:p>
                      <a:pPr algn="ctr">
                        <a:lnSpc>
                          <a:spcPts val="2520"/>
                        </a:lnSpc>
                        <a:defRPr/>
                      </a:pPr>
                      <a:r>
                        <a:rPr lang="en-US" sz="1800">
                          <a:solidFill>
                            <a:srgbClr val="FFFFFF"/>
                          </a:solidFill>
                          <a:latin typeface="DM Sans Bold"/>
                        </a:rPr>
                        <a:t>GB</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0.75</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0.50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0.79</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0.61</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20968">
                <a:tc>
                  <a:txBody>
                    <a:bodyPr/>
                    <a:lstStyle/>
                    <a:p>
                      <a:pPr algn="ctr">
                        <a:lnSpc>
                          <a:spcPts val="2520"/>
                        </a:lnSpc>
                        <a:defRPr/>
                      </a:pPr>
                      <a:r>
                        <a:rPr lang="en-US" sz="1800">
                          <a:solidFill>
                            <a:srgbClr val="FFFFFF"/>
                          </a:solidFill>
                          <a:latin typeface="DM Sans Bold"/>
                        </a:rPr>
                        <a:t>RF</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0.75</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0.46</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0.82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0.59</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20968">
                <a:tc>
                  <a:txBody>
                    <a:bodyPr/>
                    <a:lstStyle/>
                    <a:p>
                      <a:pPr algn="ctr">
                        <a:lnSpc>
                          <a:spcPts val="2520"/>
                        </a:lnSpc>
                        <a:defRPr/>
                      </a:pPr>
                      <a:r>
                        <a:rPr lang="en-US" sz="1800">
                          <a:solidFill>
                            <a:srgbClr val="FFFFFF"/>
                          </a:solidFill>
                          <a:latin typeface="DM Sans Bold"/>
                        </a:rPr>
                        <a:t>DT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0.65</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0.55</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0.55</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0.55</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5" name="Table 5"/>
          <p:cNvGraphicFramePr>
            <a:graphicFrameLocks noGrp="1"/>
          </p:cNvGraphicFramePr>
          <p:nvPr/>
        </p:nvGraphicFramePr>
        <p:xfrm>
          <a:off x="9328621" y="3769347"/>
          <a:ext cx="7066701" cy="4125697"/>
        </p:xfrm>
        <a:graphic>
          <a:graphicData uri="http://schemas.openxmlformats.org/drawingml/2006/table">
            <a:tbl>
              <a:tblPr/>
              <a:tblGrid>
                <a:gridCol w="1404826">
                  <a:extLst>
                    <a:ext uri="{9D8B030D-6E8A-4147-A177-3AD203B41FA5}">
                      <a16:colId xmlns:a16="http://schemas.microsoft.com/office/drawing/2014/main" val="20000"/>
                    </a:ext>
                  </a:extLst>
                </a:gridCol>
                <a:gridCol w="1574430">
                  <a:extLst>
                    <a:ext uri="{9D8B030D-6E8A-4147-A177-3AD203B41FA5}">
                      <a16:colId xmlns:a16="http://schemas.microsoft.com/office/drawing/2014/main" val="20001"/>
                    </a:ext>
                  </a:extLst>
                </a:gridCol>
                <a:gridCol w="1441629">
                  <a:extLst>
                    <a:ext uri="{9D8B030D-6E8A-4147-A177-3AD203B41FA5}">
                      <a16:colId xmlns:a16="http://schemas.microsoft.com/office/drawing/2014/main" val="20002"/>
                    </a:ext>
                  </a:extLst>
                </a:gridCol>
                <a:gridCol w="1249092">
                  <a:extLst>
                    <a:ext uri="{9D8B030D-6E8A-4147-A177-3AD203B41FA5}">
                      <a16:colId xmlns:a16="http://schemas.microsoft.com/office/drawing/2014/main" val="20003"/>
                    </a:ext>
                  </a:extLst>
                </a:gridCol>
                <a:gridCol w="1396724">
                  <a:extLst>
                    <a:ext uri="{9D8B030D-6E8A-4147-A177-3AD203B41FA5}">
                      <a16:colId xmlns:a16="http://schemas.microsoft.com/office/drawing/2014/main" val="20004"/>
                    </a:ext>
                  </a:extLst>
                </a:gridCol>
              </a:tblGrid>
              <a:tr h="821504">
                <a:tc>
                  <a:txBody>
                    <a:bodyPr/>
                    <a:lstStyle/>
                    <a:p>
                      <a:pPr algn="ctr">
                        <a:lnSpc>
                          <a:spcPts val="2520"/>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DM Sans Bold"/>
                        </a:rPr>
                        <a:t>Accuracy</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Precision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Recall</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FFFFFF"/>
                          </a:solidFill>
                          <a:latin typeface="DM Sans Bold"/>
                        </a:rPr>
                        <a:t>F1-Score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extLst>
                  <a:ext uri="{0D108BD9-81ED-4DB2-BD59-A6C34878D82A}">
                    <a16:rowId xmlns:a16="http://schemas.microsoft.com/office/drawing/2014/main" val="10000"/>
                  </a:ext>
                </a:extLst>
              </a:tr>
              <a:tr h="839681">
                <a:tc>
                  <a:txBody>
                    <a:bodyPr/>
                    <a:lstStyle/>
                    <a:p>
                      <a:pPr algn="ctr">
                        <a:lnSpc>
                          <a:spcPts val="2520"/>
                        </a:lnSpc>
                        <a:defRPr/>
                      </a:pPr>
                      <a:r>
                        <a:rPr lang="en-US" sz="1800">
                          <a:solidFill>
                            <a:srgbClr val="FFFFFF"/>
                          </a:solidFill>
                          <a:latin typeface="DM Sans Bold"/>
                        </a:rPr>
                        <a:t>RNN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0.78</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0.73</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0.73</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0.73</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1504">
                <a:tc>
                  <a:txBody>
                    <a:bodyPr/>
                    <a:lstStyle/>
                    <a:p>
                      <a:pPr algn="ctr">
                        <a:lnSpc>
                          <a:spcPts val="2520"/>
                        </a:lnSpc>
                        <a:defRPr/>
                      </a:pPr>
                      <a:r>
                        <a:rPr lang="en-US" sz="1800">
                          <a:solidFill>
                            <a:srgbClr val="FFFFFF"/>
                          </a:solidFill>
                          <a:latin typeface="DM Sans Bold"/>
                        </a:rPr>
                        <a:t>CNN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0.80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0.77</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0.68</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0.72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21504">
                <a:tc>
                  <a:txBody>
                    <a:bodyPr/>
                    <a:lstStyle/>
                    <a:p>
                      <a:pPr algn="ctr">
                        <a:lnSpc>
                          <a:spcPts val="2520"/>
                        </a:lnSpc>
                        <a:defRPr/>
                      </a:pPr>
                      <a:r>
                        <a:rPr lang="en-US" sz="1800">
                          <a:solidFill>
                            <a:srgbClr val="FFFFFF"/>
                          </a:solidFill>
                          <a:latin typeface="DM Sans Bold"/>
                        </a:rPr>
                        <a:t>BI-LSTM</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0.80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0.79</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0.69</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0.74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21504">
                <a:tc>
                  <a:txBody>
                    <a:bodyPr/>
                    <a:lstStyle/>
                    <a:p>
                      <a:pPr algn="ctr">
                        <a:lnSpc>
                          <a:spcPts val="2520"/>
                        </a:lnSpc>
                        <a:defRPr/>
                      </a:pPr>
                      <a:r>
                        <a:rPr lang="en-US" sz="1800">
                          <a:solidFill>
                            <a:srgbClr val="FFFFFF"/>
                          </a:solidFill>
                          <a:latin typeface="DM Sans Bold"/>
                        </a:rPr>
                        <a:t>LSTM</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97449"/>
                    </a:solidFill>
                  </a:tcPr>
                </a:tc>
                <a:tc>
                  <a:txBody>
                    <a:bodyPr/>
                    <a:lstStyle/>
                    <a:p>
                      <a:pPr algn="ctr">
                        <a:lnSpc>
                          <a:spcPts val="2520"/>
                        </a:lnSpc>
                        <a:defRPr/>
                      </a:pPr>
                      <a:r>
                        <a:rPr lang="en-US" sz="1800">
                          <a:solidFill>
                            <a:srgbClr val="000000"/>
                          </a:solidFill>
                          <a:latin typeface="DM Sans"/>
                        </a:rPr>
                        <a:t>0.80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0.78</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0.70</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DM Sans"/>
                        </a:rPr>
                        <a:t>0.74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6" name="Group 6"/>
          <p:cNvGrpSpPr/>
          <p:nvPr/>
        </p:nvGrpSpPr>
        <p:grpSpPr>
          <a:xfrm>
            <a:off x="9319656" y="4589645"/>
            <a:ext cx="7066701" cy="832746"/>
            <a:chOff x="0" y="0"/>
            <a:chExt cx="1861189" cy="219324"/>
          </a:xfrm>
        </p:grpSpPr>
        <p:sp>
          <p:nvSpPr>
            <p:cNvPr id="7" name="Freeform 7"/>
            <p:cNvSpPr/>
            <p:nvPr/>
          </p:nvSpPr>
          <p:spPr>
            <a:xfrm>
              <a:off x="0" y="0"/>
              <a:ext cx="1861189" cy="219324"/>
            </a:xfrm>
            <a:custGeom>
              <a:avLst/>
              <a:gdLst/>
              <a:ahLst/>
              <a:cxnLst/>
              <a:rect l="l" t="t" r="r" b="b"/>
              <a:pathLst>
                <a:path w="1861189" h="219324">
                  <a:moveTo>
                    <a:pt x="8764" y="0"/>
                  </a:moveTo>
                  <a:lnTo>
                    <a:pt x="1852425" y="0"/>
                  </a:lnTo>
                  <a:cubicBezTo>
                    <a:pt x="1854749" y="0"/>
                    <a:pt x="1856978" y="923"/>
                    <a:pt x="1858622" y="2567"/>
                  </a:cubicBezTo>
                  <a:cubicBezTo>
                    <a:pt x="1860266" y="4211"/>
                    <a:pt x="1861189" y="6440"/>
                    <a:pt x="1861189" y="8764"/>
                  </a:cubicBezTo>
                  <a:lnTo>
                    <a:pt x="1861189" y="210560"/>
                  </a:lnTo>
                  <a:cubicBezTo>
                    <a:pt x="1861189" y="215400"/>
                    <a:pt x="1857265" y="219324"/>
                    <a:pt x="1852425" y="219324"/>
                  </a:cubicBezTo>
                  <a:lnTo>
                    <a:pt x="8764" y="219324"/>
                  </a:lnTo>
                  <a:cubicBezTo>
                    <a:pt x="6440" y="219324"/>
                    <a:pt x="4211" y="218401"/>
                    <a:pt x="2567" y="216757"/>
                  </a:cubicBezTo>
                  <a:cubicBezTo>
                    <a:pt x="923" y="215113"/>
                    <a:pt x="0" y="212884"/>
                    <a:pt x="0" y="210560"/>
                  </a:cubicBezTo>
                  <a:lnTo>
                    <a:pt x="0" y="8764"/>
                  </a:lnTo>
                  <a:cubicBezTo>
                    <a:pt x="0" y="6440"/>
                    <a:pt x="923" y="4211"/>
                    <a:pt x="2567" y="2567"/>
                  </a:cubicBezTo>
                  <a:cubicBezTo>
                    <a:pt x="4211" y="923"/>
                    <a:pt x="6440" y="0"/>
                    <a:pt x="8764" y="0"/>
                  </a:cubicBezTo>
                  <a:close/>
                </a:path>
              </a:pathLst>
            </a:custGeom>
            <a:solidFill>
              <a:srgbClr val="000000">
                <a:alpha val="0"/>
              </a:srgbClr>
            </a:solidFill>
            <a:ln w="85725">
              <a:solidFill>
                <a:srgbClr val="715D5A"/>
              </a:solidFill>
            </a:ln>
          </p:spPr>
        </p:sp>
        <p:sp>
          <p:nvSpPr>
            <p:cNvPr id="8" name="TextBox 8"/>
            <p:cNvSpPr txBox="1"/>
            <p:nvPr/>
          </p:nvSpPr>
          <p:spPr>
            <a:xfrm>
              <a:off x="0" y="9525"/>
              <a:ext cx="812800" cy="803275"/>
            </a:xfrm>
            <a:prstGeom prst="rect">
              <a:avLst/>
            </a:prstGeom>
          </p:spPr>
          <p:txBody>
            <a:bodyPr lIns="50800" tIns="50800" rIns="50800" bIns="50800" rtlCol="0" anchor="ctr"/>
            <a:lstStyle/>
            <a:p>
              <a:pPr algn="ctr">
                <a:lnSpc>
                  <a:spcPts val="2200"/>
                </a:lnSpc>
              </a:pPr>
              <a:endParaRPr/>
            </a:p>
          </p:txBody>
        </p:sp>
      </p:grpSp>
      <p:sp>
        <p:nvSpPr>
          <p:cNvPr id="9" name="TextBox 9"/>
          <p:cNvSpPr txBox="1"/>
          <p:nvPr/>
        </p:nvSpPr>
        <p:spPr>
          <a:xfrm>
            <a:off x="2719287" y="602298"/>
            <a:ext cx="12849425" cy="909955"/>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TEST RESULTS</a:t>
            </a:r>
          </a:p>
        </p:txBody>
      </p:sp>
      <p:pic>
        <p:nvPicPr>
          <p:cNvPr id="10" name="Picture 10"/>
          <p:cNvPicPr>
            <a:picLocks noChangeAspect="1"/>
          </p:cNvPicPr>
          <p:nvPr/>
        </p:nvPicPr>
        <p:blipFill>
          <a:blip r:embed="rId4"/>
          <a:srcRect/>
          <a:stretch>
            <a:fillRect/>
          </a:stretch>
        </p:blipFill>
        <p:spPr>
          <a:xfrm rot="-392019">
            <a:off x="16645182" y="8113089"/>
            <a:ext cx="2144488" cy="3569040"/>
          </a:xfrm>
          <a:prstGeom prst="rect">
            <a:avLst/>
          </a:prstGeom>
        </p:spPr>
      </p:pic>
      <p:grpSp>
        <p:nvGrpSpPr>
          <p:cNvPr id="11" name="Group 11"/>
          <p:cNvGrpSpPr/>
          <p:nvPr/>
        </p:nvGrpSpPr>
        <p:grpSpPr>
          <a:xfrm>
            <a:off x="0" y="9795557"/>
            <a:ext cx="18384652" cy="491443"/>
            <a:chOff x="0" y="0"/>
            <a:chExt cx="24512869" cy="655257"/>
          </a:xfrm>
        </p:grpSpPr>
        <p:grpSp>
          <p:nvGrpSpPr>
            <p:cNvPr id="12" name="Group 12"/>
            <p:cNvGrpSpPr/>
            <p:nvPr/>
          </p:nvGrpSpPr>
          <p:grpSpPr>
            <a:xfrm>
              <a:off x="0" y="0"/>
              <a:ext cx="24512869" cy="655257"/>
              <a:chOff x="0" y="0"/>
              <a:chExt cx="4842048" cy="129434"/>
            </a:xfrm>
          </p:grpSpPr>
          <p:sp>
            <p:nvSpPr>
              <p:cNvPr id="13" name="Freeform 13"/>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15" name="TextBox 15"/>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16" name="TextBox 16"/>
            <p:cNvSpPr txBox="1"/>
            <p:nvPr/>
          </p:nvSpPr>
          <p:spPr>
            <a:xfrm>
              <a:off x="4565553" y="136070"/>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17" name="TextBox 17"/>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18" name="TextBox 18"/>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19" name="TextBox 19"/>
            <p:cNvSpPr txBox="1"/>
            <p:nvPr/>
          </p:nvSpPr>
          <p:spPr>
            <a:xfrm>
              <a:off x="15896566" y="136070"/>
              <a:ext cx="178133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Methodology</a:t>
              </a:r>
            </a:p>
          </p:txBody>
        </p:sp>
        <p:sp>
          <p:nvSpPr>
            <p:cNvPr id="20" name="TextBox 20"/>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21" name="TextBox 21"/>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22" name="TextBox 22"/>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sp>
        <p:nvSpPr>
          <p:cNvPr id="24" name="Freeform 7">
            <a:extLst>
              <a:ext uri="{FF2B5EF4-FFF2-40B4-BE49-F238E27FC236}">
                <a16:creationId xmlns:a16="http://schemas.microsoft.com/office/drawing/2014/main" id="{7DB4FCEA-5646-7AB4-C86C-F9C3AE8D0B11}"/>
              </a:ext>
            </a:extLst>
          </p:cNvPr>
          <p:cNvSpPr/>
          <p:nvPr/>
        </p:nvSpPr>
        <p:spPr>
          <a:xfrm>
            <a:off x="9328620" y="7060322"/>
            <a:ext cx="7066701" cy="832746"/>
          </a:xfrm>
          <a:custGeom>
            <a:avLst/>
            <a:gdLst/>
            <a:ahLst/>
            <a:cxnLst/>
            <a:rect l="l" t="t" r="r" b="b"/>
            <a:pathLst>
              <a:path w="1861189" h="219324">
                <a:moveTo>
                  <a:pt x="8764" y="0"/>
                </a:moveTo>
                <a:lnTo>
                  <a:pt x="1852425" y="0"/>
                </a:lnTo>
                <a:cubicBezTo>
                  <a:pt x="1854749" y="0"/>
                  <a:pt x="1856978" y="923"/>
                  <a:pt x="1858622" y="2567"/>
                </a:cubicBezTo>
                <a:cubicBezTo>
                  <a:pt x="1860266" y="4211"/>
                  <a:pt x="1861189" y="6440"/>
                  <a:pt x="1861189" y="8764"/>
                </a:cubicBezTo>
                <a:lnTo>
                  <a:pt x="1861189" y="210560"/>
                </a:lnTo>
                <a:cubicBezTo>
                  <a:pt x="1861189" y="215400"/>
                  <a:pt x="1857265" y="219324"/>
                  <a:pt x="1852425" y="219324"/>
                </a:cubicBezTo>
                <a:lnTo>
                  <a:pt x="8764" y="219324"/>
                </a:lnTo>
                <a:cubicBezTo>
                  <a:pt x="6440" y="219324"/>
                  <a:pt x="4211" y="218401"/>
                  <a:pt x="2567" y="216757"/>
                </a:cubicBezTo>
                <a:cubicBezTo>
                  <a:pt x="923" y="215113"/>
                  <a:pt x="0" y="212884"/>
                  <a:pt x="0" y="210560"/>
                </a:cubicBezTo>
                <a:lnTo>
                  <a:pt x="0" y="8764"/>
                </a:lnTo>
                <a:cubicBezTo>
                  <a:pt x="0" y="6440"/>
                  <a:pt x="923" y="4211"/>
                  <a:pt x="2567" y="2567"/>
                </a:cubicBezTo>
                <a:cubicBezTo>
                  <a:pt x="4211" y="923"/>
                  <a:pt x="6440" y="0"/>
                  <a:pt x="8764" y="0"/>
                </a:cubicBezTo>
                <a:close/>
              </a:path>
            </a:pathLst>
          </a:custGeom>
          <a:solidFill>
            <a:srgbClr val="000000">
              <a:alpha val="0"/>
            </a:srgbClr>
          </a:solidFill>
          <a:ln w="85725">
            <a:solidFill>
              <a:srgbClr val="FF0000"/>
            </a:solidFill>
          </a:ln>
        </p:spPr>
      </p:sp>
      <p:pic>
        <p:nvPicPr>
          <p:cNvPr id="23" name="Picture 14">
            <a:extLst>
              <a:ext uri="{FF2B5EF4-FFF2-40B4-BE49-F238E27FC236}">
                <a16:creationId xmlns:a16="http://schemas.microsoft.com/office/drawing/2014/main" id="{5D22C965-1180-3AAF-6B50-3DB55E74114A}"/>
              </a:ext>
            </a:extLst>
          </p:cNvPr>
          <p:cNvPicPr>
            <a:picLocks noChangeAspect="1"/>
          </p:cNvPicPr>
          <p:nvPr/>
        </p:nvPicPr>
        <p:blipFill>
          <a:blip r:embed="rId5"/>
          <a:srcRect/>
          <a:stretch>
            <a:fillRect/>
          </a:stretch>
        </p:blipFill>
        <p:spPr>
          <a:xfrm>
            <a:off x="16449092" y="4375988"/>
            <a:ext cx="1045513" cy="104551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8DA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4051"/>
          <a:stretch>
            <a:fillRect/>
          </a:stretch>
        </p:blipFill>
        <p:spPr>
          <a:xfrm>
            <a:off x="-6809728" y="-6001100"/>
            <a:ext cx="13619456" cy="7438950"/>
          </a:xfrm>
          <a:prstGeom prst="rect">
            <a:avLst/>
          </a:prstGeom>
        </p:spPr>
      </p:pic>
      <p:grpSp>
        <p:nvGrpSpPr>
          <p:cNvPr id="3" name="Group 3"/>
          <p:cNvGrpSpPr/>
          <p:nvPr/>
        </p:nvGrpSpPr>
        <p:grpSpPr>
          <a:xfrm rot="-5400000">
            <a:off x="7838702" y="-2856723"/>
            <a:ext cx="11363242" cy="16000446"/>
            <a:chOff x="0" y="0"/>
            <a:chExt cx="3130550" cy="4408090"/>
          </a:xfrm>
        </p:grpSpPr>
        <p:sp>
          <p:nvSpPr>
            <p:cNvPr id="4" name="Freeform 4"/>
            <p:cNvSpPr/>
            <p:nvPr/>
          </p:nvSpPr>
          <p:spPr>
            <a:xfrm>
              <a:off x="0" y="0"/>
              <a:ext cx="3130550" cy="4408090"/>
            </a:xfrm>
            <a:custGeom>
              <a:avLst/>
              <a:gdLst/>
              <a:ahLst/>
              <a:cxnLst/>
              <a:rect l="l" t="t" r="r" b="b"/>
              <a:pathLst>
                <a:path w="3130550" h="4408090">
                  <a:moveTo>
                    <a:pt x="0" y="1123950"/>
                  </a:moveTo>
                  <a:lnTo>
                    <a:pt x="0" y="4408090"/>
                  </a:lnTo>
                  <a:lnTo>
                    <a:pt x="3130550" y="4408090"/>
                  </a:lnTo>
                  <a:lnTo>
                    <a:pt x="3130550" y="0"/>
                  </a:lnTo>
                  <a:close/>
                </a:path>
              </a:pathLst>
            </a:custGeom>
            <a:solidFill>
              <a:srgbClr val="F2EAE1"/>
            </a:solidFill>
          </p:spPr>
        </p:sp>
      </p:grpSp>
      <p:grpSp>
        <p:nvGrpSpPr>
          <p:cNvPr id="5" name="Group 5"/>
          <p:cNvGrpSpPr/>
          <p:nvPr/>
        </p:nvGrpSpPr>
        <p:grpSpPr>
          <a:xfrm>
            <a:off x="0" y="9795557"/>
            <a:ext cx="18384652" cy="491443"/>
            <a:chOff x="0" y="0"/>
            <a:chExt cx="24512869" cy="655257"/>
          </a:xfrm>
        </p:grpSpPr>
        <p:grpSp>
          <p:nvGrpSpPr>
            <p:cNvPr id="6" name="Group 6"/>
            <p:cNvGrpSpPr/>
            <p:nvPr/>
          </p:nvGrpSpPr>
          <p:grpSpPr>
            <a:xfrm>
              <a:off x="0" y="0"/>
              <a:ext cx="24512869" cy="655257"/>
              <a:chOff x="0" y="0"/>
              <a:chExt cx="4842048" cy="129434"/>
            </a:xfrm>
          </p:grpSpPr>
          <p:sp>
            <p:nvSpPr>
              <p:cNvPr id="7" name="Freeform 7"/>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9" name="TextBox 9"/>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10" name="TextBox 10"/>
            <p:cNvSpPr txBox="1"/>
            <p:nvPr/>
          </p:nvSpPr>
          <p:spPr>
            <a:xfrm>
              <a:off x="4565553" y="136070"/>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11" name="TextBox 11"/>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12" name="TextBox 12"/>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13" name="TextBox 13"/>
            <p:cNvSpPr txBox="1"/>
            <p:nvPr/>
          </p:nvSpPr>
          <p:spPr>
            <a:xfrm>
              <a:off x="15896566" y="136070"/>
              <a:ext cx="178133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Methodology</a:t>
              </a:r>
            </a:p>
          </p:txBody>
        </p:sp>
        <p:sp>
          <p:nvSpPr>
            <p:cNvPr id="14" name="TextBox 14"/>
            <p:cNvSpPr txBox="1"/>
            <p:nvPr/>
          </p:nvSpPr>
          <p:spPr>
            <a:xfrm>
              <a:off x="18732018" y="136070"/>
              <a:ext cx="20767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15" name="TextBox 15"/>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16" name="TextBox 16"/>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grpSp>
        <p:nvGrpSpPr>
          <p:cNvPr id="17" name="Group 17"/>
          <p:cNvGrpSpPr/>
          <p:nvPr/>
        </p:nvGrpSpPr>
        <p:grpSpPr>
          <a:xfrm>
            <a:off x="5956684" y="0"/>
            <a:ext cx="13868372" cy="3218791"/>
            <a:chOff x="0" y="0"/>
            <a:chExt cx="2397309" cy="556406"/>
          </a:xfrm>
        </p:grpSpPr>
        <p:sp>
          <p:nvSpPr>
            <p:cNvPr id="18" name="Freeform 18"/>
            <p:cNvSpPr/>
            <p:nvPr/>
          </p:nvSpPr>
          <p:spPr>
            <a:xfrm>
              <a:off x="0" y="0"/>
              <a:ext cx="2397309" cy="556406"/>
            </a:xfrm>
            <a:custGeom>
              <a:avLst/>
              <a:gdLst/>
              <a:ahLst/>
              <a:cxnLst/>
              <a:rect l="l" t="t" r="r" b="b"/>
              <a:pathLst>
                <a:path w="2397309" h="556406">
                  <a:moveTo>
                    <a:pt x="2194109" y="0"/>
                  </a:moveTo>
                  <a:lnTo>
                    <a:pt x="0" y="0"/>
                  </a:lnTo>
                  <a:lnTo>
                    <a:pt x="203200" y="556406"/>
                  </a:lnTo>
                  <a:lnTo>
                    <a:pt x="2397309" y="556406"/>
                  </a:lnTo>
                  <a:lnTo>
                    <a:pt x="2194109" y="0"/>
                  </a:lnTo>
                  <a:close/>
                </a:path>
              </a:pathLst>
            </a:custGeom>
            <a:solidFill>
              <a:srgbClr val="231F20"/>
            </a:solidFill>
          </p:spPr>
        </p:sp>
        <p:sp>
          <p:nvSpPr>
            <p:cNvPr id="19" name="TextBox 19"/>
            <p:cNvSpPr txBox="1"/>
            <p:nvPr/>
          </p:nvSpPr>
          <p:spPr>
            <a:xfrm>
              <a:off x="101600" y="9525"/>
              <a:ext cx="609600" cy="600075"/>
            </a:xfrm>
            <a:prstGeom prst="rect">
              <a:avLst/>
            </a:prstGeom>
          </p:spPr>
          <p:txBody>
            <a:bodyPr lIns="50800" tIns="50800" rIns="50800" bIns="50800" rtlCol="0" anchor="ctr"/>
            <a:lstStyle/>
            <a:p>
              <a:pPr algn="ctr">
                <a:lnSpc>
                  <a:spcPts val="2200"/>
                </a:lnSpc>
              </a:pPr>
              <a:endParaRPr/>
            </a:p>
          </p:txBody>
        </p:sp>
      </p:grpSp>
      <p:sp>
        <p:nvSpPr>
          <p:cNvPr id="20" name="TextBox 20"/>
          <p:cNvSpPr txBox="1"/>
          <p:nvPr/>
        </p:nvSpPr>
        <p:spPr>
          <a:xfrm>
            <a:off x="6801992" y="344175"/>
            <a:ext cx="6401329" cy="371363"/>
          </a:xfrm>
          <a:prstGeom prst="rect">
            <a:avLst/>
          </a:prstGeom>
        </p:spPr>
        <p:txBody>
          <a:bodyPr lIns="0" tIns="0" rIns="0" bIns="0" rtlCol="0" anchor="t">
            <a:spAutoFit/>
          </a:bodyPr>
          <a:lstStyle/>
          <a:p>
            <a:pPr>
              <a:lnSpc>
                <a:spcPts val="2901"/>
              </a:lnSpc>
            </a:pPr>
            <a:r>
              <a:rPr lang="en-US" sz="2417">
                <a:solidFill>
                  <a:srgbClr val="FFFFFF"/>
                </a:solidFill>
                <a:latin typeface="DM Sans Bold"/>
              </a:rPr>
              <a:t>F1-Sc﻿ore</a:t>
            </a:r>
          </a:p>
        </p:txBody>
      </p:sp>
      <p:sp>
        <p:nvSpPr>
          <p:cNvPr id="21" name="TextBox 21"/>
          <p:cNvSpPr txBox="1"/>
          <p:nvPr/>
        </p:nvSpPr>
        <p:spPr>
          <a:xfrm>
            <a:off x="6945384" y="993207"/>
            <a:ext cx="10635999" cy="733202"/>
          </a:xfrm>
          <a:prstGeom prst="rect">
            <a:avLst/>
          </a:prstGeom>
        </p:spPr>
        <p:txBody>
          <a:bodyPr lIns="0" tIns="0" rIns="0" bIns="0" rtlCol="0" anchor="t">
            <a:spAutoFit/>
          </a:bodyPr>
          <a:lstStyle/>
          <a:p>
            <a:pPr marL="522001" lvl="1" indent="-261000">
              <a:lnSpc>
                <a:spcPts val="2901"/>
              </a:lnSpc>
              <a:buFont typeface="Arial"/>
              <a:buChar char="•"/>
            </a:pPr>
            <a:r>
              <a:rPr lang="en-US" sz="2417">
                <a:solidFill>
                  <a:srgbClr val="FFFFFF"/>
                </a:solidFill>
                <a:latin typeface="DM Sans"/>
              </a:rPr>
              <a:t>F1-Score is a combined measure that is derived from Precision (P) and Recall (R)</a:t>
            </a:r>
          </a:p>
        </p:txBody>
      </p:sp>
      <p:grpSp>
        <p:nvGrpSpPr>
          <p:cNvPr id="22" name="Group 22"/>
          <p:cNvGrpSpPr/>
          <p:nvPr/>
        </p:nvGrpSpPr>
        <p:grpSpPr>
          <a:xfrm>
            <a:off x="1028700" y="6025497"/>
            <a:ext cx="6081296" cy="959755"/>
            <a:chOff x="0" y="0"/>
            <a:chExt cx="1601658" cy="252775"/>
          </a:xfrm>
        </p:grpSpPr>
        <p:sp>
          <p:nvSpPr>
            <p:cNvPr id="23" name="Freeform 23"/>
            <p:cNvSpPr/>
            <p:nvPr/>
          </p:nvSpPr>
          <p:spPr>
            <a:xfrm>
              <a:off x="0" y="0"/>
              <a:ext cx="1601658" cy="252775"/>
            </a:xfrm>
            <a:custGeom>
              <a:avLst/>
              <a:gdLst/>
              <a:ahLst/>
              <a:cxnLst/>
              <a:rect l="l" t="t" r="r" b="b"/>
              <a:pathLst>
                <a:path w="1601658" h="252775">
                  <a:moveTo>
                    <a:pt x="0" y="0"/>
                  </a:moveTo>
                  <a:lnTo>
                    <a:pt x="1601658" y="0"/>
                  </a:lnTo>
                  <a:lnTo>
                    <a:pt x="1601658" y="252775"/>
                  </a:lnTo>
                  <a:lnTo>
                    <a:pt x="0" y="252775"/>
                  </a:lnTo>
                  <a:close/>
                </a:path>
              </a:pathLst>
            </a:custGeom>
            <a:solidFill>
              <a:srgbClr val="AB7A5B"/>
            </a:solidFill>
          </p:spPr>
        </p:sp>
        <p:sp>
          <p:nvSpPr>
            <p:cNvPr id="24" name="TextBox 24"/>
            <p:cNvSpPr txBox="1"/>
            <p:nvPr/>
          </p:nvSpPr>
          <p:spPr>
            <a:xfrm>
              <a:off x="0" y="9525"/>
              <a:ext cx="812800" cy="803275"/>
            </a:xfrm>
            <a:prstGeom prst="rect">
              <a:avLst/>
            </a:prstGeom>
          </p:spPr>
          <p:txBody>
            <a:bodyPr lIns="50800" tIns="50800" rIns="50800" bIns="50800" rtlCol="0" anchor="ctr"/>
            <a:lstStyle/>
            <a:p>
              <a:pPr algn="ctr">
                <a:lnSpc>
                  <a:spcPts val="2200"/>
                </a:lnSpc>
              </a:pPr>
              <a:endParaRPr/>
            </a:p>
          </p:txBody>
        </p:sp>
      </p:grpSp>
      <p:sp>
        <p:nvSpPr>
          <p:cNvPr id="25" name="TextBox 25"/>
          <p:cNvSpPr txBox="1"/>
          <p:nvPr/>
        </p:nvSpPr>
        <p:spPr>
          <a:xfrm>
            <a:off x="1028700" y="2177073"/>
            <a:ext cx="5220446" cy="2681270"/>
          </a:xfrm>
          <a:prstGeom prst="rect">
            <a:avLst/>
          </a:prstGeom>
        </p:spPr>
        <p:txBody>
          <a:bodyPr lIns="0" tIns="0" rIns="0" bIns="0" rtlCol="0" anchor="t">
            <a:spAutoFit/>
          </a:bodyPr>
          <a:lstStyle/>
          <a:p>
            <a:pPr>
              <a:lnSpc>
                <a:spcPts val="7039"/>
              </a:lnSpc>
            </a:pPr>
            <a:r>
              <a:rPr lang="en-US" sz="6399">
                <a:solidFill>
                  <a:srgbClr val="1B1920"/>
                </a:solidFill>
                <a:latin typeface="Oswald Bold"/>
              </a:rPr>
              <a:t>WHICH METRICS DID WE FOCUS ON?</a:t>
            </a:r>
          </a:p>
        </p:txBody>
      </p:sp>
      <p:sp>
        <p:nvSpPr>
          <p:cNvPr id="26" name="TextBox 26"/>
          <p:cNvSpPr txBox="1"/>
          <p:nvPr/>
        </p:nvSpPr>
        <p:spPr>
          <a:xfrm>
            <a:off x="1028700" y="5190396"/>
            <a:ext cx="5924281" cy="644376"/>
          </a:xfrm>
          <a:prstGeom prst="rect">
            <a:avLst/>
          </a:prstGeom>
        </p:spPr>
        <p:txBody>
          <a:bodyPr lIns="0" tIns="0" rIns="0" bIns="0" rtlCol="0" anchor="t">
            <a:spAutoFit/>
          </a:bodyPr>
          <a:lstStyle/>
          <a:p>
            <a:pPr>
              <a:lnSpc>
                <a:spcPts val="5199"/>
              </a:lnSpc>
            </a:pPr>
            <a:r>
              <a:rPr lang="en-US" sz="3999" spc="399">
                <a:solidFill>
                  <a:srgbClr val="1B1920"/>
                </a:solidFill>
                <a:latin typeface="Oswald Bold"/>
              </a:rPr>
              <a:t>F1 SCORE </a:t>
            </a:r>
          </a:p>
        </p:txBody>
      </p:sp>
      <p:sp>
        <p:nvSpPr>
          <p:cNvPr id="27" name="TextBox 27"/>
          <p:cNvSpPr txBox="1"/>
          <p:nvPr/>
        </p:nvSpPr>
        <p:spPr>
          <a:xfrm>
            <a:off x="1312583" y="6212695"/>
            <a:ext cx="5623570" cy="547258"/>
          </a:xfrm>
          <a:prstGeom prst="rect">
            <a:avLst/>
          </a:prstGeom>
        </p:spPr>
        <p:txBody>
          <a:bodyPr lIns="0" tIns="0" rIns="0" bIns="0" rtlCol="0" anchor="t">
            <a:spAutoFit/>
          </a:bodyPr>
          <a:lstStyle/>
          <a:p>
            <a:pPr>
              <a:lnSpc>
                <a:spcPts val="4419"/>
              </a:lnSpc>
            </a:pPr>
            <a:r>
              <a:rPr lang="en-US" sz="3399" spc="339">
                <a:solidFill>
                  <a:srgbClr val="FFFFFF"/>
                </a:solidFill>
                <a:latin typeface="Oswald"/>
              </a:rPr>
              <a:t>F1 SCORE = 2PR / (P + R)</a:t>
            </a:r>
          </a:p>
        </p:txBody>
      </p:sp>
      <p:grpSp>
        <p:nvGrpSpPr>
          <p:cNvPr id="28" name="Group 28"/>
          <p:cNvGrpSpPr/>
          <p:nvPr/>
        </p:nvGrpSpPr>
        <p:grpSpPr>
          <a:xfrm>
            <a:off x="1028700" y="8153728"/>
            <a:ext cx="6081296" cy="959755"/>
            <a:chOff x="0" y="0"/>
            <a:chExt cx="1601658" cy="252775"/>
          </a:xfrm>
        </p:grpSpPr>
        <p:sp>
          <p:nvSpPr>
            <p:cNvPr id="29" name="Freeform 29"/>
            <p:cNvSpPr/>
            <p:nvPr/>
          </p:nvSpPr>
          <p:spPr>
            <a:xfrm>
              <a:off x="0" y="0"/>
              <a:ext cx="1601658" cy="252775"/>
            </a:xfrm>
            <a:custGeom>
              <a:avLst/>
              <a:gdLst/>
              <a:ahLst/>
              <a:cxnLst/>
              <a:rect l="l" t="t" r="r" b="b"/>
              <a:pathLst>
                <a:path w="1601658" h="252775">
                  <a:moveTo>
                    <a:pt x="0" y="0"/>
                  </a:moveTo>
                  <a:lnTo>
                    <a:pt x="1601658" y="0"/>
                  </a:lnTo>
                  <a:lnTo>
                    <a:pt x="1601658" y="252775"/>
                  </a:lnTo>
                  <a:lnTo>
                    <a:pt x="0" y="252775"/>
                  </a:lnTo>
                  <a:close/>
                </a:path>
              </a:pathLst>
            </a:custGeom>
            <a:solidFill>
              <a:srgbClr val="AB7A5B"/>
            </a:solidFill>
          </p:spPr>
        </p:sp>
        <p:sp>
          <p:nvSpPr>
            <p:cNvPr id="30" name="TextBox 30"/>
            <p:cNvSpPr txBox="1"/>
            <p:nvPr/>
          </p:nvSpPr>
          <p:spPr>
            <a:xfrm>
              <a:off x="0" y="9525"/>
              <a:ext cx="812800" cy="803275"/>
            </a:xfrm>
            <a:prstGeom prst="rect">
              <a:avLst/>
            </a:prstGeom>
          </p:spPr>
          <p:txBody>
            <a:bodyPr lIns="50800" tIns="50800" rIns="50800" bIns="50800" rtlCol="0" anchor="ctr"/>
            <a:lstStyle/>
            <a:p>
              <a:pPr algn="ctr">
                <a:lnSpc>
                  <a:spcPts val="2200"/>
                </a:lnSpc>
              </a:pPr>
              <a:endParaRPr/>
            </a:p>
          </p:txBody>
        </p:sp>
      </p:grpSp>
      <p:sp>
        <p:nvSpPr>
          <p:cNvPr id="31" name="TextBox 31"/>
          <p:cNvSpPr txBox="1"/>
          <p:nvPr/>
        </p:nvSpPr>
        <p:spPr>
          <a:xfrm>
            <a:off x="1028700" y="7318627"/>
            <a:ext cx="5924281" cy="644376"/>
          </a:xfrm>
          <a:prstGeom prst="rect">
            <a:avLst/>
          </a:prstGeom>
        </p:spPr>
        <p:txBody>
          <a:bodyPr lIns="0" tIns="0" rIns="0" bIns="0" rtlCol="0" anchor="t">
            <a:spAutoFit/>
          </a:bodyPr>
          <a:lstStyle/>
          <a:p>
            <a:pPr>
              <a:lnSpc>
                <a:spcPts val="5199"/>
              </a:lnSpc>
            </a:pPr>
            <a:r>
              <a:rPr lang="en-US" sz="3999" spc="399">
                <a:solidFill>
                  <a:srgbClr val="1B1920"/>
                </a:solidFill>
                <a:latin typeface="Oswald Bold"/>
              </a:rPr>
              <a:t>RECALL</a:t>
            </a:r>
          </a:p>
        </p:txBody>
      </p:sp>
      <p:sp>
        <p:nvSpPr>
          <p:cNvPr id="32" name="TextBox 32"/>
          <p:cNvSpPr txBox="1"/>
          <p:nvPr/>
        </p:nvSpPr>
        <p:spPr>
          <a:xfrm>
            <a:off x="1312583" y="8340927"/>
            <a:ext cx="5623570" cy="547258"/>
          </a:xfrm>
          <a:prstGeom prst="rect">
            <a:avLst/>
          </a:prstGeom>
        </p:spPr>
        <p:txBody>
          <a:bodyPr lIns="0" tIns="0" rIns="0" bIns="0" rtlCol="0" anchor="t">
            <a:spAutoFit/>
          </a:bodyPr>
          <a:lstStyle/>
          <a:p>
            <a:pPr>
              <a:lnSpc>
                <a:spcPts val="4419"/>
              </a:lnSpc>
            </a:pPr>
            <a:r>
              <a:rPr lang="en-US" sz="3399" spc="339">
                <a:solidFill>
                  <a:srgbClr val="FFFFFF"/>
                </a:solidFill>
                <a:latin typeface="Oswald"/>
              </a:rPr>
              <a:t>RECALL = TP / (TP + FN)</a:t>
            </a:r>
          </a:p>
        </p:txBody>
      </p:sp>
      <p:sp>
        <p:nvSpPr>
          <p:cNvPr id="33" name="TextBox 33"/>
          <p:cNvSpPr txBox="1"/>
          <p:nvPr/>
        </p:nvSpPr>
        <p:spPr>
          <a:xfrm>
            <a:off x="7215590" y="1770051"/>
            <a:ext cx="10635999" cy="1095040"/>
          </a:xfrm>
          <a:prstGeom prst="rect">
            <a:avLst/>
          </a:prstGeom>
        </p:spPr>
        <p:txBody>
          <a:bodyPr lIns="0" tIns="0" rIns="0" bIns="0" rtlCol="0" anchor="t">
            <a:spAutoFit/>
          </a:bodyPr>
          <a:lstStyle/>
          <a:p>
            <a:pPr marL="522001" lvl="1" indent="-261000">
              <a:lnSpc>
                <a:spcPts val="2901"/>
              </a:lnSpc>
              <a:buFont typeface="Arial"/>
              <a:buChar char="•"/>
            </a:pPr>
            <a:r>
              <a:rPr lang="en-US" sz="2417">
                <a:solidFill>
                  <a:srgbClr val="FFFFFF"/>
                </a:solidFill>
                <a:latin typeface="DM Sans"/>
              </a:rPr>
              <a:t>Also known as the Weighted Harmonic Mean, it is useful for balancing the tradeoff between precision and recall, to find the overall perfomance score for the classification model</a:t>
            </a:r>
          </a:p>
        </p:txBody>
      </p:sp>
      <p:grpSp>
        <p:nvGrpSpPr>
          <p:cNvPr id="34" name="Group 34"/>
          <p:cNvGrpSpPr/>
          <p:nvPr/>
        </p:nvGrpSpPr>
        <p:grpSpPr>
          <a:xfrm>
            <a:off x="7196540" y="3393884"/>
            <a:ext cx="13868372" cy="3218791"/>
            <a:chOff x="0" y="0"/>
            <a:chExt cx="2397309" cy="556406"/>
          </a:xfrm>
        </p:grpSpPr>
        <p:sp>
          <p:nvSpPr>
            <p:cNvPr id="35" name="Freeform 35"/>
            <p:cNvSpPr/>
            <p:nvPr/>
          </p:nvSpPr>
          <p:spPr>
            <a:xfrm>
              <a:off x="0" y="0"/>
              <a:ext cx="2397309" cy="556406"/>
            </a:xfrm>
            <a:custGeom>
              <a:avLst/>
              <a:gdLst/>
              <a:ahLst/>
              <a:cxnLst/>
              <a:rect l="l" t="t" r="r" b="b"/>
              <a:pathLst>
                <a:path w="2397309" h="556406">
                  <a:moveTo>
                    <a:pt x="2194109" y="0"/>
                  </a:moveTo>
                  <a:lnTo>
                    <a:pt x="0" y="0"/>
                  </a:lnTo>
                  <a:lnTo>
                    <a:pt x="203200" y="556406"/>
                  </a:lnTo>
                  <a:lnTo>
                    <a:pt x="2397309" y="556406"/>
                  </a:lnTo>
                  <a:lnTo>
                    <a:pt x="2194109" y="0"/>
                  </a:lnTo>
                  <a:close/>
                </a:path>
              </a:pathLst>
            </a:custGeom>
            <a:solidFill>
              <a:srgbClr val="231F20"/>
            </a:solidFill>
          </p:spPr>
        </p:sp>
        <p:sp>
          <p:nvSpPr>
            <p:cNvPr id="36" name="TextBox 36"/>
            <p:cNvSpPr txBox="1"/>
            <p:nvPr/>
          </p:nvSpPr>
          <p:spPr>
            <a:xfrm>
              <a:off x="101600" y="9525"/>
              <a:ext cx="609600" cy="600075"/>
            </a:xfrm>
            <a:prstGeom prst="rect">
              <a:avLst/>
            </a:prstGeom>
          </p:spPr>
          <p:txBody>
            <a:bodyPr lIns="50800" tIns="50800" rIns="50800" bIns="50800" rtlCol="0" anchor="ctr"/>
            <a:lstStyle/>
            <a:p>
              <a:pPr algn="ctr">
                <a:lnSpc>
                  <a:spcPts val="2200"/>
                </a:lnSpc>
              </a:pPr>
              <a:endParaRPr/>
            </a:p>
          </p:txBody>
        </p:sp>
      </p:grpSp>
      <p:sp>
        <p:nvSpPr>
          <p:cNvPr id="37" name="TextBox 37"/>
          <p:cNvSpPr txBox="1"/>
          <p:nvPr/>
        </p:nvSpPr>
        <p:spPr>
          <a:xfrm>
            <a:off x="8041848" y="3738059"/>
            <a:ext cx="6401329" cy="371363"/>
          </a:xfrm>
          <a:prstGeom prst="rect">
            <a:avLst/>
          </a:prstGeom>
        </p:spPr>
        <p:txBody>
          <a:bodyPr lIns="0" tIns="0" rIns="0" bIns="0" rtlCol="0" anchor="t">
            <a:spAutoFit/>
          </a:bodyPr>
          <a:lstStyle/>
          <a:p>
            <a:pPr>
              <a:lnSpc>
                <a:spcPts val="2901"/>
              </a:lnSpc>
            </a:pPr>
            <a:r>
              <a:rPr lang="en-US" sz="2417">
                <a:solidFill>
                  <a:srgbClr val="FFFFFF"/>
                </a:solidFill>
                <a:latin typeface="DM Sans Bold"/>
              </a:rPr>
              <a:t>Recall</a:t>
            </a:r>
          </a:p>
        </p:txBody>
      </p:sp>
      <p:sp>
        <p:nvSpPr>
          <p:cNvPr id="38" name="TextBox 38"/>
          <p:cNvSpPr txBox="1"/>
          <p:nvPr/>
        </p:nvSpPr>
        <p:spPr>
          <a:xfrm>
            <a:off x="8202324" y="4252102"/>
            <a:ext cx="9377093" cy="1818717"/>
          </a:xfrm>
          <a:prstGeom prst="rect">
            <a:avLst/>
          </a:prstGeom>
        </p:spPr>
        <p:txBody>
          <a:bodyPr lIns="0" tIns="0" rIns="0" bIns="0" rtlCol="0" anchor="t">
            <a:spAutoFit/>
          </a:bodyPr>
          <a:lstStyle/>
          <a:p>
            <a:pPr marL="522001" lvl="1" indent="-261000">
              <a:lnSpc>
                <a:spcPts val="2901"/>
              </a:lnSpc>
              <a:buFont typeface="Arial"/>
              <a:buChar char="•"/>
            </a:pPr>
            <a:r>
              <a:rPr lang="en-US" sz="2417">
                <a:solidFill>
                  <a:srgbClr val="FFFFFF"/>
                </a:solidFill>
                <a:latin typeface="DM Sans"/>
              </a:rPr>
              <a:t>Recall answers the question: When it's actually positive, how often does it predict positive? </a:t>
            </a:r>
          </a:p>
          <a:p>
            <a:pPr marL="1044002" lvl="2" indent="-348001">
              <a:lnSpc>
                <a:spcPts val="2901"/>
              </a:lnSpc>
              <a:buFont typeface="Arial"/>
              <a:buChar char="⚬"/>
            </a:pPr>
            <a:r>
              <a:rPr lang="en-US" sz="2417">
                <a:solidFill>
                  <a:srgbClr val="FFFFFF"/>
                </a:solidFill>
                <a:latin typeface="DM Sans"/>
              </a:rPr>
              <a:t>We used it as our cost of False Negative is high (When the person have been diagnosed with depression, but it was not detected)</a:t>
            </a:r>
          </a:p>
        </p:txBody>
      </p:sp>
      <p:grpSp>
        <p:nvGrpSpPr>
          <p:cNvPr id="39" name="Group 39"/>
          <p:cNvGrpSpPr/>
          <p:nvPr/>
        </p:nvGrpSpPr>
        <p:grpSpPr>
          <a:xfrm>
            <a:off x="8442434" y="6759954"/>
            <a:ext cx="11684888" cy="3035603"/>
            <a:chOff x="0" y="0"/>
            <a:chExt cx="2141761" cy="556406"/>
          </a:xfrm>
        </p:grpSpPr>
        <p:sp>
          <p:nvSpPr>
            <p:cNvPr id="40" name="Freeform 40"/>
            <p:cNvSpPr/>
            <p:nvPr/>
          </p:nvSpPr>
          <p:spPr>
            <a:xfrm>
              <a:off x="0" y="0"/>
              <a:ext cx="2141761" cy="556406"/>
            </a:xfrm>
            <a:custGeom>
              <a:avLst/>
              <a:gdLst/>
              <a:ahLst/>
              <a:cxnLst/>
              <a:rect l="l" t="t" r="r" b="b"/>
              <a:pathLst>
                <a:path w="2141761" h="556406">
                  <a:moveTo>
                    <a:pt x="1938561" y="0"/>
                  </a:moveTo>
                  <a:lnTo>
                    <a:pt x="0" y="0"/>
                  </a:lnTo>
                  <a:lnTo>
                    <a:pt x="203200" y="556406"/>
                  </a:lnTo>
                  <a:lnTo>
                    <a:pt x="2141761" y="556406"/>
                  </a:lnTo>
                  <a:lnTo>
                    <a:pt x="1938561" y="0"/>
                  </a:lnTo>
                  <a:close/>
                </a:path>
              </a:pathLst>
            </a:custGeom>
            <a:solidFill>
              <a:srgbClr val="231F20"/>
            </a:solidFill>
          </p:spPr>
        </p:sp>
        <p:sp>
          <p:nvSpPr>
            <p:cNvPr id="41" name="TextBox 41"/>
            <p:cNvSpPr txBox="1"/>
            <p:nvPr/>
          </p:nvSpPr>
          <p:spPr>
            <a:xfrm>
              <a:off x="101600" y="9525"/>
              <a:ext cx="609600" cy="600075"/>
            </a:xfrm>
            <a:prstGeom prst="rect">
              <a:avLst/>
            </a:prstGeom>
          </p:spPr>
          <p:txBody>
            <a:bodyPr lIns="50800" tIns="50800" rIns="50800" bIns="50800" rtlCol="0" anchor="ctr"/>
            <a:lstStyle/>
            <a:p>
              <a:pPr algn="ctr">
                <a:lnSpc>
                  <a:spcPts val="2200"/>
                </a:lnSpc>
              </a:pPr>
              <a:endParaRPr/>
            </a:p>
          </p:txBody>
        </p:sp>
      </p:grpSp>
      <p:sp>
        <p:nvSpPr>
          <p:cNvPr id="42" name="TextBox 42"/>
          <p:cNvSpPr txBox="1"/>
          <p:nvPr/>
        </p:nvSpPr>
        <p:spPr>
          <a:xfrm>
            <a:off x="9287742" y="7104129"/>
            <a:ext cx="6401329" cy="371363"/>
          </a:xfrm>
          <a:prstGeom prst="rect">
            <a:avLst/>
          </a:prstGeom>
        </p:spPr>
        <p:txBody>
          <a:bodyPr lIns="0" tIns="0" rIns="0" bIns="0" rtlCol="0" anchor="t">
            <a:spAutoFit/>
          </a:bodyPr>
          <a:lstStyle/>
          <a:p>
            <a:pPr>
              <a:lnSpc>
                <a:spcPts val="2901"/>
              </a:lnSpc>
            </a:pPr>
            <a:r>
              <a:rPr lang="en-US" sz="2417">
                <a:solidFill>
                  <a:srgbClr val="FFFFFF"/>
                </a:solidFill>
                <a:latin typeface="DM Sans Bold"/>
              </a:rPr>
              <a:t>Precision</a:t>
            </a:r>
          </a:p>
        </p:txBody>
      </p:sp>
      <p:sp>
        <p:nvSpPr>
          <p:cNvPr id="43" name="TextBox 43"/>
          <p:cNvSpPr txBox="1"/>
          <p:nvPr/>
        </p:nvSpPr>
        <p:spPr>
          <a:xfrm>
            <a:off x="9431135" y="7650340"/>
            <a:ext cx="8420454" cy="1859483"/>
          </a:xfrm>
          <a:prstGeom prst="rect">
            <a:avLst/>
          </a:prstGeom>
        </p:spPr>
        <p:txBody>
          <a:bodyPr lIns="0" tIns="0" rIns="0" bIns="0" rtlCol="0" anchor="t">
            <a:spAutoFit/>
          </a:bodyPr>
          <a:lstStyle/>
          <a:p>
            <a:pPr marL="522001" lvl="1" indent="-261000">
              <a:lnSpc>
                <a:spcPts val="2901"/>
              </a:lnSpc>
              <a:buFont typeface="Arial"/>
              <a:buChar char="•"/>
            </a:pPr>
            <a:r>
              <a:rPr lang="en-US" sz="2417" dirty="0">
                <a:solidFill>
                  <a:srgbClr val="FFFFFF"/>
                </a:solidFill>
                <a:latin typeface="DM Sans"/>
              </a:rPr>
              <a:t>Precision answers the question: When it predicts positive, how often is it correct?</a:t>
            </a:r>
          </a:p>
          <a:p>
            <a:pPr marL="1044002" lvl="2" indent="-348001">
              <a:lnSpc>
                <a:spcPts val="2901"/>
              </a:lnSpc>
              <a:buFont typeface="Arial"/>
              <a:buChar char="⚬"/>
            </a:pPr>
            <a:r>
              <a:rPr lang="en-US" sz="2417" dirty="0">
                <a:solidFill>
                  <a:srgbClr val="FFFFFF"/>
                </a:solidFill>
                <a:latin typeface="DM Sans"/>
              </a:rPr>
              <a:t>It is a good measure to use when the costs of False Positive is high </a:t>
            </a:r>
            <a:r>
              <a:rPr lang="en-US" sz="2417" dirty="0" err="1">
                <a:solidFill>
                  <a:srgbClr val="FFFFFF"/>
                </a:solidFill>
                <a:latin typeface="DM Sans"/>
              </a:rPr>
              <a:t>Eg.</a:t>
            </a:r>
            <a:r>
              <a:rPr lang="en-US" sz="2417" dirty="0">
                <a:solidFill>
                  <a:srgbClr val="FFFFFF"/>
                </a:solidFill>
                <a:latin typeface="DM Sans"/>
              </a:rPr>
              <a:t> Spam Detection</a:t>
            </a:r>
          </a:p>
          <a:p>
            <a:pPr marL="1044002" lvl="2" indent="-348001">
              <a:lnSpc>
                <a:spcPts val="2901"/>
              </a:lnSpc>
              <a:buFont typeface="Arial"/>
              <a:buChar char="⚬"/>
            </a:pPr>
            <a:r>
              <a:rPr lang="en-US" sz="2417" dirty="0">
                <a:solidFill>
                  <a:srgbClr val="FFFFFF"/>
                </a:solidFill>
                <a:latin typeface="DM Sans"/>
              </a:rPr>
              <a:t>TP = TP / (TP + FP)</a:t>
            </a:r>
          </a:p>
        </p:txBody>
      </p:sp>
      <p:pic>
        <p:nvPicPr>
          <p:cNvPr id="44" name="Picture 10">
            <a:extLst>
              <a:ext uri="{FF2B5EF4-FFF2-40B4-BE49-F238E27FC236}">
                <a16:creationId xmlns:a16="http://schemas.microsoft.com/office/drawing/2014/main" id="{C37790E6-BDDB-0A5F-9502-38FFA5254893}"/>
              </a:ext>
            </a:extLst>
          </p:cNvPr>
          <p:cNvPicPr>
            <a:picLocks noChangeAspect="1"/>
          </p:cNvPicPr>
          <p:nvPr/>
        </p:nvPicPr>
        <p:blipFill>
          <a:blip r:embed="rId4"/>
          <a:srcRect/>
          <a:stretch>
            <a:fillRect/>
          </a:stretch>
        </p:blipFill>
        <p:spPr>
          <a:xfrm rot="-392019">
            <a:off x="15792703" y="12465301"/>
            <a:ext cx="3549067" cy="590666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1507103"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1606792"/>
            <a:ext cx="4433842" cy="3862968"/>
          </a:xfrm>
          <a:prstGeom prst="rect">
            <a:avLst/>
          </a:prstGeom>
        </p:spPr>
      </p:pic>
      <p:grpSp>
        <p:nvGrpSpPr>
          <p:cNvPr id="4" name="Group 4"/>
          <p:cNvGrpSpPr/>
          <p:nvPr/>
        </p:nvGrpSpPr>
        <p:grpSpPr>
          <a:xfrm>
            <a:off x="-487328" y="9795557"/>
            <a:ext cx="18775328" cy="491443"/>
            <a:chOff x="0" y="0"/>
            <a:chExt cx="4944942" cy="129434"/>
          </a:xfrm>
        </p:grpSpPr>
        <p:sp>
          <p:nvSpPr>
            <p:cNvPr id="5" name="Freeform 5"/>
            <p:cNvSpPr/>
            <p:nvPr/>
          </p:nvSpPr>
          <p:spPr>
            <a:xfrm>
              <a:off x="0" y="0"/>
              <a:ext cx="4944942" cy="129434"/>
            </a:xfrm>
            <a:custGeom>
              <a:avLst/>
              <a:gdLst/>
              <a:ahLst/>
              <a:cxnLst/>
              <a:rect l="l" t="t" r="r" b="b"/>
              <a:pathLst>
                <a:path w="4944942" h="129434">
                  <a:moveTo>
                    <a:pt x="0" y="0"/>
                  </a:moveTo>
                  <a:lnTo>
                    <a:pt x="4944942" y="0"/>
                  </a:lnTo>
                  <a:lnTo>
                    <a:pt x="4944942" y="129434"/>
                  </a:lnTo>
                  <a:lnTo>
                    <a:pt x="0" y="129434"/>
                  </a:lnTo>
                  <a:close/>
                </a:path>
              </a:pathLst>
            </a:custGeom>
            <a:solidFill>
              <a:srgbClr val="1B1920"/>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graphicFrame>
        <p:nvGraphicFramePr>
          <p:cNvPr id="7" name="Table 7"/>
          <p:cNvGraphicFramePr>
            <a:graphicFrameLocks noGrp="1"/>
          </p:cNvGraphicFramePr>
          <p:nvPr>
            <p:extLst>
              <p:ext uri="{D42A27DB-BD31-4B8C-83A1-F6EECF244321}">
                <p14:modId xmlns:p14="http://schemas.microsoft.com/office/powerpoint/2010/main" val="2563129638"/>
              </p:ext>
            </p:extLst>
          </p:nvPr>
        </p:nvGraphicFramePr>
        <p:xfrm>
          <a:off x="883714" y="2313490"/>
          <a:ext cx="16195370" cy="6596915"/>
        </p:xfrm>
        <a:graphic>
          <a:graphicData uri="http://schemas.openxmlformats.org/drawingml/2006/table">
            <a:tbl>
              <a:tblPr/>
              <a:tblGrid>
                <a:gridCol w="4381992">
                  <a:extLst>
                    <a:ext uri="{9D8B030D-6E8A-4147-A177-3AD203B41FA5}">
                      <a16:colId xmlns:a16="http://schemas.microsoft.com/office/drawing/2014/main" val="20000"/>
                    </a:ext>
                  </a:extLst>
                </a:gridCol>
                <a:gridCol w="2695160">
                  <a:extLst>
                    <a:ext uri="{9D8B030D-6E8A-4147-A177-3AD203B41FA5}">
                      <a16:colId xmlns:a16="http://schemas.microsoft.com/office/drawing/2014/main" val="20001"/>
                    </a:ext>
                  </a:extLst>
                </a:gridCol>
                <a:gridCol w="3039406">
                  <a:extLst>
                    <a:ext uri="{9D8B030D-6E8A-4147-A177-3AD203B41FA5}">
                      <a16:colId xmlns:a16="http://schemas.microsoft.com/office/drawing/2014/main" val="20002"/>
                    </a:ext>
                  </a:extLst>
                </a:gridCol>
                <a:gridCol w="3039406">
                  <a:extLst>
                    <a:ext uri="{9D8B030D-6E8A-4147-A177-3AD203B41FA5}">
                      <a16:colId xmlns:a16="http://schemas.microsoft.com/office/drawing/2014/main" val="20003"/>
                    </a:ext>
                  </a:extLst>
                </a:gridCol>
                <a:gridCol w="3039406">
                  <a:extLst>
                    <a:ext uri="{9D8B030D-6E8A-4147-A177-3AD203B41FA5}">
                      <a16:colId xmlns:a16="http://schemas.microsoft.com/office/drawing/2014/main" val="20004"/>
                    </a:ext>
                  </a:extLst>
                </a:gridCol>
              </a:tblGrid>
              <a:tr h="1319383">
                <a:tc>
                  <a:txBody>
                    <a:bodyPr/>
                    <a:lstStyle/>
                    <a:p>
                      <a:pPr algn="ctr">
                        <a:lnSpc>
                          <a:spcPts val="3919"/>
                        </a:lnSpc>
                        <a:defRPr/>
                      </a:pP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8DACD"/>
                    </a:solidFill>
                  </a:tcPr>
                </a:tc>
                <a:tc>
                  <a:txBody>
                    <a:bodyPr/>
                    <a:lstStyle/>
                    <a:p>
                      <a:pPr algn="ctr">
                        <a:lnSpc>
                          <a:spcPts val="3779"/>
                        </a:lnSpc>
                        <a:defRPr/>
                      </a:pPr>
                      <a:r>
                        <a:rPr lang="en-US" sz="2700">
                          <a:solidFill>
                            <a:srgbClr val="FFFFFF"/>
                          </a:solidFill>
                          <a:latin typeface="DM Sans Bold"/>
                        </a:rPr>
                        <a:t>Accuracy </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2C2C2C"/>
                    </a:solidFill>
                  </a:tcPr>
                </a:tc>
                <a:tc>
                  <a:txBody>
                    <a:bodyPr/>
                    <a:lstStyle/>
                    <a:p>
                      <a:pPr algn="ctr">
                        <a:lnSpc>
                          <a:spcPts val="3779"/>
                        </a:lnSpc>
                        <a:defRPr/>
                      </a:pPr>
                      <a:r>
                        <a:rPr lang="en-US" sz="2700">
                          <a:solidFill>
                            <a:srgbClr val="FFFFFF"/>
                          </a:solidFill>
                          <a:latin typeface="DM Sans Bold"/>
                        </a:rPr>
                        <a:t>Precision</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2C2C2C"/>
                    </a:solidFill>
                  </a:tcPr>
                </a:tc>
                <a:tc>
                  <a:txBody>
                    <a:bodyPr/>
                    <a:lstStyle/>
                    <a:p>
                      <a:pPr algn="ctr">
                        <a:lnSpc>
                          <a:spcPts val="3779"/>
                        </a:lnSpc>
                        <a:defRPr/>
                      </a:pPr>
                      <a:r>
                        <a:rPr lang="en-US" sz="2700">
                          <a:solidFill>
                            <a:srgbClr val="FFFFFF"/>
                          </a:solidFill>
                          <a:latin typeface="DM Sans Bold"/>
                        </a:rPr>
                        <a:t>Recall</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2C2C2C"/>
                    </a:solidFill>
                  </a:tcPr>
                </a:tc>
                <a:tc>
                  <a:txBody>
                    <a:bodyPr/>
                    <a:lstStyle/>
                    <a:p>
                      <a:pPr algn="ctr">
                        <a:lnSpc>
                          <a:spcPts val="3779"/>
                        </a:lnSpc>
                        <a:defRPr/>
                      </a:pPr>
                      <a:r>
                        <a:rPr lang="en-US" sz="2700">
                          <a:solidFill>
                            <a:srgbClr val="FFFFFF"/>
                          </a:solidFill>
                          <a:latin typeface="DM Sans Bold"/>
                        </a:rPr>
                        <a:t>F1-Score</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2C2C2C"/>
                    </a:solidFill>
                  </a:tcPr>
                </a:tc>
                <a:extLst>
                  <a:ext uri="{0D108BD9-81ED-4DB2-BD59-A6C34878D82A}">
                    <a16:rowId xmlns:a16="http://schemas.microsoft.com/office/drawing/2014/main" val="10000"/>
                  </a:ext>
                </a:extLst>
              </a:tr>
              <a:tr h="1319383">
                <a:tc>
                  <a:txBody>
                    <a:bodyPr/>
                    <a:lstStyle/>
                    <a:p>
                      <a:pPr algn="ctr">
                        <a:lnSpc>
                          <a:spcPts val="3919"/>
                        </a:lnSpc>
                        <a:defRPr/>
                      </a:pPr>
                      <a:r>
                        <a:rPr lang="en-US" sz="2799" dirty="0">
                          <a:solidFill>
                            <a:srgbClr val="FFFFFF"/>
                          </a:solidFill>
                          <a:latin typeface="DM Sans Bold"/>
                        </a:rPr>
                        <a:t>GPT + SVM</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B97449"/>
                    </a:solidFill>
                  </a:tcPr>
                </a:tc>
                <a:tc>
                  <a:txBody>
                    <a:bodyPr/>
                    <a:lstStyle/>
                    <a:p>
                      <a:pPr algn="ctr">
                        <a:lnSpc>
                          <a:spcPts val="3779"/>
                        </a:lnSpc>
                        <a:defRPr/>
                      </a:pPr>
                      <a:r>
                        <a:rPr lang="en-US" sz="2700" dirty="0">
                          <a:solidFill>
                            <a:srgbClr val="FFFFFF"/>
                          </a:solidFill>
                          <a:latin typeface="DM Sans"/>
                        </a:rPr>
                        <a:t>0.77</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3779"/>
                        </a:lnSpc>
                        <a:defRPr/>
                      </a:pPr>
                      <a:r>
                        <a:rPr lang="en-US" sz="2700" dirty="0">
                          <a:solidFill>
                            <a:srgbClr val="FFFFFF"/>
                          </a:solidFill>
                          <a:latin typeface="DM Sans"/>
                        </a:rPr>
                        <a:t>0.47</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3779"/>
                        </a:lnSpc>
                        <a:defRPr/>
                      </a:pPr>
                      <a:r>
                        <a:rPr lang="en-US" sz="2700" dirty="0">
                          <a:solidFill>
                            <a:srgbClr val="FFFFFF"/>
                          </a:solidFill>
                          <a:latin typeface="DM Sans"/>
                        </a:rPr>
                        <a:t>0.90</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3779"/>
                        </a:lnSpc>
                        <a:defRPr/>
                      </a:pPr>
                      <a:r>
                        <a:rPr lang="en-US" sz="2700" dirty="0">
                          <a:solidFill>
                            <a:srgbClr val="FFFFFF"/>
                          </a:solidFill>
                          <a:latin typeface="DM Sans"/>
                        </a:rPr>
                        <a:t>0.62</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extLst>
                  <a:ext uri="{0D108BD9-81ED-4DB2-BD59-A6C34878D82A}">
                    <a16:rowId xmlns:a16="http://schemas.microsoft.com/office/drawing/2014/main" val="10001"/>
                  </a:ext>
                </a:extLst>
              </a:tr>
              <a:tr h="1319383">
                <a:tc>
                  <a:txBody>
                    <a:bodyPr/>
                    <a:lstStyle/>
                    <a:p>
                      <a:pPr algn="ctr">
                        <a:lnSpc>
                          <a:spcPts val="3919"/>
                        </a:lnSpc>
                        <a:defRPr/>
                      </a:pPr>
                      <a:r>
                        <a:rPr lang="en-US" sz="2799" dirty="0">
                          <a:solidFill>
                            <a:srgbClr val="FFFFFF"/>
                          </a:solidFill>
                          <a:latin typeface="DM Sans Bold"/>
                        </a:rPr>
                        <a:t>Word2Vec + Bi-LSTM</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B97449"/>
                    </a:solidFill>
                  </a:tcPr>
                </a:tc>
                <a:tc>
                  <a:txBody>
                    <a:bodyPr/>
                    <a:lstStyle/>
                    <a:p>
                      <a:pPr algn="ctr">
                        <a:lnSpc>
                          <a:spcPts val="3779"/>
                        </a:lnSpc>
                        <a:defRPr/>
                      </a:pPr>
                      <a:r>
                        <a:rPr lang="en-US" sz="2700">
                          <a:solidFill>
                            <a:srgbClr val="FFFFFF"/>
                          </a:solidFill>
                          <a:latin typeface="DM Sans"/>
                        </a:rPr>
                        <a:t>0.76</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3779"/>
                        </a:lnSpc>
                        <a:defRPr/>
                      </a:pPr>
                      <a:r>
                        <a:rPr lang="en-US" sz="2700">
                          <a:solidFill>
                            <a:srgbClr val="FFFFFF"/>
                          </a:solidFill>
                          <a:latin typeface="DM Sans"/>
                        </a:rPr>
                        <a:t>0.76</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3779"/>
                        </a:lnSpc>
                        <a:defRPr/>
                      </a:pPr>
                      <a:r>
                        <a:rPr lang="en-US" sz="2700">
                          <a:solidFill>
                            <a:srgbClr val="FFFFFF"/>
                          </a:solidFill>
                          <a:latin typeface="DM Sans"/>
                        </a:rPr>
                        <a:t>0.56</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3779"/>
                        </a:lnSpc>
                        <a:defRPr/>
                      </a:pPr>
                      <a:r>
                        <a:rPr lang="en-US" sz="2700">
                          <a:solidFill>
                            <a:srgbClr val="FFFFFF"/>
                          </a:solidFill>
                          <a:latin typeface="DM Sans"/>
                        </a:rPr>
                        <a:t>0.64</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extLst>
                  <a:ext uri="{0D108BD9-81ED-4DB2-BD59-A6C34878D82A}">
                    <a16:rowId xmlns:a16="http://schemas.microsoft.com/office/drawing/2014/main" val="10002"/>
                  </a:ext>
                </a:extLst>
              </a:tr>
              <a:tr h="1319383">
                <a:tc>
                  <a:txBody>
                    <a:bodyPr/>
                    <a:lstStyle/>
                    <a:p>
                      <a:pPr algn="ctr">
                        <a:lnSpc>
                          <a:spcPts val="3919"/>
                        </a:lnSpc>
                        <a:defRPr/>
                      </a:pPr>
                      <a:r>
                        <a:rPr lang="en-US" sz="2799" dirty="0">
                          <a:solidFill>
                            <a:srgbClr val="FFFFFF"/>
                          </a:solidFill>
                          <a:latin typeface="DM Sans Bold"/>
                        </a:rPr>
                        <a:t>ELMO + SVM</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B97449"/>
                    </a:solidFill>
                  </a:tcPr>
                </a:tc>
                <a:tc>
                  <a:txBody>
                    <a:bodyPr/>
                    <a:lstStyle/>
                    <a:p>
                      <a:pPr algn="ctr">
                        <a:lnSpc>
                          <a:spcPts val="3779"/>
                        </a:lnSpc>
                        <a:defRPr/>
                      </a:pPr>
                      <a:r>
                        <a:rPr lang="en-US" sz="2700" dirty="0">
                          <a:solidFill>
                            <a:srgbClr val="FFFFFF"/>
                          </a:solidFill>
                          <a:latin typeface="DM Sans"/>
                        </a:rPr>
                        <a:t>0.93</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3779"/>
                        </a:lnSpc>
                        <a:defRPr/>
                      </a:pPr>
                      <a:r>
                        <a:rPr lang="en-US" sz="2700" dirty="0">
                          <a:solidFill>
                            <a:srgbClr val="FFFFFF"/>
                          </a:solidFill>
                          <a:latin typeface="DM Sans"/>
                        </a:rPr>
                        <a:t>0.88</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3779"/>
                        </a:lnSpc>
                        <a:defRPr/>
                      </a:pPr>
                      <a:r>
                        <a:rPr lang="en-US" sz="2700" dirty="0">
                          <a:solidFill>
                            <a:srgbClr val="FFFFFF"/>
                          </a:solidFill>
                          <a:latin typeface="DM Sans"/>
                        </a:rPr>
                        <a:t>0.98</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3779"/>
                        </a:lnSpc>
                        <a:defRPr/>
                      </a:pPr>
                      <a:r>
                        <a:rPr lang="en-US" sz="2700" dirty="0">
                          <a:solidFill>
                            <a:srgbClr val="FFFFFF"/>
                          </a:solidFill>
                          <a:latin typeface="DM Sans"/>
                        </a:rPr>
                        <a:t>0.93</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extLst>
                  <a:ext uri="{0D108BD9-81ED-4DB2-BD59-A6C34878D82A}">
                    <a16:rowId xmlns:a16="http://schemas.microsoft.com/office/drawing/2014/main" val="10003"/>
                  </a:ext>
                </a:extLst>
              </a:tr>
              <a:tr h="1319383">
                <a:tc>
                  <a:txBody>
                    <a:bodyPr/>
                    <a:lstStyle/>
                    <a:p>
                      <a:pPr algn="ctr">
                        <a:lnSpc>
                          <a:spcPts val="3919"/>
                        </a:lnSpc>
                        <a:defRPr/>
                      </a:pPr>
                      <a:r>
                        <a:rPr lang="en-US" sz="2799" dirty="0">
                          <a:solidFill>
                            <a:srgbClr val="FFFFFF"/>
                          </a:solidFill>
                          <a:latin typeface="DM Sans Bold"/>
                        </a:rPr>
                        <a:t>BERT + RNN</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B97449"/>
                    </a:solidFill>
                  </a:tcPr>
                </a:tc>
                <a:tc>
                  <a:txBody>
                    <a:bodyPr/>
                    <a:lstStyle/>
                    <a:p>
                      <a:pPr algn="ctr">
                        <a:lnSpc>
                          <a:spcPts val="3919"/>
                        </a:lnSpc>
                        <a:defRPr/>
                      </a:pPr>
                      <a:r>
                        <a:rPr lang="en-US" sz="2799" dirty="0">
                          <a:solidFill>
                            <a:srgbClr val="FFFFFF"/>
                          </a:solidFill>
                          <a:latin typeface="DM Sans"/>
                        </a:rPr>
                        <a:t>0.78</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3919"/>
                        </a:lnSpc>
                        <a:defRPr/>
                      </a:pPr>
                      <a:r>
                        <a:rPr lang="en-US" sz="2799" dirty="0">
                          <a:solidFill>
                            <a:srgbClr val="FFFFFF"/>
                          </a:solidFill>
                          <a:latin typeface="DM Sans"/>
                        </a:rPr>
                        <a:t>0.73</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3919"/>
                        </a:lnSpc>
                        <a:defRPr/>
                      </a:pPr>
                      <a:r>
                        <a:rPr lang="en-US" sz="2799" dirty="0">
                          <a:solidFill>
                            <a:srgbClr val="FFFFFF"/>
                          </a:solidFill>
                          <a:latin typeface="DM Sans"/>
                        </a:rPr>
                        <a:t>0.73</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3919"/>
                        </a:lnSpc>
                        <a:defRPr/>
                      </a:pPr>
                      <a:r>
                        <a:rPr lang="en-US" sz="2799" dirty="0">
                          <a:solidFill>
                            <a:srgbClr val="FFFFFF"/>
                          </a:solidFill>
                          <a:latin typeface="DM Sans"/>
                        </a:rPr>
                        <a:t>0.73</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extLst>
                  <a:ext uri="{0D108BD9-81ED-4DB2-BD59-A6C34878D82A}">
                    <a16:rowId xmlns:a16="http://schemas.microsoft.com/office/drawing/2014/main" val="10004"/>
                  </a:ext>
                </a:extLst>
              </a:tr>
            </a:tbl>
          </a:graphicData>
        </a:graphic>
      </p:graphicFrame>
      <p:sp>
        <p:nvSpPr>
          <p:cNvPr id="10" name="TextBox 10"/>
          <p:cNvSpPr txBox="1"/>
          <p:nvPr/>
        </p:nvSpPr>
        <p:spPr>
          <a:xfrm>
            <a:off x="883714" y="6347639"/>
            <a:ext cx="3086100" cy="3049930"/>
          </a:xfrm>
          <a:prstGeom prst="rect">
            <a:avLst/>
          </a:prstGeom>
        </p:spPr>
        <p:txBody>
          <a:bodyPr lIns="50800" tIns="50800" rIns="50800" bIns="50800" rtlCol="0" anchor="ctr"/>
          <a:lstStyle/>
          <a:p>
            <a:pPr algn="ctr">
              <a:lnSpc>
                <a:spcPts val="2200"/>
              </a:lnSpc>
            </a:pPr>
            <a:endParaRPr/>
          </a:p>
        </p:txBody>
      </p:sp>
      <p:grpSp>
        <p:nvGrpSpPr>
          <p:cNvPr id="8" name="Group 7">
            <a:extLst>
              <a:ext uri="{FF2B5EF4-FFF2-40B4-BE49-F238E27FC236}">
                <a16:creationId xmlns:a16="http://schemas.microsoft.com/office/drawing/2014/main" id="{C81A1299-91D4-AD7E-BEA9-B5719A433EBF}"/>
              </a:ext>
            </a:extLst>
          </p:cNvPr>
          <p:cNvGrpSpPr/>
          <p:nvPr/>
        </p:nvGrpSpPr>
        <p:grpSpPr>
          <a:xfrm>
            <a:off x="883714" y="6007605"/>
            <a:ext cx="17023277" cy="1554212"/>
            <a:chOff x="883714" y="6007605"/>
            <a:chExt cx="17023277" cy="1554212"/>
          </a:xfrm>
        </p:grpSpPr>
        <p:sp>
          <p:nvSpPr>
            <p:cNvPr id="9" name="Freeform 9"/>
            <p:cNvSpPr/>
            <p:nvPr/>
          </p:nvSpPr>
          <p:spPr>
            <a:xfrm>
              <a:off x="883714" y="6311474"/>
              <a:ext cx="16195369" cy="1250343"/>
            </a:xfrm>
            <a:custGeom>
              <a:avLst/>
              <a:gdLst/>
              <a:ahLst/>
              <a:cxnLst/>
              <a:rect l="l" t="t" r="r" b="b"/>
              <a:pathLst>
                <a:path w="4265447" h="329309">
                  <a:moveTo>
                    <a:pt x="3824" y="0"/>
                  </a:moveTo>
                  <a:lnTo>
                    <a:pt x="4261623" y="0"/>
                  </a:lnTo>
                  <a:cubicBezTo>
                    <a:pt x="4263735" y="0"/>
                    <a:pt x="4265447" y="1712"/>
                    <a:pt x="4265447" y="3824"/>
                  </a:cubicBezTo>
                  <a:lnTo>
                    <a:pt x="4265447" y="325484"/>
                  </a:lnTo>
                  <a:cubicBezTo>
                    <a:pt x="4265447" y="327596"/>
                    <a:pt x="4263735" y="329309"/>
                    <a:pt x="4261623" y="329309"/>
                  </a:cubicBezTo>
                  <a:lnTo>
                    <a:pt x="3824" y="329309"/>
                  </a:lnTo>
                  <a:cubicBezTo>
                    <a:pt x="2810" y="329309"/>
                    <a:pt x="1837" y="328906"/>
                    <a:pt x="1120" y="328188"/>
                  </a:cubicBezTo>
                  <a:cubicBezTo>
                    <a:pt x="403" y="327471"/>
                    <a:pt x="0" y="326499"/>
                    <a:pt x="0" y="325484"/>
                  </a:cubicBezTo>
                  <a:lnTo>
                    <a:pt x="0" y="3824"/>
                  </a:lnTo>
                  <a:cubicBezTo>
                    <a:pt x="0" y="1712"/>
                    <a:pt x="1712" y="0"/>
                    <a:pt x="3824" y="0"/>
                  </a:cubicBezTo>
                  <a:close/>
                </a:path>
              </a:pathLst>
            </a:custGeom>
            <a:noFill/>
            <a:ln w="76200">
              <a:solidFill>
                <a:srgbClr val="D62C00"/>
              </a:solidFill>
            </a:ln>
          </p:spPr>
        </p:sp>
        <p:pic>
          <p:nvPicPr>
            <p:cNvPr id="14" name="Picture 14"/>
            <p:cNvPicPr>
              <a:picLocks noChangeAspect="1"/>
            </p:cNvPicPr>
            <p:nvPr/>
          </p:nvPicPr>
          <p:blipFill>
            <a:blip r:embed="rId4"/>
            <a:srcRect/>
            <a:stretch>
              <a:fillRect/>
            </a:stretch>
          </p:blipFill>
          <p:spPr>
            <a:xfrm>
              <a:off x="16397164" y="6007605"/>
              <a:ext cx="1509827" cy="1509827"/>
            </a:xfrm>
            <a:prstGeom prst="rect">
              <a:avLst/>
            </a:prstGeom>
          </p:spPr>
        </p:pic>
      </p:grpSp>
      <p:grpSp>
        <p:nvGrpSpPr>
          <p:cNvPr id="11" name="Group 10">
            <a:extLst>
              <a:ext uri="{FF2B5EF4-FFF2-40B4-BE49-F238E27FC236}">
                <a16:creationId xmlns:a16="http://schemas.microsoft.com/office/drawing/2014/main" id="{50A2ABA0-B0AE-DA6F-5633-C6EADE30525D}"/>
              </a:ext>
            </a:extLst>
          </p:cNvPr>
          <p:cNvGrpSpPr/>
          <p:nvPr/>
        </p:nvGrpSpPr>
        <p:grpSpPr>
          <a:xfrm>
            <a:off x="883714" y="7698258"/>
            <a:ext cx="16667415" cy="1289567"/>
            <a:chOff x="883714" y="7698258"/>
            <a:chExt cx="16667415" cy="1289567"/>
          </a:xfrm>
        </p:grpSpPr>
        <p:sp>
          <p:nvSpPr>
            <p:cNvPr id="12" name="Freeform 12"/>
            <p:cNvSpPr/>
            <p:nvPr/>
          </p:nvSpPr>
          <p:spPr>
            <a:xfrm>
              <a:off x="883714" y="7729652"/>
              <a:ext cx="16243210" cy="1180752"/>
            </a:xfrm>
            <a:custGeom>
              <a:avLst/>
              <a:gdLst/>
              <a:ahLst/>
              <a:cxnLst/>
              <a:rect l="l" t="t" r="r" b="b"/>
              <a:pathLst>
                <a:path w="4290647" h="310980">
                  <a:moveTo>
                    <a:pt x="3802" y="0"/>
                  </a:moveTo>
                  <a:lnTo>
                    <a:pt x="4286845" y="0"/>
                  </a:lnTo>
                  <a:cubicBezTo>
                    <a:pt x="4288945" y="0"/>
                    <a:pt x="4290647" y="1702"/>
                    <a:pt x="4290647" y="3802"/>
                  </a:cubicBezTo>
                  <a:lnTo>
                    <a:pt x="4290647" y="307178"/>
                  </a:lnTo>
                  <a:cubicBezTo>
                    <a:pt x="4290647" y="308186"/>
                    <a:pt x="4290247" y="309153"/>
                    <a:pt x="4289534" y="309866"/>
                  </a:cubicBezTo>
                  <a:cubicBezTo>
                    <a:pt x="4288820" y="310579"/>
                    <a:pt x="4287853" y="310980"/>
                    <a:pt x="4286845" y="310980"/>
                  </a:cubicBezTo>
                  <a:lnTo>
                    <a:pt x="3802" y="310980"/>
                  </a:lnTo>
                  <a:cubicBezTo>
                    <a:pt x="1702" y="310980"/>
                    <a:pt x="0" y="309278"/>
                    <a:pt x="0" y="307178"/>
                  </a:cubicBezTo>
                  <a:lnTo>
                    <a:pt x="0" y="3802"/>
                  </a:lnTo>
                  <a:cubicBezTo>
                    <a:pt x="0" y="1702"/>
                    <a:pt x="1702" y="0"/>
                    <a:pt x="3802" y="0"/>
                  </a:cubicBezTo>
                  <a:close/>
                </a:path>
              </a:pathLst>
            </a:custGeom>
            <a:noFill/>
            <a:ln w="76200">
              <a:solidFill>
                <a:srgbClr val="AFAFAF"/>
              </a:solidFill>
            </a:ln>
          </p:spPr>
          <p:txBody>
            <a:bodyPr/>
            <a:lstStyle/>
            <a:p>
              <a:endParaRPr lang="en-SG" dirty="0"/>
            </a:p>
          </p:txBody>
        </p:sp>
        <p:pic>
          <p:nvPicPr>
            <p:cNvPr id="15" name="Picture 15"/>
            <p:cNvPicPr>
              <a:picLocks noChangeAspect="1"/>
            </p:cNvPicPr>
            <p:nvPr/>
          </p:nvPicPr>
          <p:blipFill>
            <a:blip r:embed="rId5"/>
            <a:srcRect/>
            <a:stretch>
              <a:fillRect/>
            </a:stretch>
          </p:blipFill>
          <p:spPr>
            <a:xfrm>
              <a:off x="16654880" y="7698258"/>
              <a:ext cx="896249" cy="1289567"/>
            </a:xfrm>
            <a:prstGeom prst="rect">
              <a:avLst/>
            </a:prstGeom>
          </p:spPr>
        </p:pic>
      </p:grpSp>
      <p:sp>
        <p:nvSpPr>
          <p:cNvPr id="16" name="TextBox 16"/>
          <p:cNvSpPr txBox="1"/>
          <p:nvPr/>
        </p:nvSpPr>
        <p:spPr>
          <a:xfrm>
            <a:off x="2227200" y="135602"/>
            <a:ext cx="14105019" cy="909823"/>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BEST OF EACH WORD EMBEDDING</a:t>
            </a:r>
          </a:p>
        </p:txBody>
      </p:sp>
      <p:sp>
        <p:nvSpPr>
          <p:cNvPr id="17" name="TextBox 17"/>
          <p:cNvSpPr txBox="1"/>
          <p:nvPr/>
        </p:nvSpPr>
        <p:spPr>
          <a:xfrm>
            <a:off x="497689" y="9899991"/>
            <a:ext cx="2135891" cy="291951"/>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18" name="TextBox 18"/>
          <p:cNvSpPr txBox="1"/>
          <p:nvPr/>
        </p:nvSpPr>
        <p:spPr>
          <a:xfrm>
            <a:off x="3424155" y="9899991"/>
            <a:ext cx="1217640"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19" name="TextBox 19"/>
          <p:cNvSpPr txBox="1"/>
          <p:nvPr/>
        </p:nvSpPr>
        <p:spPr>
          <a:xfrm>
            <a:off x="5432370" y="9899991"/>
            <a:ext cx="1833029" cy="291951"/>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20" name="TextBox 20"/>
          <p:cNvSpPr txBox="1"/>
          <p:nvPr/>
        </p:nvSpPr>
        <p:spPr>
          <a:xfrm>
            <a:off x="8055974" y="9899991"/>
            <a:ext cx="1655754"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21" name="TextBox 21"/>
          <p:cNvSpPr txBox="1"/>
          <p:nvPr/>
        </p:nvSpPr>
        <p:spPr>
          <a:xfrm>
            <a:off x="11922374" y="9899991"/>
            <a:ext cx="1336004" cy="291951"/>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Methodology</a:t>
            </a:r>
          </a:p>
        </p:txBody>
      </p:sp>
      <p:sp>
        <p:nvSpPr>
          <p:cNvPr id="22" name="TextBox 22"/>
          <p:cNvSpPr txBox="1"/>
          <p:nvPr/>
        </p:nvSpPr>
        <p:spPr>
          <a:xfrm>
            <a:off x="13963575" y="9919041"/>
            <a:ext cx="1728392" cy="283845"/>
          </a:xfrm>
          <a:prstGeom prst="rect">
            <a:avLst/>
          </a:prstGeom>
        </p:spPr>
        <p:txBody>
          <a:bodyPr lIns="0" tIns="0" rIns="0" bIns="0" rtlCol="0" anchor="t">
            <a:spAutoFit/>
          </a:bodyPr>
          <a:lstStyle/>
          <a:p>
            <a:pPr algn="ctr">
              <a:lnSpc>
                <a:spcPts val="2310"/>
              </a:lnSpc>
            </a:pPr>
            <a:r>
              <a:rPr lang="en-US" sz="2100">
                <a:solidFill>
                  <a:srgbClr val="FFFFFF"/>
                </a:solidFill>
                <a:latin typeface="Oswald Bold"/>
              </a:rPr>
              <a:t>Final Evaluation</a:t>
            </a:r>
          </a:p>
        </p:txBody>
      </p:sp>
      <p:sp>
        <p:nvSpPr>
          <p:cNvPr id="23" name="TextBox 23"/>
          <p:cNvSpPr txBox="1"/>
          <p:nvPr/>
        </p:nvSpPr>
        <p:spPr>
          <a:xfrm>
            <a:off x="16397164" y="9899991"/>
            <a:ext cx="1363839"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24" name="TextBox 24"/>
          <p:cNvSpPr txBox="1"/>
          <p:nvPr/>
        </p:nvSpPr>
        <p:spPr>
          <a:xfrm>
            <a:off x="10502304" y="9899991"/>
            <a:ext cx="629495"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2154855"/>
            <a:ext cx="4433842" cy="3862968"/>
          </a:xfrm>
          <a:prstGeom prst="rect">
            <a:avLst/>
          </a:prstGeom>
        </p:spPr>
      </p:pic>
      <p:pic>
        <p:nvPicPr>
          <p:cNvPr id="4" name="Picture 4"/>
          <p:cNvPicPr>
            <a:picLocks noChangeAspect="1"/>
          </p:cNvPicPr>
          <p:nvPr/>
        </p:nvPicPr>
        <p:blipFill>
          <a:blip r:embed="rId4"/>
          <a:srcRect/>
          <a:stretch>
            <a:fillRect/>
          </a:stretch>
        </p:blipFill>
        <p:spPr>
          <a:xfrm>
            <a:off x="16397164" y="7231554"/>
            <a:ext cx="2564003" cy="2564003"/>
          </a:xfrm>
          <a:prstGeom prst="rect">
            <a:avLst/>
          </a:prstGeom>
        </p:spPr>
      </p:pic>
      <p:sp>
        <p:nvSpPr>
          <p:cNvPr id="5" name="TextBox 5"/>
          <p:cNvSpPr txBox="1"/>
          <p:nvPr/>
        </p:nvSpPr>
        <p:spPr>
          <a:xfrm>
            <a:off x="2719287" y="602364"/>
            <a:ext cx="12849425" cy="909823"/>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FINAL EVALUATION</a:t>
            </a:r>
          </a:p>
        </p:txBody>
      </p:sp>
      <p:sp>
        <p:nvSpPr>
          <p:cNvPr id="6" name="TextBox 6"/>
          <p:cNvSpPr txBox="1"/>
          <p:nvPr/>
        </p:nvSpPr>
        <p:spPr>
          <a:xfrm>
            <a:off x="853303" y="2397532"/>
            <a:ext cx="16581395" cy="5211107"/>
          </a:xfrm>
          <a:prstGeom prst="rect">
            <a:avLst/>
          </a:prstGeom>
        </p:spPr>
        <p:txBody>
          <a:bodyPr lIns="0" tIns="0" rIns="0" bIns="0" rtlCol="0" anchor="t">
            <a:spAutoFit/>
          </a:bodyPr>
          <a:lstStyle/>
          <a:p>
            <a:pPr marL="518160" lvl="1" indent="-259080">
              <a:lnSpc>
                <a:spcPts val="3359"/>
              </a:lnSpc>
              <a:buFont typeface="Arial"/>
              <a:buChar char="•"/>
            </a:pPr>
            <a:r>
              <a:rPr lang="en-US" sz="2400" dirty="0" err="1">
                <a:solidFill>
                  <a:srgbClr val="000000"/>
                </a:solidFill>
                <a:latin typeface="DM Sans"/>
              </a:rPr>
              <a:t>ELMo</a:t>
            </a:r>
            <a:r>
              <a:rPr lang="en-US" sz="2400" dirty="0">
                <a:solidFill>
                  <a:srgbClr val="000000"/>
                </a:solidFill>
                <a:latin typeface="DM Sans"/>
              </a:rPr>
              <a:t> works well with most Deep Learning Models as they capture rich, context-dependent information about each word in the text, using a bidirectional network (explained previously), unlike traditional word embeddings. </a:t>
            </a:r>
          </a:p>
          <a:p>
            <a:pPr>
              <a:lnSpc>
                <a:spcPts val="3359"/>
              </a:lnSpc>
            </a:pPr>
            <a:endParaRPr lang="en-US" sz="2400" dirty="0">
              <a:solidFill>
                <a:srgbClr val="000000"/>
              </a:solidFill>
              <a:latin typeface="DM Sans"/>
            </a:endParaRPr>
          </a:p>
          <a:p>
            <a:pPr marL="518160" lvl="1" indent="-259080">
              <a:lnSpc>
                <a:spcPts val="3359"/>
              </a:lnSpc>
              <a:buFont typeface="Arial"/>
              <a:buChar char="•"/>
            </a:pPr>
            <a:r>
              <a:rPr lang="en-US" sz="2400" dirty="0">
                <a:solidFill>
                  <a:srgbClr val="000000"/>
                </a:solidFill>
                <a:latin typeface="DM Sans"/>
              </a:rPr>
              <a:t>The contextualized information captured by </a:t>
            </a:r>
            <a:r>
              <a:rPr lang="en-US" sz="2400" dirty="0" err="1">
                <a:solidFill>
                  <a:srgbClr val="000000"/>
                </a:solidFill>
                <a:latin typeface="DM Sans"/>
              </a:rPr>
              <a:t>ELMo</a:t>
            </a:r>
            <a:r>
              <a:rPr lang="en-US" sz="2400" dirty="0">
                <a:solidFill>
                  <a:srgbClr val="000000"/>
                </a:solidFill>
                <a:latin typeface="DM Sans"/>
              </a:rPr>
              <a:t> embeddings can help to address the problem of polysemy, where a word can have multiple meanings depending on the context in which it appears.</a:t>
            </a:r>
          </a:p>
          <a:p>
            <a:pPr>
              <a:lnSpc>
                <a:spcPts val="3359"/>
              </a:lnSpc>
            </a:pPr>
            <a:endParaRPr lang="en-US" sz="2400" dirty="0">
              <a:solidFill>
                <a:srgbClr val="000000"/>
              </a:solidFill>
              <a:latin typeface="DM Sans"/>
            </a:endParaRPr>
          </a:p>
          <a:p>
            <a:pPr marL="518160" lvl="1" indent="-259080">
              <a:lnSpc>
                <a:spcPts val="3359"/>
              </a:lnSpc>
              <a:buFont typeface="Arial"/>
              <a:buChar char="•"/>
            </a:pPr>
            <a:r>
              <a:rPr lang="en-US" sz="2400" dirty="0">
                <a:solidFill>
                  <a:srgbClr val="000000"/>
                </a:solidFill>
                <a:latin typeface="DM Sans"/>
              </a:rPr>
              <a:t>For our implementation, we have tested and trained it with randomized sample data to account for the small sample that we used (due to the lack of memory allocation) </a:t>
            </a:r>
          </a:p>
          <a:p>
            <a:pPr marL="1036320" lvl="2" indent="-345440">
              <a:lnSpc>
                <a:spcPts val="3359"/>
              </a:lnSpc>
              <a:buFont typeface="Arial"/>
              <a:buChar char="⚬"/>
            </a:pPr>
            <a:r>
              <a:rPr lang="en-US" sz="2400" dirty="0">
                <a:solidFill>
                  <a:srgbClr val="000000"/>
                </a:solidFill>
                <a:latin typeface="DM Sans"/>
              </a:rPr>
              <a:t>Hence, it would work best even when we scale the size of the dataset. </a:t>
            </a:r>
          </a:p>
          <a:p>
            <a:pPr>
              <a:lnSpc>
                <a:spcPts val="3359"/>
              </a:lnSpc>
            </a:pPr>
            <a:endParaRPr lang="en-US" sz="2400" dirty="0">
              <a:solidFill>
                <a:srgbClr val="000000"/>
              </a:solidFill>
              <a:latin typeface="DM Sans"/>
            </a:endParaRPr>
          </a:p>
          <a:p>
            <a:pPr marL="518160" lvl="1" indent="-259080" algn="l">
              <a:lnSpc>
                <a:spcPts val="3359"/>
              </a:lnSpc>
              <a:buFont typeface="Arial"/>
              <a:buChar char="•"/>
            </a:pPr>
            <a:r>
              <a:rPr lang="en-US" sz="2400" dirty="0">
                <a:solidFill>
                  <a:srgbClr val="000000"/>
                </a:solidFill>
                <a:latin typeface="DM Sans"/>
              </a:rPr>
              <a:t>Therefore, as the sample is only about 20% of the full data, we cannot be 100% sure that </a:t>
            </a:r>
            <a:r>
              <a:rPr lang="en-US" sz="2400" dirty="0" err="1">
                <a:solidFill>
                  <a:srgbClr val="000000"/>
                </a:solidFill>
                <a:latin typeface="DM Sans"/>
              </a:rPr>
              <a:t>ELMo</a:t>
            </a:r>
            <a:r>
              <a:rPr lang="en-US" sz="2400" dirty="0">
                <a:solidFill>
                  <a:srgbClr val="000000"/>
                </a:solidFill>
                <a:latin typeface="DM Sans"/>
              </a:rPr>
              <a:t> + SVM will be the eventual best performer and have settled for</a:t>
            </a:r>
            <a:r>
              <a:rPr lang="en-US" sz="2400" u="sng" dirty="0">
                <a:solidFill>
                  <a:srgbClr val="000000"/>
                </a:solidFill>
                <a:latin typeface="DM Sans Bold"/>
              </a:rPr>
              <a:t> BERT + RNN as the final best combination.</a:t>
            </a:r>
          </a:p>
        </p:txBody>
      </p:sp>
      <p:grpSp>
        <p:nvGrpSpPr>
          <p:cNvPr id="7" name="Group 7"/>
          <p:cNvGrpSpPr/>
          <p:nvPr/>
        </p:nvGrpSpPr>
        <p:grpSpPr>
          <a:xfrm>
            <a:off x="0" y="9795557"/>
            <a:ext cx="18384652" cy="491443"/>
            <a:chOff x="0" y="0"/>
            <a:chExt cx="24512869" cy="655257"/>
          </a:xfrm>
        </p:grpSpPr>
        <p:grpSp>
          <p:nvGrpSpPr>
            <p:cNvPr id="8" name="Group 8"/>
            <p:cNvGrpSpPr/>
            <p:nvPr/>
          </p:nvGrpSpPr>
          <p:grpSpPr>
            <a:xfrm>
              <a:off x="0" y="0"/>
              <a:ext cx="24512869" cy="655257"/>
              <a:chOff x="0" y="0"/>
              <a:chExt cx="4842048" cy="129434"/>
            </a:xfrm>
          </p:grpSpPr>
          <p:sp>
            <p:nvSpPr>
              <p:cNvPr id="9" name="Freeform 9"/>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11" name="TextBox 11"/>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12" name="TextBox 12"/>
            <p:cNvSpPr txBox="1"/>
            <p:nvPr/>
          </p:nvSpPr>
          <p:spPr>
            <a:xfrm>
              <a:off x="4565553" y="136070"/>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13" name="TextBox 13"/>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14" name="TextBox 14"/>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15" name="TextBox 15"/>
            <p:cNvSpPr txBox="1"/>
            <p:nvPr/>
          </p:nvSpPr>
          <p:spPr>
            <a:xfrm>
              <a:off x="15896566" y="136070"/>
              <a:ext cx="178133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Methodology</a:t>
              </a:r>
            </a:p>
          </p:txBody>
        </p:sp>
        <p:sp>
          <p:nvSpPr>
            <p:cNvPr id="16" name="TextBox 16"/>
            <p:cNvSpPr txBox="1"/>
            <p:nvPr/>
          </p:nvSpPr>
          <p:spPr>
            <a:xfrm>
              <a:off x="18732005" y="136070"/>
              <a:ext cx="221762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Final Evaluation</a:t>
              </a:r>
            </a:p>
          </p:txBody>
        </p:sp>
        <p:sp>
          <p:nvSpPr>
            <p:cNvPr id="17" name="TextBox 17"/>
            <p:cNvSpPr txBox="1"/>
            <p:nvPr/>
          </p:nvSpPr>
          <p:spPr>
            <a:xfrm>
              <a:off x="21862885" y="136070"/>
              <a:ext cx="181845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18" name="TextBox 18"/>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1606792"/>
            <a:ext cx="4433842" cy="3862968"/>
          </a:xfrm>
          <a:prstGeom prst="rect">
            <a:avLst/>
          </a:prstGeom>
        </p:spPr>
      </p:pic>
      <p:grpSp>
        <p:nvGrpSpPr>
          <p:cNvPr id="4" name="Group 4"/>
          <p:cNvGrpSpPr/>
          <p:nvPr/>
        </p:nvGrpSpPr>
        <p:grpSpPr>
          <a:xfrm>
            <a:off x="534849" y="5762109"/>
            <a:ext cx="5055698" cy="3496191"/>
            <a:chOff x="0" y="0"/>
            <a:chExt cx="1331542" cy="920807"/>
          </a:xfrm>
        </p:grpSpPr>
        <p:sp>
          <p:nvSpPr>
            <p:cNvPr id="5" name="Freeform 5"/>
            <p:cNvSpPr/>
            <p:nvPr/>
          </p:nvSpPr>
          <p:spPr>
            <a:xfrm>
              <a:off x="0" y="0"/>
              <a:ext cx="1331542" cy="920807"/>
            </a:xfrm>
            <a:custGeom>
              <a:avLst/>
              <a:gdLst/>
              <a:ahLst/>
              <a:cxnLst/>
              <a:rect l="l" t="t" r="r" b="b"/>
              <a:pathLst>
                <a:path w="1331542" h="920807">
                  <a:moveTo>
                    <a:pt x="0" y="0"/>
                  </a:moveTo>
                  <a:lnTo>
                    <a:pt x="1331542" y="0"/>
                  </a:lnTo>
                  <a:lnTo>
                    <a:pt x="1331542" y="920807"/>
                  </a:lnTo>
                  <a:lnTo>
                    <a:pt x="0" y="920807"/>
                  </a:lnTo>
                  <a:close/>
                </a:path>
              </a:pathLst>
            </a:custGeom>
            <a:solidFill>
              <a:srgbClr val="B97449"/>
            </a:solidFill>
          </p:spPr>
        </p:sp>
        <p:sp>
          <p:nvSpPr>
            <p:cNvPr id="6" name="TextBox 6"/>
            <p:cNvSpPr txBox="1"/>
            <p:nvPr/>
          </p:nvSpPr>
          <p:spPr>
            <a:xfrm>
              <a:off x="0" y="19050"/>
              <a:ext cx="812800" cy="793750"/>
            </a:xfrm>
            <a:prstGeom prst="rect">
              <a:avLst/>
            </a:prstGeom>
          </p:spPr>
          <p:txBody>
            <a:bodyPr lIns="50800" tIns="50800" rIns="50800" bIns="50800" rtlCol="0" anchor="ctr"/>
            <a:lstStyle/>
            <a:p>
              <a:pPr algn="ctr">
                <a:lnSpc>
                  <a:spcPts val="2640"/>
                </a:lnSpc>
              </a:pPr>
              <a:endParaRPr/>
            </a:p>
          </p:txBody>
        </p:sp>
      </p:grpSp>
      <p:pic>
        <p:nvPicPr>
          <p:cNvPr id="7" name="Picture 7"/>
          <p:cNvPicPr>
            <a:picLocks noChangeAspect="1"/>
          </p:cNvPicPr>
          <p:nvPr/>
        </p:nvPicPr>
        <p:blipFill>
          <a:blip r:embed="rId4"/>
          <a:srcRect/>
          <a:stretch>
            <a:fillRect/>
          </a:stretch>
        </p:blipFill>
        <p:spPr>
          <a:xfrm>
            <a:off x="8214413" y="3705361"/>
            <a:ext cx="1751949" cy="1751949"/>
          </a:xfrm>
          <a:prstGeom prst="rect">
            <a:avLst/>
          </a:prstGeom>
        </p:spPr>
      </p:pic>
      <p:pic>
        <p:nvPicPr>
          <p:cNvPr id="8" name="Picture 8"/>
          <p:cNvPicPr>
            <a:picLocks noChangeAspect="1"/>
          </p:cNvPicPr>
          <p:nvPr/>
        </p:nvPicPr>
        <p:blipFill>
          <a:blip r:embed="rId5"/>
          <a:srcRect/>
          <a:stretch>
            <a:fillRect/>
          </a:stretch>
        </p:blipFill>
        <p:spPr>
          <a:xfrm>
            <a:off x="14349327" y="3705361"/>
            <a:ext cx="1751949" cy="1751949"/>
          </a:xfrm>
          <a:prstGeom prst="rect">
            <a:avLst/>
          </a:prstGeom>
        </p:spPr>
      </p:pic>
      <p:pic>
        <p:nvPicPr>
          <p:cNvPr id="9" name="Picture 9"/>
          <p:cNvPicPr>
            <a:picLocks noChangeAspect="1"/>
          </p:cNvPicPr>
          <p:nvPr/>
        </p:nvPicPr>
        <p:blipFill>
          <a:blip r:embed="rId6"/>
          <a:srcRect/>
          <a:stretch>
            <a:fillRect/>
          </a:stretch>
        </p:blipFill>
        <p:spPr>
          <a:xfrm>
            <a:off x="1834944" y="3705361"/>
            <a:ext cx="2455509" cy="1751949"/>
          </a:xfrm>
          <a:prstGeom prst="rect">
            <a:avLst/>
          </a:prstGeom>
        </p:spPr>
      </p:pic>
      <p:sp>
        <p:nvSpPr>
          <p:cNvPr id="10" name="TextBox 10"/>
          <p:cNvSpPr txBox="1"/>
          <p:nvPr/>
        </p:nvSpPr>
        <p:spPr>
          <a:xfrm>
            <a:off x="2719287" y="602322"/>
            <a:ext cx="12849425" cy="909905"/>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FUTURE WORKS</a:t>
            </a:r>
          </a:p>
        </p:txBody>
      </p:sp>
      <p:sp>
        <p:nvSpPr>
          <p:cNvPr id="11" name="TextBox 11"/>
          <p:cNvSpPr txBox="1"/>
          <p:nvPr/>
        </p:nvSpPr>
        <p:spPr>
          <a:xfrm>
            <a:off x="1403268" y="2922927"/>
            <a:ext cx="3365664" cy="481263"/>
          </a:xfrm>
          <a:prstGeom prst="rect">
            <a:avLst/>
          </a:prstGeom>
        </p:spPr>
        <p:txBody>
          <a:bodyPr wrap="square" lIns="0" tIns="0" rIns="0" bIns="0" rtlCol="0" anchor="t">
            <a:spAutoFit/>
          </a:bodyPr>
          <a:lstStyle/>
          <a:p>
            <a:pPr algn="ctr">
              <a:lnSpc>
                <a:spcPts val="3739"/>
              </a:lnSpc>
              <a:spcBef>
                <a:spcPct val="0"/>
              </a:spcBef>
            </a:pPr>
            <a:r>
              <a:rPr lang="en-US" sz="3399" dirty="0" err="1">
                <a:solidFill>
                  <a:srgbClr val="000000"/>
                </a:solidFill>
                <a:latin typeface="Oswald Bold"/>
              </a:rPr>
              <a:t>ELMo</a:t>
            </a:r>
            <a:r>
              <a:rPr lang="en-US" sz="3399" dirty="0">
                <a:solidFill>
                  <a:srgbClr val="000000"/>
                </a:solidFill>
                <a:latin typeface="Oswald Bold"/>
              </a:rPr>
              <a:t> Embedding</a:t>
            </a:r>
          </a:p>
        </p:txBody>
      </p:sp>
      <p:sp>
        <p:nvSpPr>
          <p:cNvPr id="12" name="TextBox 12"/>
          <p:cNvSpPr txBox="1"/>
          <p:nvPr/>
        </p:nvSpPr>
        <p:spPr>
          <a:xfrm>
            <a:off x="7407554" y="2922927"/>
            <a:ext cx="3365665" cy="481263"/>
          </a:xfrm>
          <a:prstGeom prst="rect">
            <a:avLst/>
          </a:prstGeom>
        </p:spPr>
        <p:txBody>
          <a:bodyPr lIns="0" tIns="0" rIns="0" bIns="0" rtlCol="0" anchor="t">
            <a:spAutoFit/>
          </a:bodyPr>
          <a:lstStyle/>
          <a:p>
            <a:pPr algn="ctr">
              <a:lnSpc>
                <a:spcPts val="3739"/>
              </a:lnSpc>
              <a:spcBef>
                <a:spcPct val="0"/>
              </a:spcBef>
            </a:pPr>
            <a:r>
              <a:rPr lang="en-US" sz="3399">
                <a:solidFill>
                  <a:srgbClr val="000000"/>
                </a:solidFill>
                <a:latin typeface="Oswald Bold"/>
              </a:rPr>
              <a:t>Model Deployment </a:t>
            </a:r>
          </a:p>
        </p:txBody>
      </p:sp>
      <p:sp>
        <p:nvSpPr>
          <p:cNvPr id="13" name="TextBox 13"/>
          <p:cNvSpPr txBox="1"/>
          <p:nvPr/>
        </p:nvSpPr>
        <p:spPr>
          <a:xfrm>
            <a:off x="13688197" y="2922927"/>
            <a:ext cx="2903637" cy="481263"/>
          </a:xfrm>
          <a:prstGeom prst="rect">
            <a:avLst/>
          </a:prstGeom>
        </p:spPr>
        <p:txBody>
          <a:bodyPr lIns="0" tIns="0" rIns="0" bIns="0" rtlCol="0" anchor="t">
            <a:spAutoFit/>
          </a:bodyPr>
          <a:lstStyle/>
          <a:p>
            <a:pPr algn="ctr">
              <a:lnSpc>
                <a:spcPts val="3739"/>
              </a:lnSpc>
              <a:spcBef>
                <a:spcPct val="0"/>
              </a:spcBef>
            </a:pPr>
            <a:r>
              <a:rPr lang="en-US" sz="3399">
                <a:solidFill>
                  <a:srgbClr val="000000"/>
                </a:solidFill>
                <a:latin typeface="Oswald Bold"/>
              </a:rPr>
              <a:t>More Datapoints</a:t>
            </a:r>
          </a:p>
        </p:txBody>
      </p:sp>
      <p:grpSp>
        <p:nvGrpSpPr>
          <p:cNvPr id="14" name="Group 14"/>
          <p:cNvGrpSpPr/>
          <p:nvPr/>
        </p:nvGrpSpPr>
        <p:grpSpPr>
          <a:xfrm>
            <a:off x="6562538" y="5762109"/>
            <a:ext cx="5055698" cy="3496191"/>
            <a:chOff x="0" y="0"/>
            <a:chExt cx="1331542" cy="920807"/>
          </a:xfrm>
        </p:grpSpPr>
        <p:sp>
          <p:nvSpPr>
            <p:cNvPr id="15" name="Freeform 15"/>
            <p:cNvSpPr/>
            <p:nvPr/>
          </p:nvSpPr>
          <p:spPr>
            <a:xfrm>
              <a:off x="0" y="0"/>
              <a:ext cx="1331542" cy="920807"/>
            </a:xfrm>
            <a:custGeom>
              <a:avLst/>
              <a:gdLst/>
              <a:ahLst/>
              <a:cxnLst/>
              <a:rect l="l" t="t" r="r" b="b"/>
              <a:pathLst>
                <a:path w="1331542" h="920807">
                  <a:moveTo>
                    <a:pt x="0" y="0"/>
                  </a:moveTo>
                  <a:lnTo>
                    <a:pt x="1331542" y="0"/>
                  </a:lnTo>
                  <a:lnTo>
                    <a:pt x="1331542" y="920807"/>
                  </a:lnTo>
                  <a:lnTo>
                    <a:pt x="0" y="920807"/>
                  </a:lnTo>
                  <a:close/>
                </a:path>
              </a:pathLst>
            </a:custGeom>
            <a:solidFill>
              <a:srgbClr val="B97449"/>
            </a:solidFill>
          </p:spPr>
        </p:sp>
        <p:sp>
          <p:nvSpPr>
            <p:cNvPr id="16" name="TextBox 16"/>
            <p:cNvSpPr txBox="1"/>
            <p:nvPr/>
          </p:nvSpPr>
          <p:spPr>
            <a:xfrm>
              <a:off x="0" y="19050"/>
              <a:ext cx="812800" cy="793750"/>
            </a:xfrm>
            <a:prstGeom prst="rect">
              <a:avLst/>
            </a:prstGeom>
          </p:spPr>
          <p:txBody>
            <a:bodyPr lIns="50800" tIns="50800" rIns="50800" bIns="50800" rtlCol="0" anchor="ctr"/>
            <a:lstStyle/>
            <a:p>
              <a:pPr algn="ctr">
                <a:lnSpc>
                  <a:spcPts val="2640"/>
                </a:lnSpc>
              </a:pPr>
              <a:endParaRPr/>
            </a:p>
          </p:txBody>
        </p:sp>
      </p:grpSp>
      <p:grpSp>
        <p:nvGrpSpPr>
          <p:cNvPr id="17" name="Group 17"/>
          <p:cNvGrpSpPr/>
          <p:nvPr/>
        </p:nvGrpSpPr>
        <p:grpSpPr>
          <a:xfrm>
            <a:off x="12697453" y="5762109"/>
            <a:ext cx="5055698" cy="3496191"/>
            <a:chOff x="0" y="0"/>
            <a:chExt cx="1331542" cy="920807"/>
          </a:xfrm>
        </p:grpSpPr>
        <p:sp>
          <p:nvSpPr>
            <p:cNvPr id="18" name="Freeform 18"/>
            <p:cNvSpPr/>
            <p:nvPr/>
          </p:nvSpPr>
          <p:spPr>
            <a:xfrm>
              <a:off x="0" y="0"/>
              <a:ext cx="1331542" cy="920807"/>
            </a:xfrm>
            <a:custGeom>
              <a:avLst/>
              <a:gdLst/>
              <a:ahLst/>
              <a:cxnLst/>
              <a:rect l="l" t="t" r="r" b="b"/>
              <a:pathLst>
                <a:path w="1331542" h="920807">
                  <a:moveTo>
                    <a:pt x="0" y="0"/>
                  </a:moveTo>
                  <a:lnTo>
                    <a:pt x="1331542" y="0"/>
                  </a:lnTo>
                  <a:lnTo>
                    <a:pt x="1331542" y="920807"/>
                  </a:lnTo>
                  <a:lnTo>
                    <a:pt x="0" y="920807"/>
                  </a:lnTo>
                  <a:close/>
                </a:path>
              </a:pathLst>
            </a:custGeom>
            <a:solidFill>
              <a:srgbClr val="B97449"/>
            </a:solidFill>
          </p:spPr>
        </p:sp>
        <p:sp>
          <p:nvSpPr>
            <p:cNvPr id="19" name="TextBox 19"/>
            <p:cNvSpPr txBox="1"/>
            <p:nvPr/>
          </p:nvSpPr>
          <p:spPr>
            <a:xfrm>
              <a:off x="0" y="19050"/>
              <a:ext cx="812800" cy="793750"/>
            </a:xfrm>
            <a:prstGeom prst="rect">
              <a:avLst/>
            </a:prstGeom>
          </p:spPr>
          <p:txBody>
            <a:bodyPr lIns="50800" tIns="50800" rIns="50800" bIns="50800" rtlCol="0" anchor="ctr"/>
            <a:lstStyle/>
            <a:p>
              <a:pPr algn="ctr">
                <a:lnSpc>
                  <a:spcPts val="2640"/>
                </a:lnSpc>
              </a:pPr>
              <a:endParaRPr/>
            </a:p>
          </p:txBody>
        </p:sp>
      </p:grpSp>
      <p:grpSp>
        <p:nvGrpSpPr>
          <p:cNvPr id="20" name="Group 20"/>
          <p:cNvGrpSpPr/>
          <p:nvPr/>
        </p:nvGrpSpPr>
        <p:grpSpPr>
          <a:xfrm>
            <a:off x="0" y="9795557"/>
            <a:ext cx="18384652" cy="491443"/>
            <a:chOff x="0" y="0"/>
            <a:chExt cx="24512869" cy="655257"/>
          </a:xfrm>
        </p:grpSpPr>
        <p:grpSp>
          <p:nvGrpSpPr>
            <p:cNvPr id="21" name="Group 21"/>
            <p:cNvGrpSpPr/>
            <p:nvPr/>
          </p:nvGrpSpPr>
          <p:grpSpPr>
            <a:xfrm>
              <a:off x="0" y="0"/>
              <a:ext cx="24512869" cy="655257"/>
              <a:chOff x="0" y="0"/>
              <a:chExt cx="4842048" cy="129434"/>
            </a:xfrm>
          </p:grpSpPr>
          <p:sp>
            <p:nvSpPr>
              <p:cNvPr id="22" name="Freeform 22"/>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24" name="TextBox 24"/>
            <p:cNvSpPr txBox="1"/>
            <p:nvPr/>
          </p:nvSpPr>
          <p:spPr>
            <a:xfrm>
              <a:off x="663585" y="136070"/>
              <a:ext cx="2847854"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25" name="TextBox 25"/>
            <p:cNvSpPr txBox="1"/>
            <p:nvPr/>
          </p:nvSpPr>
          <p:spPr>
            <a:xfrm>
              <a:off x="4565553" y="136070"/>
              <a:ext cx="1623521"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26" name="TextBox 26"/>
            <p:cNvSpPr txBox="1"/>
            <p:nvPr/>
          </p:nvSpPr>
          <p:spPr>
            <a:xfrm>
              <a:off x="7243187" y="136070"/>
              <a:ext cx="2444039"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Literature Review</a:t>
              </a:r>
            </a:p>
          </p:txBody>
        </p:sp>
        <p:sp>
          <p:nvSpPr>
            <p:cNvPr id="27" name="TextBox 27"/>
            <p:cNvSpPr txBox="1"/>
            <p:nvPr/>
          </p:nvSpPr>
          <p:spPr>
            <a:xfrm>
              <a:off x="10741340" y="136070"/>
              <a:ext cx="2207673"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28" name="TextBox 28"/>
            <p:cNvSpPr txBox="1"/>
            <p:nvPr/>
          </p:nvSpPr>
          <p:spPr>
            <a:xfrm>
              <a:off x="15896566" y="136070"/>
              <a:ext cx="178133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Methodology</a:t>
              </a:r>
            </a:p>
          </p:txBody>
        </p:sp>
        <p:sp>
          <p:nvSpPr>
            <p:cNvPr id="29" name="TextBox 29"/>
            <p:cNvSpPr txBox="1"/>
            <p:nvPr/>
          </p:nvSpPr>
          <p:spPr>
            <a:xfrm>
              <a:off x="18732005" y="136070"/>
              <a:ext cx="2217629"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30" name="TextBox 30"/>
            <p:cNvSpPr txBox="1"/>
            <p:nvPr/>
          </p:nvSpPr>
          <p:spPr>
            <a:xfrm>
              <a:off x="21862885" y="136070"/>
              <a:ext cx="2018927" cy="392443"/>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Future Works</a:t>
              </a:r>
            </a:p>
          </p:txBody>
        </p:sp>
        <p:sp>
          <p:nvSpPr>
            <p:cNvPr id="31" name="TextBox 31"/>
            <p:cNvSpPr txBox="1"/>
            <p:nvPr/>
          </p:nvSpPr>
          <p:spPr>
            <a:xfrm>
              <a:off x="14003126" y="136070"/>
              <a:ext cx="839327" cy="392642"/>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sp>
        <p:nvSpPr>
          <p:cNvPr id="32" name="TextBox 32"/>
          <p:cNvSpPr txBox="1"/>
          <p:nvPr/>
        </p:nvSpPr>
        <p:spPr>
          <a:xfrm>
            <a:off x="818164" y="6685077"/>
            <a:ext cx="4489069" cy="1621681"/>
          </a:xfrm>
          <a:prstGeom prst="rect">
            <a:avLst/>
          </a:prstGeom>
        </p:spPr>
        <p:txBody>
          <a:bodyPr lIns="0" tIns="0" rIns="0" bIns="0" rtlCol="0" anchor="t">
            <a:spAutoFit/>
          </a:bodyPr>
          <a:lstStyle/>
          <a:p>
            <a:pPr algn="ctr">
              <a:lnSpc>
                <a:spcPts val="2600"/>
              </a:lnSpc>
            </a:pPr>
            <a:r>
              <a:rPr lang="en-US" sz="2000" spc="200">
                <a:solidFill>
                  <a:srgbClr val="FFFFFF"/>
                </a:solidFill>
                <a:latin typeface="DM Sans"/>
              </a:rPr>
              <a:t>Run ELMo embeddings on the entire dataset with the using of Cache (AWS S3 Bucket) to see the actual accuracies of ELMo output on the dataset </a:t>
            </a:r>
          </a:p>
        </p:txBody>
      </p:sp>
      <p:sp>
        <p:nvSpPr>
          <p:cNvPr id="33" name="TextBox 33"/>
          <p:cNvSpPr txBox="1"/>
          <p:nvPr/>
        </p:nvSpPr>
        <p:spPr>
          <a:xfrm>
            <a:off x="6899465" y="6199525"/>
            <a:ext cx="4489069" cy="2592784"/>
          </a:xfrm>
          <a:prstGeom prst="rect">
            <a:avLst/>
          </a:prstGeom>
        </p:spPr>
        <p:txBody>
          <a:bodyPr lIns="0" tIns="0" rIns="0" bIns="0" rtlCol="0" anchor="t">
            <a:spAutoFit/>
          </a:bodyPr>
          <a:lstStyle/>
          <a:p>
            <a:pPr algn="ctr">
              <a:lnSpc>
                <a:spcPts val="2600"/>
              </a:lnSpc>
            </a:pPr>
            <a:r>
              <a:rPr lang="en-US" sz="2000" spc="200">
                <a:solidFill>
                  <a:srgbClr val="FFFFFF"/>
                </a:solidFill>
                <a:latin typeface="DM Sans"/>
              </a:rPr>
              <a:t>Deploy the top-performing Machine Learning or Deep Learning algorithms into a web application for the public to identify if a tweet is depressive or not </a:t>
            </a:r>
          </a:p>
          <a:p>
            <a:pPr algn="ctr">
              <a:lnSpc>
                <a:spcPts val="2600"/>
              </a:lnSpc>
            </a:pPr>
            <a:endParaRPr lang="en-US" sz="2000" spc="200">
              <a:solidFill>
                <a:srgbClr val="FFFFFF"/>
              </a:solidFill>
              <a:latin typeface="DM Sans"/>
            </a:endParaRPr>
          </a:p>
          <a:p>
            <a:pPr algn="ctr">
              <a:lnSpc>
                <a:spcPts val="2600"/>
              </a:lnSpc>
            </a:pPr>
            <a:r>
              <a:rPr lang="en-US" sz="2000" spc="200">
                <a:solidFill>
                  <a:srgbClr val="FFFFFF"/>
                </a:solidFill>
                <a:latin typeface="DM Sans"/>
              </a:rPr>
              <a:t>(Preventive Action)</a:t>
            </a:r>
          </a:p>
        </p:txBody>
      </p:sp>
      <p:sp>
        <p:nvSpPr>
          <p:cNvPr id="34" name="TextBox 34"/>
          <p:cNvSpPr txBox="1"/>
          <p:nvPr/>
        </p:nvSpPr>
        <p:spPr>
          <a:xfrm>
            <a:off x="12980767" y="5875824"/>
            <a:ext cx="4489069" cy="3240187"/>
          </a:xfrm>
          <a:prstGeom prst="rect">
            <a:avLst/>
          </a:prstGeom>
        </p:spPr>
        <p:txBody>
          <a:bodyPr lIns="0" tIns="0" rIns="0" bIns="0" rtlCol="0" anchor="t">
            <a:spAutoFit/>
          </a:bodyPr>
          <a:lstStyle/>
          <a:p>
            <a:pPr algn="ctr">
              <a:lnSpc>
                <a:spcPts val="2600"/>
              </a:lnSpc>
            </a:pPr>
            <a:r>
              <a:rPr lang="en-US" sz="2000" spc="200">
                <a:solidFill>
                  <a:srgbClr val="FFFFFF"/>
                </a:solidFill>
                <a:latin typeface="DM Sans"/>
              </a:rPr>
              <a:t>Collate dataset from different platforms like Reddit, Youtube comments, Instagram comments to have more accurate and inclusive prediction of depressive sentiments </a:t>
            </a:r>
          </a:p>
          <a:p>
            <a:pPr algn="ctr">
              <a:lnSpc>
                <a:spcPts val="2600"/>
              </a:lnSpc>
            </a:pPr>
            <a:endParaRPr lang="en-US" sz="2000" spc="200">
              <a:solidFill>
                <a:srgbClr val="FFFFFF"/>
              </a:solidFill>
              <a:latin typeface="DM Sans"/>
            </a:endParaRPr>
          </a:p>
          <a:p>
            <a:pPr algn="ctr">
              <a:lnSpc>
                <a:spcPts val="2600"/>
              </a:lnSpc>
            </a:pPr>
            <a:r>
              <a:rPr lang="en-US" sz="2000" spc="200">
                <a:solidFill>
                  <a:srgbClr val="FFFFFF"/>
                </a:solidFill>
                <a:latin typeface="DM Sans"/>
              </a:rPr>
              <a:t>(for Doc2Vec &amp; TopicModelling implementation)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568976" y="3697001"/>
            <a:ext cx="2995423" cy="5385030"/>
          </a:xfrm>
          <a:prstGeom prst="rect">
            <a:avLst/>
          </a:prstGeom>
        </p:spPr>
      </p:pic>
      <p:sp>
        <p:nvSpPr>
          <p:cNvPr id="3" name="TextBox 3"/>
          <p:cNvSpPr txBox="1"/>
          <p:nvPr/>
        </p:nvSpPr>
        <p:spPr>
          <a:xfrm>
            <a:off x="1028700" y="2889399"/>
            <a:ext cx="7179364" cy="2254101"/>
          </a:xfrm>
          <a:prstGeom prst="rect">
            <a:avLst/>
          </a:prstGeom>
        </p:spPr>
        <p:txBody>
          <a:bodyPr lIns="0" tIns="0" rIns="0" bIns="0" rtlCol="0" anchor="t">
            <a:spAutoFit/>
          </a:bodyPr>
          <a:lstStyle/>
          <a:p>
            <a:pPr>
              <a:lnSpc>
                <a:spcPts val="8800"/>
              </a:lnSpc>
            </a:pPr>
            <a:r>
              <a:rPr lang="en-US" sz="8000">
                <a:solidFill>
                  <a:srgbClr val="1B1920"/>
                </a:solidFill>
                <a:latin typeface="Oswald Bold"/>
              </a:rPr>
              <a:t>THANK YOU!</a:t>
            </a:r>
          </a:p>
          <a:p>
            <a:pPr>
              <a:lnSpc>
                <a:spcPts val="8800"/>
              </a:lnSpc>
            </a:pPr>
            <a:r>
              <a:rPr lang="en-US" sz="8000">
                <a:solidFill>
                  <a:srgbClr val="1B1920"/>
                </a:solidFill>
                <a:latin typeface="Oswald Bold"/>
              </a:rPr>
              <a:t>ANY QUESTIONS?</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493"/>
          <a:stretch>
            <a:fillRect/>
          </a:stretch>
        </p:blipFill>
        <p:spPr>
          <a:xfrm>
            <a:off x="-248250" y="8738717"/>
            <a:ext cx="7742554" cy="1039167"/>
          </a:xfrm>
          <a:prstGeom prst="rect">
            <a:avLst/>
          </a:prstGeom>
        </p:spPr>
      </p:pic>
      <p:grpSp>
        <p:nvGrpSpPr>
          <p:cNvPr id="5" name="Group 5"/>
          <p:cNvGrpSpPr/>
          <p:nvPr/>
        </p:nvGrpSpPr>
        <p:grpSpPr>
          <a:xfrm rot="-5400000">
            <a:off x="10353761" y="5567889"/>
            <a:ext cx="889156" cy="7530832"/>
            <a:chOff x="0" y="0"/>
            <a:chExt cx="3130550" cy="26514627"/>
          </a:xfrm>
        </p:grpSpPr>
        <p:sp>
          <p:nvSpPr>
            <p:cNvPr id="6" name="Freeform 6"/>
            <p:cNvSpPr/>
            <p:nvPr/>
          </p:nvSpPr>
          <p:spPr>
            <a:xfrm>
              <a:off x="0" y="0"/>
              <a:ext cx="3130550" cy="26514627"/>
            </a:xfrm>
            <a:custGeom>
              <a:avLst/>
              <a:gdLst/>
              <a:ahLst/>
              <a:cxnLst/>
              <a:rect l="l" t="t" r="r" b="b"/>
              <a:pathLst>
                <a:path w="3130550" h="26514627">
                  <a:moveTo>
                    <a:pt x="0" y="1123950"/>
                  </a:moveTo>
                  <a:lnTo>
                    <a:pt x="0" y="26514627"/>
                  </a:lnTo>
                  <a:lnTo>
                    <a:pt x="3130550" y="26514627"/>
                  </a:lnTo>
                  <a:lnTo>
                    <a:pt x="3130550" y="0"/>
                  </a:lnTo>
                  <a:close/>
                </a:path>
              </a:pathLst>
            </a:custGeom>
            <a:solidFill>
              <a:srgbClr val="715D5A"/>
            </a:solidFill>
          </p:spPr>
        </p:sp>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0755"/>
          <a:stretch>
            <a:fillRect/>
          </a:stretch>
        </p:blipFill>
        <p:spPr>
          <a:xfrm rot="-10800000">
            <a:off x="8568976" y="-409150"/>
            <a:ext cx="13619456" cy="118658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1606792"/>
            <a:ext cx="4433842" cy="3862968"/>
          </a:xfrm>
          <a:prstGeom prst="rect">
            <a:avLst/>
          </a:prstGeom>
        </p:spPr>
      </p:pic>
      <p:sp>
        <p:nvSpPr>
          <p:cNvPr id="4" name="TextBox 4"/>
          <p:cNvSpPr txBox="1"/>
          <p:nvPr/>
        </p:nvSpPr>
        <p:spPr>
          <a:xfrm>
            <a:off x="2719287" y="723864"/>
            <a:ext cx="12849425" cy="909823"/>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REFERENCES (1)</a:t>
            </a:r>
          </a:p>
        </p:txBody>
      </p:sp>
      <p:sp>
        <p:nvSpPr>
          <p:cNvPr id="5" name="TextBox 5"/>
          <p:cNvSpPr txBox="1"/>
          <p:nvPr/>
        </p:nvSpPr>
        <p:spPr>
          <a:xfrm>
            <a:off x="550650" y="2218076"/>
            <a:ext cx="17284548" cy="7594836"/>
          </a:xfrm>
          <a:prstGeom prst="rect">
            <a:avLst/>
          </a:prstGeom>
        </p:spPr>
        <p:txBody>
          <a:bodyPr lIns="0" tIns="0" rIns="0" bIns="0" rtlCol="0" anchor="t">
            <a:spAutoFit/>
          </a:bodyPr>
          <a:lstStyle/>
          <a:p>
            <a:pPr marL="525620" lvl="1" indent="-262810" algn="just">
              <a:lnSpc>
                <a:spcPts val="3408"/>
              </a:lnSpc>
              <a:buFont typeface="Arial"/>
              <a:buChar char="•"/>
            </a:pPr>
            <a:r>
              <a:rPr lang="en-US" sz="2434">
                <a:solidFill>
                  <a:srgbClr val="1B1920"/>
                </a:solidFill>
                <a:latin typeface="Canva Sans"/>
              </a:rPr>
              <a:t>https://chat.openai.com/chat</a:t>
            </a:r>
          </a:p>
          <a:p>
            <a:pPr marL="525620" lvl="1" indent="-262810" algn="just">
              <a:lnSpc>
                <a:spcPts val="3408"/>
              </a:lnSpc>
              <a:buFont typeface="Arial"/>
              <a:buChar char="•"/>
            </a:pPr>
            <a:r>
              <a:rPr lang="en-US" sz="2434">
                <a:solidFill>
                  <a:srgbClr val="1B1920"/>
                </a:solidFill>
                <a:latin typeface="Canva Sans"/>
              </a:rPr>
              <a:t>https://www.sos.org.sg/pressroom/singapores-suicide-rates-decrease-yet-rising-youth-numbers-cause-for-concern#:~:text=Suicide%2C%20however%2C%20remains%20the%20cause,suicides%20recorded%20across%20the%20nation</a:t>
            </a:r>
          </a:p>
          <a:p>
            <a:pPr marL="525620" lvl="1" indent="-262810" algn="just">
              <a:lnSpc>
                <a:spcPts val="3408"/>
              </a:lnSpc>
              <a:buFont typeface="Arial"/>
              <a:buChar char="•"/>
            </a:pPr>
            <a:r>
              <a:rPr lang="en-US" sz="2434">
                <a:solidFill>
                  <a:srgbClr val="1B1920"/>
                </a:solidFill>
                <a:latin typeface="Canva Sans"/>
              </a:rPr>
              <a:t>Fox, M. (2018, July 31). Depressed teens turn to social media to cope, survey finds. NBCNews.com. Retrieved February 18, 2023, from https://www.nbcnews.com/health/health-news/depressed-teens-turn-social-media-cope-survey-finds-n895951</a:t>
            </a:r>
          </a:p>
          <a:p>
            <a:pPr marL="525620" lvl="1" indent="-262810" algn="just">
              <a:lnSpc>
                <a:spcPts val="3408"/>
              </a:lnSpc>
              <a:buFont typeface="Arial"/>
              <a:buChar char="•"/>
            </a:pPr>
            <a:r>
              <a:rPr lang="en-US" sz="2434">
                <a:solidFill>
                  <a:srgbClr val="1B1920"/>
                </a:solidFill>
                <a:latin typeface="Canva Sans"/>
              </a:rPr>
              <a:t>Putri, Citra &amp; Damayanti, Novita &amp; Hamzah, Radja. (2020). Sadfishing Phenomenon of #Justiceforaudrey (Hashtag) on Twitter. Mediator: Jurnal Komunikasi. 13. 10.29313/mediator.v13i1.5598. </a:t>
            </a:r>
          </a:p>
          <a:p>
            <a:pPr marL="525620" lvl="1" indent="-262810" algn="just">
              <a:lnSpc>
                <a:spcPts val="3408"/>
              </a:lnSpc>
              <a:buFont typeface="Arial"/>
              <a:buChar char="•"/>
            </a:pPr>
            <a:r>
              <a:rPr lang="en-US" sz="2434">
                <a:solidFill>
                  <a:srgbClr val="1B1920"/>
                </a:solidFill>
                <a:latin typeface="Canva Sans"/>
              </a:rPr>
              <a:t>Raymond Chiong, Gregorius Satia Budhi, Sandeep Dhakal, Fabian Chiong, A textual-based featuring approach for depression detection using machine learning classifiers and social media texts, Computers in Biology and Medicine, Volume 135, 2021,104499, ISSN 0010-4825, https://doi.org/10.1016/j.compbiomed.2021.104499.</a:t>
            </a:r>
          </a:p>
          <a:p>
            <a:pPr marL="525620" lvl="1" indent="-262810" algn="just">
              <a:lnSpc>
                <a:spcPts val="3408"/>
              </a:lnSpc>
              <a:buFont typeface="Arial"/>
              <a:buChar char="•"/>
            </a:pPr>
            <a:r>
              <a:rPr lang="en-US" sz="2434">
                <a:solidFill>
                  <a:srgbClr val="1B1920"/>
                </a:solidFill>
                <a:latin typeface="Canva Sans"/>
              </a:rPr>
              <a:t>Shoeb, A. A. M., &amp; de Melo, G. (2021). Assessing emoji use in modern text processing tools. arXiv preprint arXiv:2101.00430.</a:t>
            </a:r>
          </a:p>
          <a:p>
            <a:pPr marL="525620" lvl="1" indent="-262810" algn="just">
              <a:lnSpc>
                <a:spcPts val="3408"/>
              </a:lnSpc>
              <a:buFont typeface="Arial"/>
              <a:buChar char="•"/>
            </a:pPr>
            <a:r>
              <a:rPr lang="en-US" sz="2434">
                <a:solidFill>
                  <a:srgbClr val="1B1920"/>
                </a:solidFill>
                <a:latin typeface="Canva Sans"/>
              </a:rPr>
              <a:t>Farruque, N., Zaïane, O. R., Goebel, R., &amp; Sivapalan, S. (2022, May). DeepBlues@ LT-EDI-ACL2022: Depression level detection modelling through domain specific BERT and short text depression classifiers. In Proceedings of the Second Workshop on Language Technology for Equality, Diversity and Inclusion (pp. 167-171).</a:t>
            </a:r>
          </a:p>
          <a:p>
            <a:pPr algn="just">
              <a:lnSpc>
                <a:spcPts val="2863"/>
              </a:lnSpc>
            </a:pPr>
            <a:endParaRPr lang="en-US" sz="2434">
              <a:solidFill>
                <a:srgbClr val="1B1920"/>
              </a:solidFill>
              <a:latin typeface="Canva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1606792"/>
            <a:ext cx="4433842" cy="3862968"/>
          </a:xfrm>
          <a:prstGeom prst="rect">
            <a:avLst/>
          </a:prstGeom>
        </p:spPr>
      </p:pic>
      <p:sp>
        <p:nvSpPr>
          <p:cNvPr id="4" name="TextBox 4"/>
          <p:cNvSpPr txBox="1"/>
          <p:nvPr/>
        </p:nvSpPr>
        <p:spPr>
          <a:xfrm>
            <a:off x="2719287" y="723864"/>
            <a:ext cx="12849425" cy="909823"/>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REFERENCES (2)</a:t>
            </a:r>
          </a:p>
        </p:txBody>
      </p:sp>
      <p:sp>
        <p:nvSpPr>
          <p:cNvPr id="5" name="TextBox 5"/>
          <p:cNvSpPr txBox="1"/>
          <p:nvPr/>
        </p:nvSpPr>
        <p:spPr>
          <a:xfrm>
            <a:off x="394959" y="2554459"/>
            <a:ext cx="17498083" cy="6960272"/>
          </a:xfrm>
          <a:prstGeom prst="rect">
            <a:avLst/>
          </a:prstGeom>
        </p:spPr>
        <p:txBody>
          <a:bodyPr lIns="0" tIns="0" rIns="0" bIns="0" rtlCol="0" anchor="t">
            <a:spAutoFit/>
          </a:bodyPr>
          <a:lstStyle/>
          <a:p>
            <a:pPr marL="509586" lvl="1" indent="-254793" algn="just">
              <a:lnSpc>
                <a:spcPts val="3304"/>
              </a:lnSpc>
              <a:buFont typeface="Arial"/>
              <a:buChar char="•"/>
            </a:pPr>
            <a:r>
              <a:rPr lang="en-US" sz="2360">
                <a:solidFill>
                  <a:srgbClr val="1B1920"/>
                </a:solidFill>
                <a:latin typeface="Canva Sans"/>
              </a:rPr>
              <a:t>The Healthline Editorial Team. (2019, October 15). Why teens turn to 'sadfishing' on social media. Healthline. Retrieved February 18, 2023, from https://www.healthline.com/health-news/why-teens-turn-to-sadfishing-on-social-media</a:t>
            </a:r>
          </a:p>
          <a:p>
            <a:pPr marL="509586" lvl="1" indent="-254793" algn="just">
              <a:lnSpc>
                <a:spcPts val="3304"/>
              </a:lnSpc>
              <a:buFont typeface="Arial"/>
              <a:buChar char="•"/>
            </a:pPr>
            <a:r>
              <a:rPr lang="en-US" sz="2360">
                <a:solidFill>
                  <a:srgbClr val="1B1920"/>
                </a:solidFill>
                <a:latin typeface="Canva Sans"/>
              </a:rPr>
              <a:t>Ahmad, Hussain &amp; Asghar, Dr. Muhammad &amp; Alotaibi, Fahad &amp; Hameed, Ibrahim. (2020). Applying Deep Learning Technique for Depression Classification in Social Media Text. Journal of Medical Imaging and Health Informatics. 10. pp. 2446-2451(6). 10.1166/jmihi.2020.3169. </a:t>
            </a:r>
          </a:p>
          <a:p>
            <a:pPr marL="509586" lvl="1" indent="-254793" algn="just">
              <a:lnSpc>
                <a:spcPts val="3304"/>
              </a:lnSpc>
              <a:buFont typeface="Arial"/>
              <a:buChar char="•"/>
            </a:pPr>
            <a:r>
              <a:rPr lang="en-US" sz="2360">
                <a:solidFill>
                  <a:srgbClr val="1B1920"/>
                </a:solidFill>
                <a:latin typeface="Canva Sans"/>
              </a:rPr>
              <a:t>Dataquest. (2023, February 8). How to clean and analyze your data, using feedback of student projects. Dataquest. Retrieved February 18, 2023, from https://www.dataquest.io/blog/how-to-clean-and-prepare-your-data-for-analysis/</a:t>
            </a:r>
          </a:p>
          <a:p>
            <a:pPr marL="509586" lvl="1" indent="-254793" algn="just">
              <a:lnSpc>
                <a:spcPts val="3304"/>
              </a:lnSpc>
              <a:buFont typeface="Arial"/>
              <a:buChar char="•"/>
            </a:pPr>
            <a:r>
              <a:rPr lang="en-US" sz="2360">
                <a:solidFill>
                  <a:srgbClr val="1B1920"/>
                </a:solidFill>
                <a:latin typeface="Canva Sans"/>
              </a:rPr>
              <a:t>https://www.youtube.com/watch?v=xMQG0iRSjHw</a:t>
            </a:r>
          </a:p>
          <a:p>
            <a:pPr marL="509586" lvl="1" indent="-254793" algn="just">
              <a:lnSpc>
                <a:spcPts val="3304"/>
              </a:lnSpc>
              <a:buFont typeface="Arial"/>
              <a:buChar char="•"/>
            </a:pPr>
            <a:r>
              <a:rPr lang="en-US" sz="2360">
                <a:solidFill>
                  <a:srgbClr val="1B1920"/>
                </a:solidFill>
                <a:latin typeface="Canva Sans"/>
              </a:rPr>
              <a:t>https://stackoverflow.com/questions/57679668/tokenizing-emojis-contiguous-to-words</a:t>
            </a:r>
          </a:p>
          <a:p>
            <a:pPr marL="509586" lvl="1" indent="-254793" algn="just">
              <a:lnSpc>
                <a:spcPts val="3304"/>
              </a:lnSpc>
              <a:buFont typeface="Arial"/>
              <a:buChar char="•"/>
            </a:pPr>
            <a:r>
              <a:rPr lang="en-US" sz="2360">
                <a:solidFill>
                  <a:srgbClr val="1B1920"/>
                </a:solidFill>
                <a:latin typeface="Canva Sans"/>
              </a:rPr>
              <a:t>https://www.kaggle.com/code/shahules/basic-eda-cleaning-and-glove</a:t>
            </a:r>
          </a:p>
          <a:p>
            <a:pPr marL="509586" lvl="1" indent="-254793" algn="just">
              <a:lnSpc>
                <a:spcPts val="3304"/>
              </a:lnSpc>
              <a:buFont typeface="Arial"/>
              <a:buChar char="•"/>
            </a:pPr>
            <a:r>
              <a:rPr lang="en-US" sz="2360">
                <a:solidFill>
                  <a:srgbClr val="1B1920"/>
                </a:solidFill>
                <a:latin typeface="Canva Sans"/>
              </a:rPr>
              <a:t>https://www.kaggle.com/code/ardawrld/twitter-sentiment-analysis-about-the-depression</a:t>
            </a:r>
          </a:p>
          <a:p>
            <a:pPr marL="509586" lvl="1" indent="-254793" algn="just">
              <a:lnSpc>
                <a:spcPts val="3304"/>
              </a:lnSpc>
              <a:buFont typeface="Arial"/>
              <a:buChar char="•"/>
            </a:pPr>
            <a:r>
              <a:rPr lang="en-US" sz="2360">
                <a:solidFill>
                  <a:srgbClr val="1B1920"/>
                </a:solidFill>
                <a:latin typeface="Canva Sans"/>
              </a:rPr>
              <a:t>Doshi, S. (2019, March 5). Twitter sentiment analysis using fasttext. Medium. Retrieved February 18, 2023, from https://towardsdatascience.com/twitter-sentiment-analysis-using-fasttext-9ccd04465597#:~:text=Replace%20any%20emojis%20with%20the,Remove%20punctuations.</a:t>
            </a:r>
          </a:p>
          <a:p>
            <a:pPr algn="just">
              <a:lnSpc>
                <a:spcPts val="3304"/>
              </a:lnSpc>
            </a:pPr>
            <a:endParaRPr lang="en-US" sz="2360">
              <a:solidFill>
                <a:srgbClr val="1B1920"/>
              </a:solidFill>
              <a:latin typeface="Canva Sans"/>
            </a:endParaRPr>
          </a:p>
          <a:p>
            <a:pPr algn="just">
              <a:lnSpc>
                <a:spcPts val="2775"/>
              </a:lnSpc>
            </a:pPr>
            <a:endParaRPr lang="en-US" sz="2360">
              <a:solidFill>
                <a:srgbClr val="1B1920"/>
              </a:solidFill>
              <a:latin typeface="Canva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493"/>
          <a:stretch>
            <a:fillRect/>
          </a:stretch>
        </p:blipFill>
        <p:spPr>
          <a:xfrm>
            <a:off x="10545446" y="305809"/>
            <a:ext cx="7742554" cy="1039167"/>
          </a:xfrm>
          <a:prstGeom prst="rect">
            <a:avLst/>
          </a:prstGeom>
        </p:spPr>
      </p:pic>
      <p:grpSp>
        <p:nvGrpSpPr>
          <p:cNvPr id="3" name="Group 3"/>
          <p:cNvGrpSpPr/>
          <p:nvPr/>
        </p:nvGrpSpPr>
        <p:grpSpPr>
          <a:xfrm rot="-5400000">
            <a:off x="4881130" y="-5184667"/>
            <a:ext cx="889156" cy="12170130"/>
            <a:chOff x="0" y="0"/>
            <a:chExt cx="3130550" cy="42848712"/>
          </a:xfrm>
        </p:grpSpPr>
        <p:sp>
          <p:nvSpPr>
            <p:cNvPr id="4" name="Freeform 4"/>
            <p:cNvSpPr/>
            <p:nvPr/>
          </p:nvSpPr>
          <p:spPr>
            <a:xfrm>
              <a:off x="0" y="0"/>
              <a:ext cx="3130550" cy="42848712"/>
            </a:xfrm>
            <a:custGeom>
              <a:avLst/>
              <a:gdLst/>
              <a:ahLst/>
              <a:cxnLst/>
              <a:rect l="l" t="t" r="r" b="b"/>
              <a:pathLst>
                <a:path w="3130550" h="42848712">
                  <a:moveTo>
                    <a:pt x="0" y="1123950"/>
                  </a:moveTo>
                  <a:lnTo>
                    <a:pt x="0" y="42848712"/>
                  </a:lnTo>
                  <a:lnTo>
                    <a:pt x="3130550" y="42848712"/>
                  </a:lnTo>
                  <a:lnTo>
                    <a:pt x="3130550" y="0"/>
                  </a:lnTo>
                  <a:close/>
                </a:path>
              </a:pathLst>
            </a:custGeom>
            <a:solidFill>
              <a:srgbClr val="B97449"/>
            </a:solidFill>
          </p:spPr>
        </p:sp>
      </p:grpSp>
      <p:grpSp>
        <p:nvGrpSpPr>
          <p:cNvPr id="5" name="Group 5"/>
          <p:cNvGrpSpPr/>
          <p:nvPr/>
        </p:nvGrpSpPr>
        <p:grpSpPr>
          <a:xfrm>
            <a:off x="0" y="9795557"/>
            <a:ext cx="18384652" cy="491443"/>
            <a:chOff x="0" y="0"/>
            <a:chExt cx="4842048" cy="129434"/>
          </a:xfrm>
        </p:grpSpPr>
        <p:sp>
          <p:nvSpPr>
            <p:cNvPr id="6" name="Freeform 6"/>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9" name="Freeform 9"/>
          <p:cNvSpPr/>
          <p:nvPr/>
        </p:nvSpPr>
        <p:spPr>
          <a:xfrm>
            <a:off x="6051814" y="2987620"/>
            <a:ext cx="6241522" cy="1059790"/>
          </a:xfrm>
          <a:custGeom>
            <a:avLst/>
            <a:gdLst/>
            <a:ahLst/>
            <a:cxnLst/>
            <a:rect l="l" t="t" r="r" b="b"/>
            <a:pathLst>
              <a:path w="1643858" h="279122">
                <a:moveTo>
                  <a:pt x="63260" y="0"/>
                </a:moveTo>
                <a:lnTo>
                  <a:pt x="1580598" y="0"/>
                </a:lnTo>
                <a:cubicBezTo>
                  <a:pt x="1615535" y="0"/>
                  <a:pt x="1643858" y="28322"/>
                  <a:pt x="1643858" y="63260"/>
                </a:cubicBezTo>
                <a:lnTo>
                  <a:pt x="1643858" y="215862"/>
                </a:lnTo>
                <a:cubicBezTo>
                  <a:pt x="1643858" y="250799"/>
                  <a:pt x="1615535" y="279122"/>
                  <a:pt x="1580598" y="279122"/>
                </a:cubicBezTo>
                <a:lnTo>
                  <a:pt x="63260" y="279122"/>
                </a:lnTo>
                <a:cubicBezTo>
                  <a:pt x="46482" y="279122"/>
                  <a:pt x="30392" y="272457"/>
                  <a:pt x="18528" y="260593"/>
                </a:cubicBezTo>
                <a:cubicBezTo>
                  <a:pt x="6665" y="248730"/>
                  <a:pt x="0" y="232639"/>
                  <a:pt x="0" y="215862"/>
                </a:cubicBezTo>
                <a:lnTo>
                  <a:pt x="0" y="63260"/>
                </a:lnTo>
                <a:cubicBezTo>
                  <a:pt x="0" y="28322"/>
                  <a:pt x="28322" y="0"/>
                  <a:pt x="63260" y="0"/>
                </a:cubicBezTo>
                <a:close/>
              </a:path>
            </a:pathLst>
          </a:custGeom>
          <a:solidFill>
            <a:srgbClr val="231F20"/>
          </a:solidFill>
        </p:spPr>
      </p:sp>
      <p:sp>
        <p:nvSpPr>
          <p:cNvPr id="10" name="TextBox 10"/>
          <p:cNvSpPr txBox="1"/>
          <p:nvPr/>
        </p:nvSpPr>
        <p:spPr>
          <a:xfrm>
            <a:off x="6051814" y="2976310"/>
            <a:ext cx="6241522" cy="1059790"/>
          </a:xfrm>
          <a:prstGeom prst="rect">
            <a:avLst/>
          </a:prstGeom>
        </p:spPr>
        <p:txBody>
          <a:bodyPr lIns="50800" tIns="50800" rIns="50800" bIns="50800" rtlCol="0" anchor="ctr"/>
          <a:lstStyle/>
          <a:p>
            <a:pPr algn="ctr">
              <a:lnSpc>
                <a:spcPts val="3300"/>
              </a:lnSpc>
            </a:pPr>
            <a:r>
              <a:rPr lang="en-US" sz="3000" dirty="0">
                <a:solidFill>
                  <a:srgbClr val="FFFFFF"/>
                </a:solidFill>
                <a:latin typeface="DM Sans Bold"/>
              </a:rPr>
              <a:t>Reason for Twitter Dataset</a:t>
            </a:r>
          </a:p>
        </p:txBody>
      </p:sp>
      <p:sp>
        <p:nvSpPr>
          <p:cNvPr id="11" name="TextBox 11"/>
          <p:cNvSpPr txBox="1"/>
          <p:nvPr/>
        </p:nvSpPr>
        <p:spPr>
          <a:xfrm>
            <a:off x="497689" y="9899991"/>
            <a:ext cx="2135891" cy="291951"/>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12" name="TextBox 12"/>
          <p:cNvSpPr txBox="1"/>
          <p:nvPr/>
        </p:nvSpPr>
        <p:spPr>
          <a:xfrm>
            <a:off x="3424165" y="9899991"/>
            <a:ext cx="1217640"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13" name="TextBox 13"/>
          <p:cNvSpPr txBox="1"/>
          <p:nvPr/>
        </p:nvSpPr>
        <p:spPr>
          <a:xfrm>
            <a:off x="5432390" y="9899991"/>
            <a:ext cx="1833029" cy="291951"/>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Literature Review</a:t>
            </a:r>
          </a:p>
        </p:txBody>
      </p:sp>
      <p:sp>
        <p:nvSpPr>
          <p:cNvPr id="14" name="TextBox 14"/>
          <p:cNvSpPr txBox="1"/>
          <p:nvPr/>
        </p:nvSpPr>
        <p:spPr>
          <a:xfrm>
            <a:off x="8056005" y="9899991"/>
            <a:ext cx="1655754"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15" name="TextBox 15"/>
          <p:cNvSpPr txBox="1"/>
          <p:nvPr/>
        </p:nvSpPr>
        <p:spPr>
          <a:xfrm>
            <a:off x="11922424" y="9899991"/>
            <a:ext cx="1336004"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Methodology</a:t>
            </a:r>
          </a:p>
        </p:txBody>
      </p:sp>
      <p:sp>
        <p:nvSpPr>
          <p:cNvPr id="16" name="TextBox 16"/>
          <p:cNvSpPr txBox="1"/>
          <p:nvPr/>
        </p:nvSpPr>
        <p:spPr>
          <a:xfrm>
            <a:off x="14049014" y="9899991"/>
            <a:ext cx="1557565"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17" name="TextBox 17"/>
          <p:cNvSpPr txBox="1"/>
          <p:nvPr/>
        </p:nvSpPr>
        <p:spPr>
          <a:xfrm>
            <a:off x="16397164" y="9899991"/>
            <a:ext cx="1363839"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18" name="TextBox 18"/>
          <p:cNvSpPr txBox="1"/>
          <p:nvPr/>
        </p:nvSpPr>
        <p:spPr>
          <a:xfrm>
            <a:off x="10502344" y="9899991"/>
            <a:ext cx="629495"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sp>
        <p:nvSpPr>
          <p:cNvPr id="19" name="TextBox 19"/>
          <p:cNvSpPr txBox="1"/>
          <p:nvPr/>
        </p:nvSpPr>
        <p:spPr>
          <a:xfrm>
            <a:off x="3725713" y="1738159"/>
            <a:ext cx="10893724" cy="909843"/>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LITERATURE REVIEW SUMMARY</a:t>
            </a:r>
          </a:p>
        </p:txBody>
      </p:sp>
      <p:sp>
        <p:nvSpPr>
          <p:cNvPr id="21" name="Freeform 21"/>
          <p:cNvSpPr/>
          <p:nvPr/>
        </p:nvSpPr>
        <p:spPr>
          <a:xfrm>
            <a:off x="6796035" y="4726629"/>
            <a:ext cx="4753080" cy="885816"/>
          </a:xfrm>
          <a:custGeom>
            <a:avLst/>
            <a:gdLst/>
            <a:ahLst/>
            <a:cxnLst/>
            <a:rect l="l" t="t" r="r" b="b"/>
            <a:pathLst>
              <a:path w="1251840" h="233301">
                <a:moveTo>
                  <a:pt x="83070" y="0"/>
                </a:moveTo>
                <a:lnTo>
                  <a:pt x="1168770" y="0"/>
                </a:lnTo>
                <a:cubicBezTo>
                  <a:pt x="1190802" y="0"/>
                  <a:pt x="1211931" y="8752"/>
                  <a:pt x="1227509" y="24331"/>
                </a:cubicBezTo>
                <a:cubicBezTo>
                  <a:pt x="1243088" y="39909"/>
                  <a:pt x="1251840" y="61038"/>
                  <a:pt x="1251840" y="83070"/>
                </a:cubicBezTo>
                <a:lnTo>
                  <a:pt x="1251840" y="150231"/>
                </a:lnTo>
                <a:cubicBezTo>
                  <a:pt x="1251840" y="172263"/>
                  <a:pt x="1243088" y="193392"/>
                  <a:pt x="1227509" y="208971"/>
                </a:cubicBezTo>
                <a:cubicBezTo>
                  <a:pt x="1211931" y="224549"/>
                  <a:pt x="1190802" y="233301"/>
                  <a:pt x="1168770" y="233301"/>
                </a:cubicBezTo>
                <a:lnTo>
                  <a:pt x="83070" y="233301"/>
                </a:lnTo>
                <a:cubicBezTo>
                  <a:pt x="61038" y="233301"/>
                  <a:pt x="39909" y="224549"/>
                  <a:pt x="24331" y="208971"/>
                </a:cubicBezTo>
                <a:cubicBezTo>
                  <a:pt x="8752" y="193392"/>
                  <a:pt x="0" y="172263"/>
                  <a:pt x="0" y="150231"/>
                </a:cubicBezTo>
                <a:lnTo>
                  <a:pt x="0" y="83070"/>
                </a:lnTo>
                <a:cubicBezTo>
                  <a:pt x="0" y="61038"/>
                  <a:pt x="8752" y="39909"/>
                  <a:pt x="24331" y="24331"/>
                </a:cubicBezTo>
                <a:cubicBezTo>
                  <a:pt x="39909" y="8752"/>
                  <a:pt x="61038" y="0"/>
                  <a:pt x="83070" y="0"/>
                </a:cubicBezTo>
                <a:close/>
              </a:path>
            </a:pathLst>
          </a:custGeom>
          <a:solidFill>
            <a:srgbClr val="715D5A"/>
          </a:solidFill>
        </p:spPr>
      </p:sp>
      <p:sp>
        <p:nvSpPr>
          <p:cNvPr id="22" name="TextBox 22"/>
          <p:cNvSpPr txBox="1"/>
          <p:nvPr/>
        </p:nvSpPr>
        <p:spPr>
          <a:xfrm>
            <a:off x="6796035" y="4723685"/>
            <a:ext cx="4753080" cy="874505"/>
          </a:xfrm>
          <a:prstGeom prst="rect">
            <a:avLst/>
          </a:prstGeom>
        </p:spPr>
        <p:txBody>
          <a:bodyPr lIns="50800" tIns="50800" rIns="50800" bIns="50800" rtlCol="0" anchor="ctr"/>
          <a:lstStyle/>
          <a:p>
            <a:pPr algn="ctr">
              <a:lnSpc>
                <a:spcPts val="2860"/>
              </a:lnSpc>
            </a:pPr>
            <a:r>
              <a:rPr lang="en-US" sz="2600" dirty="0">
                <a:solidFill>
                  <a:srgbClr val="FFFFFF"/>
                </a:solidFill>
                <a:latin typeface="DM Sans"/>
              </a:rPr>
              <a:t>Literature Review 1</a:t>
            </a:r>
          </a:p>
        </p:txBody>
      </p:sp>
      <p:sp>
        <p:nvSpPr>
          <p:cNvPr id="24" name="Freeform 24"/>
          <p:cNvSpPr/>
          <p:nvPr/>
        </p:nvSpPr>
        <p:spPr>
          <a:xfrm>
            <a:off x="5027723" y="6288720"/>
            <a:ext cx="8232553" cy="1059790"/>
          </a:xfrm>
          <a:custGeom>
            <a:avLst/>
            <a:gdLst/>
            <a:ahLst/>
            <a:cxnLst/>
            <a:rect l="l" t="t" r="r" b="b"/>
            <a:pathLst>
              <a:path w="2168245" h="279122">
                <a:moveTo>
                  <a:pt x="47961" y="0"/>
                </a:moveTo>
                <a:lnTo>
                  <a:pt x="2120284" y="0"/>
                </a:lnTo>
                <a:cubicBezTo>
                  <a:pt x="2146772" y="0"/>
                  <a:pt x="2168245" y="21473"/>
                  <a:pt x="2168245" y="47961"/>
                </a:cubicBezTo>
                <a:lnTo>
                  <a:pt x="2168245" y="231161"/>
                </a:lnTo>
                <a:cubicBezTo>
                  <a:pt x="2168245" y="257649"/>
                  <a:pt x="2146772" y="279122"/>
                  <a:pt x="2120284" y="279122"/>
                </a:cubicBezTo>
                <a:lnTo>
                  <a:pt x="47961" y="279122"/>
                </a:lnTo>
                <a:cubicBezTo>
                  <a:pt x="21473" y="279122"/>
                  <a:pt x="0" y="257649"/>
                  <a:pt x="0" y="231161"/>
                </a:cubicBezTo>
                <a:lnTo>
                  <a:pt x="0" y="47961"/>
                </a:lnTo>
                <a:cubicBezTo>
                  <a:pt x="0" y="21473"/>
                  <a:pt x="21473" y="0"/>
                  <a:pt x="47961" y="0"/>
                </a:cubicBezTo>
                <a:close/>
              </a:path>
            </a:pathLst>
          </a:custGeom>
          <a:solidFill>
            <a:srgbClr val="231F20"/>
          </a:solidFill>
        </p:spPr>
      </p:sp>
      <p:sp>
        <p:nvSpPr>
          <p:cNvPr id="25" name="TextBox 25"/>
          <p:cNvSpPr txBox="1"/>
          <p:nvPr/>
        </p:nvSpPr>
        <p:spPr>
          <a:xfrm>
            <a:off x="5027723" y="6288720"/>
            <a:ext cx="8230705" cy="1059790"/>
          </a:xfrm>
          <a:prstGeom prst="rect">
            <a:avLst/>
          </a:prstGeom>
        </p:spPr>
        <p:txBody>
          <a:bodyPr lIns="50800" tIns="50800" rIns="50800" bIns="50800" rtlCol="0" anchor="ctr"/>
          <a:lstStyle/>
          <a:p>
            <a:pPr algn="ctr">
              <a:lnSpc>
                <a:spcPts val="3300"/>
              </a:lnSpc>
            </a:pPr>
            <a:r>
              <a:rPr lang="en-US" sz="3000" dirty="0">
                <a:solidFill>
                  <a:srgbClr val="FFFFFF"/>
                </a:solidFill>
                <a:latin typeface="DM Sans Bold"/>
              </a:rPr>
              <a:t>Possible Adaptations / Improvements</a:t>
            </a:r>
          </a:p>
        </p:txBody>
      </p:sp>
      <p:sp>
        <p:nvSpPr>
          <p:cNvPr id="26" name="AutoShape 26"/>
          <p:cNvSpPr/>
          <p:nvPr/>
        </p:nvSpPr>
        <p:spPr>
          <a:xfrm rot="5400000">
            <a:off x="8832965" y="4358444"/>
            <a:ext cx="679219" cy="0"/>
          </a:xfrm>
          <a:prstGeom prst="line">
            <a:avLst/>
          </a:prstGeom>
          <a:ln w="57150" cap="flat">
            <a:solidFill>
              <a:srgbClr val="000000"/>
            </a:solidFill>
            <a:prstDash val="solid"/>
            <a:headEnd type="none" w="sm" len="sm"/>
            <a:tailEnd type="triangle" w="lg" len="med"/>
          </a:ln>
        </p:spPr>
      </p:sp>
      <p:sp>
        <p:nvSpPr>
          <p:cNvPr id="27" name="AutoShape 27"/>
          <p:cNvSpPr/>
          <p:nvPr/>
        </p:nvSpPr>
        <p:spPr>
          <a:xfrm rot="10522493">
            <a:off x="2421899" y="7591397"/>
            <a:ext cx="6733064" cy="0"/>
          </a:xfrm>
          <a:prstGeom prst="line">
            <a:avLst/>
          </a:prstGeom>
          <a:ln w="57150" cap="flat">
            <a:solidFill>
              <a:srgbClr val="000000"/>
            </a:solidFill>
            <a:prstDash val="solid"/>
            <a:headEnd type="none" w="sm" len="sm"/>
            <a:tailEnd type="triangle" w="lg" len="med"/>
          </a:ln>
        </p:spPr>
      </p:sp>
      <p:sp>
        <p:nvSpPr>
          <p:cNvPr id="28" name="AutoShape 28"/>
          <p:cNvSpPr/>
          <p:nvPr/>
        </p:nvSpPr>
        <p:spPr>
          <a:xfrm rot="9981493">
            <a:off x="6874484" y="7591397"/>
            <a:ext cx="2301987" cy="0"/>
          </a:xfrm>
          <a:prstGeom prst="line">
            <a:avLst/>
          </a:prstGeom>
          <a:ln w="57150" cap="flat">
            <a:solidFill>
              <a:srgbClr val="000000"/>
            </a:solidFill>
            <a:prstDash val="solid"/>
            <a:headEnd type="none" w="sm" len="sm"/>
            <a:tailEnd type="triangle" w="lg" len="med"/>
          </a:ln>
        </p:spPr>
      </p:sp>
      <p:sp>
        <p:nvSpPr>
          <p:cNvPr id="29" name="AutoShape 29"/>
          <p:cNvSpPr/>
          <p:nvPr/>
        </p:nvSpPr>
        <p:spPr>
          <a:xfrm rot="818506">
            <a:off x="9111530" y="7591397"/>
            <a:ext cx="2301987" cy="0"/>
          </a:xfrm>
          <a:prstGeom prst="line">
            <a:avLst/>
          </a:prstGeom>
          <a:ln w="57150" cap="flat">
            <a:solidFill>
              <a:srgbClr val="000000"/>
            </a:solidFill>
            <a:prstDash val="solid"/>
            <a:headEnd type="none" w="sm" len="sm"/>
            <a:tailEnd type="triangle" w="lg" len="med"/>
          </a:ln>
        </p:spPr>
      </p:sp>
      <p:sp>
        <p:nvSpPr>
          <p:cNvPr id="30" name="AutoShape 30"/>
          <p:cNvSpPr/>
          <p:nvPr/>
        </p:nvSpPr>
        <p:spPr>
          <a:xfrm rot="277506">
            <a:off x="9133037" y="7591397"/>
            <a:ext cx="6733064" cy="0"/>
          </a:xfrm>
          <a:prstGeom prst="line">
            <a:avLst/>
          </a:prstGeom>
          <a:ln w="57150" cap="flat">
            <a:solidFill>
              <a:srgbClr val="000000"/>
            </a:solidFill>
            <a:prstDash val="solid"/>
            <a:headEnd type="none" w="sm" len="sm"/>
            <a:tailEnd type="triangle" w="lg" len="med"/>
          </a:ln>
        </p:spPr>
      </p:sp>
      <p:sp>
        <p:nvSpPr>
          <p:cNvPr id="32" name="Freeform 32"/>
          <p:cNvSpPr/>
          <p:nvPr/>
        </p:nvSpPr>
        <p:spPr>
          <a:xfrm>
            <a:off x="353563" y="7891435"/>
            <a:ext cx="4158597" cy="1284401"/>
          </a:xfrm>
          <a:custGeom>
            <a:avLst/>
            <a:gdLst/>
            <a:ahLst/>
            <a:cxnLst/>
            <a:rect l="l" t="t" r="r" b="b"/>
            <a:pathLst>
              <a:path w="1095268" h="338279">
                <a:moveTo>
                  <a:pt x="94945" y="0"/>
                </a:moveTo>
                <a:lnTo>
                  <a:pt x="1000323" y="0"/>
                </a:lnTo>
                <a:cubicBezTo>
                  <a:pt x="1025504" y="0"/>
                  <a:pt x="1049654" y="10003"/>
                  <a:pt x="1067460" y="27809"/>
                </a:cubicBezTo>
                <a:cubicBezTo>
                  <a:pt x="1085265" y="45614"/>
                  <a:pt x="1095268" y="69764"/>
                  <a:pt x="1095268" y="94945"/>
                </a:cubicBezTo>
                <a:lnTo>
                  <a:pt x="1095268" y="243334"/>
                </a:lnTo>
                <a:cubicBezTo>
                  <a:pt x="1095268" y="268515"/>
                  <a:pt x="1085265" y="292664"/>
                  <a:pt x="1067460" y="310470"/>
                </a:cubicBezTo>
                <a:cubicBezTo>
                  <a:pt x="1049654" y="328275"/>
                  <a:pt x="1025504" y="338279"/>
                  <a:pt x="1000323" y="338279"/>
                </a:cubicBezTo>
                <a:lnTo>
                  <a:pt x="94945" y="338279"/>
                </a:lnTo>
                <a:cubicBezTo>
                  <a:pt x="69764" y="338279"/>
                  <a:pt x="45614" y="328275"/>
                  <a:pt x="27809" y="310470"/>
                </a:cubicBezTo>
                <a:cubicBezTo>
                  <a:pt x="10003" y="292664"/>
                  <a:pt x="0" y="268515"/>
                  <a:pt x="0" y="243334"/>
                </a:cubicBezTo>
                <a:lnTo>
                  <a:pt x="0" y="94945"/>
                </a:lnTo>
                <a:cubicBezTo>
                  <a:pt x="0" y="69764"/>
                  <a:pt x="10003" y="45614"/>
                  <a:pt x="27809" y="27809"/>
                </a:cubicBezTo>
                <a:cubicBezTo>
                  <a:pt x="45614" y="10003"/>
                  <a:pt x="69764" y="0"/>
                  <a:pt x="94945" y="0"/>
                </a:cubicBezTo>
                <a:close/>
              </a:path>
            </a:pathLst>
          </a:custGeom>
          <a:solidFill>
            <a:srgbClr val="715D5A"/>
          </a:solidFill>
        </p:spPr>
      </p:sp>
      <p:sp>
        <p:nvSpPr>
          <p:cNvPr id="33" name="TextBox 33"/>
          <p:cNvSpPr txBox="1"/>
          <p:nvPr/>
        </p:nvSpPr>
        <p:spPr>
          <a:xfrm>
            <a:off x="353563" y="7891435"/>
            <a:ext cx="4158596" cy="1284402"/>
          </a:xfrm>
          <a:prstGeom prst="rect">
            <a:avLst/>
          </a:prstGeom>
        </p:spPr>
        <p:txBody>
          <a:bodyPr lIns="50800" tIns="50800" rIns="50800" bIns="50800" rtlCol="0" anchor="ctr"/>
          <a:lstStyle/>
          <a:p>
            <a:pPr algn="ctr">
              <a:lnSpc>
                <a:spcPts val="2860"/>
              </a:lnSpc>
            </a:pPr>
            <a:r>
              <a:rPr lang="en-US" sz="2600" u="sng" dirty="0">
                <a:solidFill>
                  <a:srgbClr val="FFFFFF"/>
                </a:solidFill>
                <a:latin typeface="DM Sans Bold"/>
              </a:rPr>
              <a:t>Literature Review 2</a:t>
            </a:r>
          </a:p>
          <a:p>
            <a:pPr algn="ctr">
              <a:lnSpc>
                <a:spcPts val="2860"/>
              </a:lnSpc>
            </a:pPr>
            <a:r>
              <a:rPr lang="en-US" sz="2600" dirty="0">
                <a:solidFill>
                  <a:srgbClr val="FFFFFF"/>
                </a:solidFill>
                <a:latin typeface="DM Sans"/>
              </a:rPr>
              <a:t>Textual-based approach</a:t>
            </a:r>
          </a:p>
        </p:txBody>
      </p:sp>
      <p:sp>
        <p:nvSpPr>
          <p:cNvPr id="35" name="Freeform 35"/>
          <p:cNvSpPr/>
          <p:nvPr/>
        </p:nvSpPr>
        <p:spPr>
          <a:xfrm>
            <a:off x="4827655" y="7891435"/>
            <a:ext cx="4158597" cy="1284401"/>
          </a:xfrm>
          <a:custGeom>
            <a:avLst/>
            <a:gdLst/>
            <a:ahLst/>
            <a:cxnLst/>
            <a:rect l="l" t="t" r="r" b="b"/>
            <a:pathLst>
              <a:path w="1095268" h="338279">
                <a:moveTo>
                  <a:pt x="94945" y="0"/>
                </a:moveTo>
                <a:lnTo>
                  <a:pt x="1000323" y="0"/>
                </a:lnTo>
                <a:cubicBezTo>
                  <a:pt x="1025504" y="0"/>
                  <a:pt x="1049654" y="10003"/>
                  <a:pt x="1067460" y="27809"/>
                </a:cubicBezTo>
                <a:cubicBezTo>
                  <a:pt x="1085265" y="45614"/>
                  <a:pt x="1095268" y="69764"/>
                  <a:pt x="1095268" y="94945"/>
                </a:cubicBezTo>
                <a:lnTo>
                  <a:pt x="1095268" y="243334"/>
                </a:lnTo>
                <a:cubicBezTo>
                  <a:pt x="1095268" y="268515"/>
                  <a:pt x="1085265" y="292664"/>
                  <a:pt x="1067460" y="310470"/>
                </a:cubicBezTo>
                <a:cubicBezTo>
                  <a:pt x="1049654" y="328275"/>
                  <a:pt x="1025504" y="338279"/>
                  <a:pt x="1000323" y="338279"/>
                </a:cubicBezTo>
                <a:lnTo>
                  <a:pt x="94945" y="338279"/>
                </a:lnTo>
                <a:cubicBezTo>
                  <a:pt x="69764" y="338279"/>
                  <a:pt x="45614" y="328275"/>
                  <a:pt x="27809" y="310470"/>
                </a:cubicBezTo>
                <a:cubicBezTo>
                  <a:pt x="10003" y="292664"/>
                  <a:pt x="0" y="268515"/>
                  <a:pt x="0" y="243334"/>
                </a:cubicBezTo>
                <a:lnTo>
                  <a:pt x="0" y="94945"/>
                </a:lnTo>
                <a:cubicBezTo>
                  <a:pt x="0" y="69764"/>
                  <a:pt x="10003" y="45614"/>
                  <a:pt x="27809" y="27809"/>
                </a:cubicBezTo>
                <a:cubicBezTo>
                  <a:pt x="45614" y="10003"/>
                  <a:pt x="69764" y="0"/>
                  <a:pt x="94945" y="0"/>
                </a:cubicBezTo>
                <a:close/>
              </a:path>
            </a:pathLst>
          </a:custGeom>
          <a:solidFill>
            <a:srgbClr val="715D5A"/>
          </a:solidFill>
        </p:spPr>
      </p:sp>
      <p:sp>
        <p:nvSpPr>
          <p:cNvPr id="36" name="TextBox 36"/>
          <p:cNvSpPr txBox="1"/>
          <p:nvPr/>
        </p:nvSpPr>
        <p:spPr>
          <a:xfrm>
            <a:off x="4827655" y="7891435"/>
            <a:ext cx="4151978" cy="1284401"/>
          </a:xfrm>
          <a:prstGeom prst="rect">
            <a:avLst/>
          </a:prstGeom>
        </p:spPr>
        <p:txBody>
          <a:bodyPr lIns="50800" tIns="50800" rIns="50800" bIns="50800" rtlCol="0" anchor="ctr"/>
          <a:lstStyle/>
          <a:p>
            <a:pPr algn="ctr">
              <a:lnSpc>
                <a:spcPts val="2860"/>
              </a:lnSpc>
            </a:pPr>
            <a:r>
              <a:rPr lang="en-US" sz="2600" u="sng" dirty="0">
                <a:solidFill>
                  <a:srgbClr val="FFFFFF"/>
                </a:solidFill>
                <a:latin typeface="DM Sans Bold"/>
              </a:rPr>
              <a:t>Literature Review 3</a:t>
            </a:r>
          </a:p>
          <a:p>
            <a:pPr algn="ctr">
              <a:lnSpc>
                <a:spcPts val="2860"/>
              </a:lnSpc>
            </a:pPr>
            <a:r>
              <a:rPr lang="en-US" sz="2600" dirty="0">
                <a:solidFill>
                  <a:srgbClr val="FFFFFF"/>
                </a:solidFill>
                <a:latin typeface="DM Sans"/>
              </a:rPr>
              <a:t>Deep Learning</a:t>
            </a:r>
          </a:p>
        </p:txBody>
      </p:sp>
      <p:sp>
        <p:nvSpPr>
          <p:cNvPr id="38" name="Freeform 38"/>
          <p:cNvSpPr/>
          <p:nvPr/>
        </p:nvSpPr>
        <p:spPr>
          <a:xfrm>
            <a:off x="9301748" y="7891435"/>
            <a:ext cx="4158597" cy="1284401"/>
          </a:xfrm>
          <a:custGeom>
            <a:avLst/>
            <a:gdLst/>
            <a:ahLst/>
            <a:cxnLst/>
            <a:rect l="l" t="t" r="r" b="b"/>
            <a:pathLst>
              <a:path w="1095268" h="338279">
                <a:moveTo>
                  <a:pt x="94945" y="0"/>
                </a:moveTo>
                <a:lnTo>
                  <a:pt x="1000323" y="0"/>
                </a:lnTo>
                <a:cubicBezTo>
                  <a:pt x="1025504" y="0"/>
                  <a:pt x="1049654" y="10003"/>
                  <a:pt x="1067460" y="27809"/>
                </a:cubicBezTo>
                <a:cubicBezTo>
                  <a:pt x="1085265" y="45614"/>
                  <a:pt x="1095268" y="69764"/>
                  <a:pt x="1095268" y="94945"/>
                </a:cubicBezTo>
                <a:lnTo>
                  <a:pt x="1095268" y="243334"/>
                </a:lnTo>
                <a:cubicBezTo>
                  <a:pt x="1095268" y="268515"/>
                  <a:pt x="1085265" y="292664"/>
                  <a:pt x="1067460" y="310470"/>
                </a:cubicBezTo>
                <a:cubicBezTo>
                  <a:pt x="1049654" y="328275"/>
                  <a:pt x="1025504" y="338279"/>
                  <a:pt x="1000323" y="338279"/>
                </a:cubicBezTo>
                <a:lnTo>
                  <a:pt x="94945" y="338279"/>
                </a:lnTo>
                <a:cubicBezTo>
                  <a:pt x="69764" y="338279"/>
                  <a:pt x="45614" y="328275"/>
                  <a:pt x="27809" y="310470"/>
                </a:cubicBezTo>
                <a:cubicBezTo>
                  <a:pt x="10003" y="292664"/>
                  <a:pt x="0" y="268515"/>
                  <a:pt x="0" y="243334"/>
                </a:cubicBezTo>
                <a:lnTo>
                  <a:pt x="0" y="94945"/>
                </a:lnTo>
                <a:cubicBezTo>
                  <a:pt x="0" y="69764"/>
                  <a:pt x="10003" y="45614"/>
                  <a:pt x="27809" y="27809"/>
                </a:cubicBezTo>
                <a:cubicBezTo>
                  <a:pt x="45614" y="10003"/>
                  <a:pt x="69764" y="0"/>
                  <a:pt x="94945" y="0"/>
                </a:cubicBezTo>
                <a:close/>
              </a:path>
            </a:pathLst>
          </a:custGeom>
          <a:solidFill>
            <a:srgbClr val="715D5A"/>
          </a:solidFill>
        </p:spPr>
      </p:sp>
      <p:sp>
        <p:nvSpPr>
          <p:cNvPr id="39" name="TextBox 39"/>
          <p:cNvSpPr txBox="1"/>
          <p:nvPr/>
        </p:nvSpPr>
        <p:spPr>
          <a:xfrm>
            <a:off x="9301748" y="7891435"/>
            <a:ext cx="4158596" cy="1284401"/>
          </a:xfrm>
          <a:prstGeom prst="rect">
            <a:avLst/>
          </a:prstGeom>
        </p:spPr>
        <p:txBody>
          <a:bodyPr lIns="50800" tIns="50800" rIns="50800" bIns="50800" rtlCol="0" anchor="ctr"/>
          <a:lstStyle/>
          <a:p>
            <a:pPr algn="ctr">
              <a:lnSpc>
                <a:spcPts val="2860"/>
              </a:lnSpc>
            </a:pPr>
            <a:r>
              <a:rPr lang="en-US" sz="2600" u="sng" dirty="0">
                <a:solidFill>
                  <a:srgbClr val="FFFFFF"/>
                </a:solidFill>
                <a:latin typeface="DM Sans Bold"/>
              </a:rPr>
              <a:t>Literature Review 4</a:t>
            </a:r>
          </a:p>
          <a:p>
            <a:pPr algn="ctr">
              <a:lnSpc>
                <a:spcPts val="2860"/>
              </a:lnSpc>
            </a:pPr>
            <a:r>
              <a:rPr lang="en-US" sz="2600" dirty="0">
                <a:solidFill>
                  <a:srgbClr val="FFFFFF"/>
                </a:solidFill>
                <a:latin typeface="DM Sans"/>
              </a:rPr>
              <a:t>Handling Emojis</a:t>
            </a:r>
          </a:p>
        </p:txBody>
      </p:sp>
      <p:sp>
        <p:nvSpPr>
          <p:cNvPr id="41" name="Freeform 41"/>
          <p:cNvSpPr/>
          <p:nvPr/>
        </p:nvSpPr>
        <p:spPr>
          <a:xfrm>
            <a:off x="13775840" y="7891435"/>
            <a:ext cx="4158597" cy="1284401"/>
          </a:xfrm>
          <a:custGeom>
            <a:avLst/>
            <a:gdLst/>
            <a:ahLst/>
            <a:cxnLst/>
            <a:rect l="l" t="t" r="r" b="b"/>
            <a:pathLst>
              <a:path w="1095268" h="338279">
                <a:moveTo>
                  <a:pt x="94945" y="0"/>
                </a:moveTo>
                <a:lnTo>
                  <a:pt x="1000323" y="0"/>
                </a:lnTo>
                <a:cubicBezTo>
                  <a:pt x="1025504" y="0"/>
                  <a:pt x="1049654" y="10003"/>
                  <a:pt x="1067460" y="27809"/>
                </a:cubicBezTo>
                <a:cubicBezTo>
                  <a:pt x="1085265" y="45614"/>
                  <a:pt x="1095268" y="69764"/>
                  <a:pt x="1095268" y="94945"/>
                </a:cubicBezTo>
                <a:lnTo>
                  <a:pt x="1095268" y="243334"/>
                </a:lnTo>
                <a:cubicBezTo>
                  <a:pt x="1095268" y="268515"/>
                  <a:pt x="1085265" y="292664"/>
                  <a:pt x="1067460" y="310470"/>
                </a:cubicBezTo>
                <a:cubicBezTo>
                  <a:pt x="1049654" y="328275"/>
                  <a:pt x="1025504" y="338279"/>
                  <a:pt x="1000323" y="338279"/>
                </a:cubicBezTo>
                <a:lnTo>
                  <a:pt x="94945" y="338279"/>
                </a:lnTo>
                <a:cubicBezTo>
                  <a:pt x="69764" y="338279"/>
                  <a:pt x="45614" y="328275"/>
                  <a:pt x="27809" y="310470"/>
                </a:cubicBezTo>
                <a:cubicBezTo>
                  <a:pt x="10003" y="292664"/>
                  <a:pt x="0" y="268515"/>
                  <a:pt x="0" y="243334"/>
                </a:cubicBezTo>
                <a:lnTo>
                  <a:pt x="0" y="94945"/>
                </a:lnTo>
                <a:cubicBezTo>
                  <a:pt x="0" y="69764"/>
                  <a:pt x="10003" y="45614"/>
                  <a:pt x="27809" y="27809"/>
                </a:cubicBezTo>
                <a:cubicBezTo>
                  <a:pt x="45614" y="10003"/>
                  <a:pt x="69764" y="0"/>
                  <a:pt x="94945" y="0"/>
                </a:cubicBezTo>
                <a:close/>
              </a:path>
            </a:pathLst>
          </a:custGeom>
          <a:solidFill>
            <a:srgbClr val="715D5A"/>
          </a:solidFill>
        </p:spPr>
      </p:sp>
      <p:sp>
        <p:nvSpPr>
          <p:cNvPr id="42" name="TextBox 42"/>
          <p:cNvSpPr txBox="1"/>
          <p:nvPr/>
        </p:nvSpPr>
        <p:spPr>
          <a:xfrm>
            <a:off x="13775840" y="7891435"/>
            <a:ext cx="4158597" cy="1284401"/>
          </a:xfrm>
          <a:prstGeom prst="rect">
            <a:avLst/>
          </a:prstGeom>
        </p:spPr>
        <p:txBody>
          <a:bodyPr lIns="50800" tIns="50800" rIns="50800" bIns="50800" rtlCol="0" anchor="ctr"/>
          <a:lstStyle/>
          <a:p>
            <a:pPr algn="ctr">
              <a:lnSpc>
                <a:spcPts val="2860"/>
              </a:lnSpc>
            </a:pPr>
            <a:r>
              <a:rPr lang="en-US" sz="2600" u="sng" dirty="0">
                <a:solidFill>
                  <a:srgbClr val="FFFFFF"/>
                </a:solidFill>
                <a:latin typeface="DM Sans Bold"/>
              </a:rPr>
              <a:t>Literature Review 5</a:t>
            </a:r>
          </a:p>
          <a:p>
            <a:pPr algn="ctr">
              <a:lnSpc>
                <a:spcPts val="2860"/>
              </a:lnSpc>
            </a:pPr>
            <a:r>
              <a:rPr lang="en-US" sz="2600" dirty="0">
                <a:solidFill>
                  <a:srgbClr val="FFFFFF"/>
                </a:solidFill>
                <a:latin typeface="DM Sans"/>
              </a:rPr>
              <a:t>Word Embedding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2EA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r="9568" b="58438"/>
          <a:stretch>
            <a:fillRect/>
          </a:stretch>
        </p:blipFill>
        <p:spPr>
          <a:xfrm>
            <a:off x="-261706" y="0"/>
            <a:ext cx="4009584" cy="133342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5042379" y="-1606792"/>
            <a:ext cx="4433842" cy="3862968"/>
          </a:xfrm>
          <a:prstGeom prst="rect">
            <a:avLst/>
          </a:prstGeom>
        </p:spPr>
      </p:pic>
      <p:sp>
        <p:nvSpPr>
          <p:cNvPr id="4" name="TextBox 4"/>
          <p:cNvSpPr txBox="1"/>
          <p:nvPr/>
        </p:nvSpPr>
        <p:spPr>
          <a:xfrm>
            <a:off x="2719287" y="723864"/>
            <a:ext cx="12849425" cy="909823"/>
          </a:xfrm>
          <a:prstGeom prst="rect">
            <a:avLst/>
          </a:prstGeom>
        </p:spPr>
        <p:txBody>
          <a:bodyPr lIns="0" tIns="0" rIns="0" bIns="0" rtlCol="0" anchor="t">
            <a:spAutoFit/>
          </a:bodyPr>
          <a:lstStyle/>
          <a:p>
            <a:pPr algn="ctr">
              <a:lnSpc>
                <a:spcPts val="7039"/>
              </a:lnSpc>
            </a:pPr>
            <a:r>
              <a:rPr lang="en-US" sz="6399">
                <a:solidFill>
                  <a:srgbClr val="1B1920"/>
                </a:solidFill>
                <a:latin typeface="Oswald Bold"/>
              </a:rPr>
              <a:t>REFERENCES (3)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DA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4051"/>
          <a:stretch>
            <a:fillRect/>
          </a:stretch>
        </p:blipFill>
        <p:spPr>
          <a:xfrm>
            <a:off x="-6809728" y="-6001100"/>
            <a:ext cx="13619456" cy="7438950"/>
          </a:xfrm>
          <a:prstGeom prst="rect">
            <a:avLst/>
          </a:prstGeom>
        </p:spPr>
      </p:pic>
      <p:sp>
        <p:nvSpPr>
          <p:cNvPr id="3" name="TextBox 3"/>
          <p:cNvSpPr txBox="1"/>
          <p:nvPr/>
        </p:nvSpPr>
        <p:spPr>
          <a:xfrm>
            <a:off x="1028700" y="3086555"/>
            <a:ext cx="5781028" cy="1795557"/>
          </a:xfrm>
          <a:prstGeom prst="rect">
            <a:avLst/>
          </a:prstGeom>
        </p:spPr>
        <p:txBody>
          <a:bodyPr lIns="0" tIns="0" rIns="0" bIns="0" rtlCol="0" anchor="t">
            <a:spAutoFit/>
          </a:bodyPr>
          <a:lstStyle/>
          <a:p>
            <a:pPr algn="just">
              <a:lnSpc>
                <a:spcPts val="7039"/>
              </a:lnSpc>
            </a:pPr>
            <a:r>
              <a:rPr lang="en-US" sz="6399">
                <a:solidFill>
                  <a:srgbClr val="1B1920"/>
                </a:solidFill>
                <a:latin typeface="Oswald Bold"/>
              </a:rPr>
              <a:t>LITERATURE REVIEW 1</a:t>
            </a:r>
          </a:p>
        </p:txBody>
      </p:sp>
      <p:grpSp>
        <p:nvGrpSpPr>
          <p:cNvPr id="4" name="Group 4"/>
          <p:cNvGrpSpPr/>
          <p:nvPr/>
        </p:nvGrpSpPr>
        <p:grpSpPr>
          <a:xfrm rot="-5400000">
            <a:off x="7838702" y="-2856723"/>
            <a:ext cx="11363242" cy="16000446"/>
            <a:chOff x="0" y="0"/>
            <a:chExt cx="3130550" cy="4408090"/>
          </a:xfrm>
        </p:grpSpPr>
        <p:sp>
          <p:nvSpPr>
            <p:cNvPr id="5" name="Freeform 5"/>
            <p:cNvSpPr/>
            <p:nvPr/>
          </p:nvSpPr>
          <p:spPr>
            <a:xfrm>
              <a:off x="0" y="0"/>
              <a:ext cx="3130550" cy="4408090"/>
            </a:xfrm>
            <a:custGeom>
              <a:avLst/>
              <a:gdLst/>
              <a:ahLst/>
              <a:cxnLst/>
              <a:rect l="l" t="t" r="r" b="b"/>
              <a:pathLst>
                <a:path w="3130550" h="4408090">
                  <a:moveTo>
                    <a:pt x="0" y="1123950"/>
                  </a:moveTo>
                  <a:lnTo>
                    <a:pt x="0" y="4408090"/>
                  </a:lnTo>
                  <a:lnTo>
                    <a:pt x="3130550" y="4408090"/>
                  </a:lnTo>
                  <a:lnTo>
                    <a:pt x="3130550" y="0"/>
                  </a:lnTo>
                  <a:close/>
                </a:path>
              </a:pathLst>
            </a:custGeom>
            <a:solidFill>
              <a:srgbClr val="F2EAE1"/>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755"/>
          <a:stretch>
            <a:fillRect/>
          </a:stretch>
        </p:blipFill>
        <p:spPr>
          <a:xfrm flipH="1">
            <a:off x="16747271" y="-2834268"/>
            <a:ext cx="4433842" cy="3862968"/>
          </a:xfrm>
          <a:prstGeom prst="rect">
            <a:avLst/>
          </a:prstGeom>
        </p:spPr>
      </p:pic>
      <p:grpSp>
        <p:nvGrpSpPr>
          <p:cNvPr id="7" name="Group 7"/>
          <p:cNvGrpSpPr/>
          <p:nvPr/>
        </p:nvGrpSpPr>
        <p:grpSpPr>
          <a:xfrm>
            <a:off x="9384130" y="5030203"/>
            <a:ext cx="7875170" cy="3686242"/>
            <a:chOff x="0" y="0"/>
            <a:chExt cx="10500227" cy="4914989"/>
          </a:xfrm>
        </p:grpSpPr>
        <p:pic>
          <p:nvPicPr>
            <p:cNvPr id="8" name="Picture 8"/>
            <p:cNvPicPr>
              <a:picLocks noChangeAspect="1"/>
            </p:cNvPicPr>
            <p:nvPr/>
          </p:nvPicPr>
          <p:blipFill>
            <a:blip r:embed="rId4"/>
            <a:srcRect r="280" b="21776"/>
            <a:stretch>
              <a:fillRect/>
            </a:stretch>
          </p:blipFill>
          <p:spPr>
            <a:xfrm>
              <a:off x="5347209" y="546974"/>
              <a:ext cx="5153018" cy="2497148"/>
            </a:xfrm>
            <a:prstGeom prst="rect">
              <a:avLst/>
            </a:prstGeom>
          </p:spPr>
        </p:pic>
        <p:pic>
          <p:nvPicPr>
            <p:cNvPr id="9" name="Picture 9"/>
            <p:cNvPicPr>
              <a:picLocks noChangeAspect="1"/>
            </p:cNvPicPr>
            <p:nvPr/>
          </p:nvPicPr>
          <p:blipFill>
            <a:blip r:embed="rId5"/>
            <a:srcRect l="5141" t="8224" r="34299" b="51716"/>
            <a:stretch>
              <a:fillRect/>
            </a:stretch>
          </p:blipFill>
          <p:spPr>
            <a:xfrm>
              <a:off x="1868729" y="2721291"/>
              <a:ext cx="7712219" cy="2193698"/>
            </a:xfrm>
            <a:prstGeom prst="rect">
              <a:avLst/>
            </a:prstGeom>
          </p:spPr>
        </p:pic>
        <p:pic>
          <p:nvPicPr>
            <p:cNvPr id="10" name="Picture 10"/>
            <p:cNvPicPr>
              <a:picLocks noChangeAspect="1"/>
            </p:cNvPicPr>
            <p:nvPr/>
          </p:nvPicPr>
          <p:blipFill>
            <a:blip r:embed="rId6"/>
            <a:srcRect t="7019"/>
            <a:stretch>
              <a:fillRect/>
            </a:stretch>
          </p:blipFill>
          <p:spPr>
            <a:xfrm>
              <a:off x="0" y="0"/>
              <a:ext cx="5347209" cy="2721291"/>
            </a:xfrm>
            <a:prstGeom prst="rect">
              <a:avLst/>
            </a:prstGeom>
          </p:spPr>
        </p:pic>
      </p:grpSp>
      <p:grpSp>
        <p:nvGrpSpPr>
          <p:cNvPr id="11" name="Group 11"/>
          <p:cNvGrpSpPr/>
          <p:nvPr/>
        </p:nvGrpSpPr>
        <p:grpSpPr>
          <a:xfrm>
            <a:off x="6241580" y="1437850"/>
            <a:ext cx="14389706" cy="2868453"/>
            <a:chOff x="0" y="0"/>
            <a:chExt cx="2936211" cy="585306"/>
          </a:xfrm>
        </p:grpSpPr>
        <p:sp>
          <p:nvSpPr>
            <p:cNvPr id="12" name="Freeform 12"/>
            <p:cNvSpPr/>
            <p:nvPr/>
          </p:nvSpPr>
          <p:spPr>
            <a:xfrm>
              <a:off x="0" y="0"/>
              <a:ext cx="2936211" cy="585306"/>
            </a:xfrm>
            <a:custGeom>
              <a:avLst/>
              <a:gdLst/>
              <a:ahLst/>
              <a:cxnLst/>
              <a:rect l="l" t="t" r="r" b="b"/>
              <a:pathLst>
                <a:path w="2936211" h="585306">
                  <a:moveTo>
                    <a:pt x="2733011" y="0"/>
                  </a:moveTo>
                  <a:lnTo>
                    <a:pt x="0" y="0"/>
                  </a:lnTo>
                  <a:lnTo>
                    <a:pt x="203200" y="585306"/>
                  </a:lnTo>
                  <a:lnTo>
                    <a:pt x="2936211" y="585306"/>
                  </a:lnTo>
                  <a:lnTo>
                    <a:pt x="2733011" y="0"/>
                  </a:lnTo>
                  <a:close/>
                </a:path>
              </a:pathLst>
            </a:custGeom>
            <a:solidFill>
              <a:srgbClr val="231F20"/>
            </a:solidFill>
          </p:spPr>
        </p:sp>
        <p:sp>
          <p:nvSpPr>
            <p:cNvPr id="13" name="TextBox 13"/>
            <p:cNvSpPr txBox="1"/>
            <p:nvPr/>
          </p:nvSpPr>
          <p:spPr>
            <a:xfrm>
              <a:off x="101600" y="9525"/>
              <a:ext cx="609600" cy="600075"/>
            </a:xfrm>
            <a:prstGeom prst="rect">
              <a:avLst/>
            </a:prstGeom>
          </p:spPr>
          <p:txBody>
            <a:bodyPr lIns="50800" tIns="50800" rIns="50800" bIns="50800" rtlCol="0" anchor="ctr"/>
            <a:lstStyle/>
            <a:p>
              <a:pPr algn="ctr">
                <a:lnSpc>
                  <a:spcPts val="2200"/>
                </a:lnSpc>
              </a:pPr>
              <a:endParaRPr/>
            </a:p>
          </p:txBody>
        </p:sp>
      </p:grpSp>
      <p:sp>
        <p:nvSpPr>
          <p:cNvPr id="14" name="TextBox 14"/>
          <p:cNvSpPr txBox="1"/>
          <p:nvPr/>
        </p:nvSpPr>
        <p:spPr>
          <a:xfrm>
            <a:off x="1028700" y="5114365"/>
            <a:ext cx="6038065" cy="1958529"/>
          </a:xfrm>
          <a:prstGeom prst="rect">
            <a:avLst/>
          </a:prstGeom>
        </p:spPr>
        <p:txBody>
          <a:bodyPr lIns="0" tIns="0" rIns="0" bIns="0" rtlCol="0" anchor="t">
            <a:spAutoFit/>
          </a:bodyPr>
          <a:lstStyle/>
          <a:p>
            <a:pPr>
              <a:lnSpc>
                <a:spcPts val="5199"/>
              </a:lnSpc>
            </a:pPr>
            <a:r>
              <a:rPr lang="en-US" sz="3999" spc="399" dirty="0">
                <a:solidFill>
                  <a:srgbClr val="1B1920"/>
                </a:solidFill>
                <a:latin typeface="Oswald"/>
              </a:rPr>
              <a:t>SADFISHING OF #JUSTICEFORAUDREY (HASHTAG) ON TWITTER</a:t>
            </a:r>
          </a:p>
        </p:txBody>
      </p:sp>
      <p:sp>
        <p:nvSpPr>
          <p:cNvPr id="15" name="TextBox 15"/>
          <p:cNvSpPr txBox="1"/>
          <p:nvPr/>
        </p:nvSpPr>
        <p:spPr>
          <a:xfrm>
            <a:off x="8031204" y="1709767"/>
            <a:ext cx="6038065" cy="495226"/>
          </a:xfrm>
          <a:prstGeom prst="rect">
            <a:avLst/>
          </a:prstGeom>
        </p:spPr>
        <p:txBody>
          <a:bodyPr lIns="0" tIns="0" rIns="0" bIns="0" rtlCol="0" anchor="t">
            <a:spAutoFit/>
          </a:bodyPr>
          <a:lstStyle/>
          <a:p>
            <a:pPr>
              <a:lnSpc>
                <a:spcPts val="3900"/>
              </a:lnSpc>
            </a:pPr>
            <a:r>
              <a:rPr lang="en-US" sz="3000" spc="300">
                <a:solidFill>
                  <a:srgbClr val="FFFFFF"/>
                </a:solidFill>
                <a:latin typeface="Oswald Bold"/>
              </a:rPr>
              <a:t>"SADFISHING"?</a:t>
            </a:r>
          </a:p>
        </p:txBody>
      </p:sp>
      <p:sp>
        <p:nvSpPr>
          <p:cNvPr id="16" name="TextBox 16"/>
          <p:cNvSpPr txBox="1"/>
          <p:nvPr/>
        </p:nvSpPr>
        <p:spPr>
          <a:xfrm>
            <a:off x="9353664" y="2405470"/>
            <a:ext cx="8018884" cy="675132"/>
          </a:xfrm>
          <a:prstGeom prst="rect">
            <a:avLst/>
          </a:prstGeom>
        </p:spPr>
        <p:txBody>
          <a:bodyPr lIns="0" tIns="0" rIns="0" bIns="0" rtlCol="0" anchor="t">
            <a:spAutoFit/>
          </a:bodyPr>
          <a:lstStyle/>
          <a:p>
            <a:pPr>
              <a:lnSpc>
                <a:spcPts val="2664"/>
              </a:lnSpc>
            </a:pPr>
            <a:r>
              <a:rPr lang="en-US" sz="2400" spc="48">
                <a:solidFill>
                  <a:srgbClr val="FFFFFF"/>
                </a:solidFill>
                <a:latin typeface="DM Sans"/>
              </a:rPr>
              <a:t>Refers to emotional posts where people express their vulnerability through social media</a:t>
            </a:r>
          </a:p>
        </p:txBody>
      </p:sp>
      <p:sp>
        <p:nvSpPr>
          <p:cNvPr id="17" name="TextBox 17"/>
          <p:cNvSpPr txBox="1"/>
          <p:nvPr/>
        </p:nvSpPr>
        <p:spPr>
          <a:xfrm>
            <a:off x="9353664" y="3280627"/>
            <a:ext cx="7905636" cy="675132"/>
          </a:xfrm>
          <a:prstGeom prst="rect">
            <a:avLst/>
          </a:prstGeom>
        </p:spPr>
        <p:txBody>
          <a:bodyPr lIns="0" tIns="0" rIns="0" bIns="0" rtlCol="0" anchor="t">
            <a:spAutoFit/>
          </a:bodyPr>
          <a:lstStyle/>
          <a:p>
            <a:pPr>
              <a:lnSpc>
                <a:spcPts val="2664"/>
              </a:lnSpc>
            </a:pPr>
            <a:r>
              <a:rPr lang="en-US" sz="2400" spc="48">
                <a:solidFill>
                  <a:srgbClr val="FFFFFF"/>
                </a:solidFill>
                <a:latin typeface="DM Sans"/>
              </a:rPr>
              <a:t>(1) Seeking Attention</a:t>
            </a:r>
          </a:p>
          <a:p>
            <a:pPr>
              <a:lnSpc>
                <a:spcPts val="2664"/>
              </a:lnSpc>
            </a:pPr>
            <a:r>
              <a:rPr lang="en-US" sz="2400" spc="48">
                <a:solidFill>
                  <a:srgbClr val="FFFFFF"/>
                </a:solidFill>
                <a:latin typeface="DM Sans"/>
              </a:rPr>
              <a:t>(2) As a form of therapy</a:t>
            </a:r>
          </a:p>
        </p:txBody>
      </p:sp>
      <p:pic>
        <p:nvPicPr>
          <p:cNvPr id="18" name="Picture 1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111823" y="2386420"/>
            <a:ext cx="884840" cy="626024"/>
          </a:xfrm>
          <a:prstGeom prst="rect">
            <a:avLst/>
          </a:prstGeom>
        </p:spPr>
      </p:pic>
      <p:pic>
        <p:nvPicPr>
          <p:cNvPr id="19" name="Picture 19"/>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111823" y="3247751"/>
            <a:ext cx="884840" cy="653676"/>
          </a:xfrm>
          <a:prstGeom prst="rect">
            <a:avLst/>
          </a:prstGeom>
        </p:spPr>
      </p:pic>
      <p:grpSp>
        <p:nvGrpSpPr>
          <p:cNvPr id="20" name="Group 20"/>
          <p:cNvGrpSpPr/>
          <p:nvPr/>
        </p:nvGrpSpPr>
        <p:grpSpPr>
          <a:xfrm>
            <a:off x="0" y="9795557"/>
            <a:ext cx="18384652" cy="491443"/>
            <a:chOff x="0" y="0"/>
            <a:chExt cx="4842048" cy="129434"/>
          </a:xfrm>
        </p:grpSpPr>
        <p:sp>
          <p:nvSpPr>
            <p:cNvPr id="21" name="Freeform 21"/>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23" name="TextBox 23"/>
          <p:cNvSpPr txBox="1"/>
          <p:nvPr/>
        </p:nvSpPr>
        <p:spPr>
          <a:xfrm>
            <a:off x="497689" y="9899991"/>
            <a:ext cx="2135891" cy="291951"/>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24" name="TextBox 24"/>
          <p:cNvSpPr txBox="1"/>
          <p:nvPr/>
        </p:nvSpPr>
        <p:spPr>
          <a:xfrm>
            <a:off x="3424165" y="9899991"/>
            <a:ext cx="1217640"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25" name="TextBox 25"/>
          <p:cNvSpPr txBox="1"/>
          <p:nvPr/>
        </p:nvSpPr>
        <p:spPr>
          <a:xfrm>
            <a:off x="5432390" y="9899991"/>
            <a:ext cx="1833029" cy="291951"/>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Literature Review</a:t>
            </a:r>
          </a:p>
        </p:txBody>
      </p:sp>
      <p:sp>
        <p:nvSpPr>
          <p:cNvPr id="26" name="TextBox 26"/>
          <p:cNvSpPr txBox="1"/>
          <p:nvPr/>
        </p:nvSpPr>
        <p:spPr>
          <a:xfrm>
            <a:off x="8056005" y="9899991"/>
            <a:ext cx="1655754"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27" name="TextBox 27"/>
          <p:cNvSpPr txBox="1"/>
          <p:nvPr/>
        </p:nvSpPr>
        <p:spPr>
          <a:xfrm>
            <a:off x="11922424" y="9899991"/>
            <a:ext cx="1336004"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Methodology</a:t>
            </a:r>
          </a:p>
        </p:txBody>
      </p:sp>
      <p:sp>
        <p:nvSpPr>
          <p:cNvPr id="28" name="TextBox 28"/>
          <p:cNvSpPr txBox="1"/>
          <p:nvPr/>
        </p:nvSpPr>
        <p:spPr>
          <a:xfrm>
            <a:off x="14049014" y="9899991"/>
            <a:ext cx="1557565"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29" name="TextBox 29"/>
          <p:cNvSpPr txBox="1"/>
          <p:nvPr/>
        </p:nvSpPr>
        <p:spPr>
          <a:xfrm>
            <a:off x="16397164" y="9899991"/>
            <a:ext cx="1363839"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30" name="TextBox 30"/>
          <p:cNvSpPr txBox="1"/>
          <p:nvPr/>
        </p:nvSpPr>
        <p:spPr>
          <a:xfrm>
            <a:off x="10502344" y="9899991"/>
            <a:ext cx="629495"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DA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4051"/>
          <a:stretch>
            <a:fillRect/>
          </a:stretch>
        </p:blipFill>
        <p:spPr>
          <a:xfrm>
            <a:off x="-6809728" y="-6001100"/>
            <a:ext cx="13619456" cy="7438950"/>
          </a:xfrm>
          <a:prstGeom prst="rect">
            <a:avLst/>
          </a:prstGeom>
        </p:spPr>
      </p:pic>
      <p:sp>
        <p:nvSpPr>
          <p:cNvPr id="3" name="TextBox 3"/>
          <p:cNvSpPr txBox="1"/>
          <p:nvPr/>
        </p:nvSpPr>
        <p:spPr>
          <a:xfrm>
            <a:off x="1028700" y="2262143"/>
            <a:ext cx="5781028" cy="1795557"/>
          </a:xfrm>
          <a:prstGeom prst="rect">
            <a:avLst/>
          </a:prstGeom>
        </p:spPr>
        <p:txBody>
          <a:bodyPr lIns="0" tIns="0" rIns="0" bIns="0" rtlCol="0" anchor="t">
            <a:spAutoFit/>
          </a:bodyPr>
          <a:lstStyle/>
          <a:p>
            <a:pPr algn="just">
              <a:lnSpc>
                <a:spcPts val="7039"/>
              </a:lnSpc>
            </a:pPr>
            <a:r>
              <a:rPr lang="en-US" sz="6399">
                <a:solidFill>
                  <a:srgbClr val="1B1920"/>
                </a:solidFill>
                <a:latin typeface="Oswald Bold"/>
              </a:rPr>
              <a:t>LITERATURE REVIEW 2</a:t>
            </a:r>
          </a:p>
        </p:txBody>
      </p:sp>
      <p:grpSp>
        <p:nvGrpSpPr>
          <p:cNvPr id="4" name="Group 4"/>
          <p:cNvGrpSpPr/>
          <p:nvPr/>
        </p:nvGrpSpPr>
        <p:grpSpPr>
          <a:xfrm rot="-5400000">
            <a:off x="7838702" y="-2856723"/>
            <a:ext cx="11363242" cy="16000446"/>
            <a:chOff x="0" y="0"/>
            <a:chExt cx="3130550" cy="4408090"/>
          </a:xfrm>
        </p:grpSpPr>
        <p:sp>
          <p:nvSpPr>
            <p:cNvPr id="5" name="Freeform 5"/>
            <p:cNvSpPr/>
            <p:nvPr/>
          </p:nvSpPr>
          <p:spPr>
            <a:xfrm>
              <a:off x="0" y="0"/>
              <a:ext cx="3130550" cy="4408090"/>
            </a:xfrm>
            <a:custGeom>
              <a:avLst/>
              <a:gdLst/>
              <a:ahLst/>
              <a:cxnLst/>
              <a:rect l="l" t="t" r="r" b="b"/>
              <a:pathLst>
                <a:path w="3130550" h="4408090">
                  <a:moveTo>
                    <a:pt x="0" y="1123950"/>
                  </a:moveTo>
                  <a:lnTo>
                    <a:pt x="0" y="4408090"/>
                  </a:lnTo>
                  <a:lnTo>
                    <a:pt x="3130550" y="4408090"/>
                  </a:lnTo>
                  <a:lnTo>
                    <a:pt x="3130550" y="0"/>
                  </a:lnTo>
                  <a:close/>
                </a:path>
              </a:pathLst>
            </a:custGeom>
            <a:solidFill>
              <a:srgbClr val="F2EAE1"/>
            </a:solidFill>
          </p:spPr>
        </p:sp>
      </p:grpSp>
      <p:grpSp>
        <p:nvGrpSpPr>
          <p:cNvPr id="6" name="Group 6"/>
          <p:cNvGrpSpPr/>
          <p:nvPr/>
        </p:nvGrpSpPr>
        <p:grpSpPr>
          <a:xfrm>
            <a:off x="0" y="9795557"/>
            <a:ext cx="18384652" cy="491443"/>
            <a:chOff x="0" y="0"/>
            <a:chExt cx="4842048" cy="129434"/>
          </a:xfrm>
        </p:grpSpPr>
        <p:sp>
          <p:nvSpPr>
            <p:cNvPr id="7" name="Freeform 7"/>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grpSp>
        <p:nvGrpSpPr>
          <p:cNvPr id="9" name="Group 9"/>
          <p:cNvGrpSpPr/>
          <p:nvPr/>
        </p:nvGrpSpPr>
        <p:grpSpPr>
          <a:xfrm>
            <a:off x="8474182" y="811724"/>
            <a:ext cx="3434432" cy="2786537"/>
            <a:chOff x="0" y="0"/>
            <a:chExt cx="4579242" cy="3715383"/>
          </a:xfrm>
        </p:grpSpPr>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7072" y="867950"/>
              <a:ext cx="1768012" cy="1997753"/>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454158" y="909116"/>
              <a:ext cx="1768012" cy="1997753"/>
            </a:xfrm>
            <a:prstGeom prst="rect">
              <a:avLst/>
            </a:prstGeom>
          </p:spPr>
        </p:pic>
        <p:sp>
          <p:nvSpPr>
            <p:cNvPr id="12" name="TextBox 12"/>
            <p:cNvSpPr txBox="1"/>
            <p:nvPr/>
          </p:nvSpPr>
          <p:spPr>
            <a:xfrm>
              <a:off x="821841" y="-9525"/>
              <a:ext cx="2935560" cy="491976"/>
            </a:xfrm>
            <a:prstGeom prst="rect">
              <a:avLst/>
            </a:prstGeom>
          </p:spPr>
          <p:txBody>
            <a:bodyPr lIns="0" tIns="0" rIns="0" bIns="0" rtlCol="0" anchor="t">
              <a:spAutoFit/>
            </a:bodyPr>
            <a:lstStyle/>
            <a:p>
              <a:pPr marL="0" lvl="0" indent="0" algn="ctr">
                <a:lnSpc>
                  <a:spcPts val="2901"/>
                </a:lnSpc>
              </a:pPr>
              <a:r>
                <a:rPr lang="en-US" sz="2417">
                  <a:solidFill>
                    <a:srgbClr val="231F20"/>
                  </a:solidFill>
                  <a:latin typeface="DM Sans Bold"/>
                </a:rPr>
                <a:t>Train</a:t>
              </a:r>
            </a:p>
          </p:txBody>
        </p:sp>
        <p:sp>
          <p:nvSpPr>
            <p:cNvPr id="13" name="TextBox 13"/>
            <p:cNvSpPr txBox="1"/>
            <p:nvPr/>
          </p:nvSpPr>
          <p:spPr>
            <a:xfrm>
              <a:off x="0" y="3261358"/>
              <a:ext cx="4579242" cy="454025"/>
            </a:xfrm>
            <a:prstGeom prst="rect">
              <a:avLst/>
            </a:prstGeom>
          </p:spPr>
          <p:txBody>
            <a:bodyPr lIns="0" tIns="0" rIns="0" bIns="0" rtlCol="0" anchor="t">
              <a:spAutoFit/>
            </a:bodyPr>
            <a:lstStyle/>
            <a:p>
              <a:pPr marL="0" lvl="0" indent="0" algn="ctr">
                <a:lnSpc>
                  <a:spcPts val="2625"/>
                </a:lnSpc>
              </a:pPr>
              <a:r>
                <a:rPr lang="en-US" sz="2188">
                  <a:solidFill>
                    <a:srgbClr val="231F20"/>
                  </a:solidFill>
                  <a:latin typeface="DM Sans"/>
                </a:rPr>
                <a:t>Labeled Twitter Datasets</a:t>
              </a:r>
            </a:p>
          </p:txBody>
        </p:sp>
      </p:grpSp>
      <p:grpSp>
        <p:nvGrpSpPr>
          <p:cNvPr id="14" name="Group 14"/>
          <p:cNvGrpSpPr/>
          <p:nvPr/>
        </p:nvGrpSpPr>
        <p:grpSpPr>
          <a:xfrm>
            <a:off x="13111816" y="811724"/>
            <a:ext cx="4472482" cy="2786537"/>
            <a:chOff x="0" y="0"/>
            <a:chExt cx="5963309" cy="3715383"/>
          </a:xfrm>
        </p:grpSpPr>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98212" y="867950"/>
              <a:ext cx="1768012" cy="1997753"/>
            </a:xfrm>
            <a:prstGeom prst="rect">
              <a:avLst/>
            </a:prstGeom>
          </p:spPr>
        </p:pic>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195297" y="909116"/>
              <a:ext cx="1768012" cy="1997753"/>
            </a:xfrm>
            <a:prstGeom prst="rect">
              <a:avLst/>
            </a:prstGeom>
          </p:spPr>
        </p:pic>
        <p:sp>
          <p:nvSpPr>
            <p:cNvPr id="17" name="TextBox 17"/>
            <p:cNvSpPr txBox="1"/>
            <p:nvPr/>
          </p:nvSpPr>
          <p:spPr>
            <a:xfrm>
              <a:off x="1513874" y="-9525"/>
              <a:ext cx="2935560" cy="491976"/>
            </a:xfrm>
            <a:prstGeom prst="rect">
              <a:avLst/>
            </a:prstGeom>
          </p:spPr>
          <p:txBody>
            <a:bodyPr lIns="0" tIns="0" rIns="0" bIns="0" rtlCol="0" anchor="t">
              <a:spAutoFit/>
            </a:bodyPr>
            <a:lstStyle/>
            <a:p>
              <a:pPr marL="0" lvl="0" indent="0" algn="ctr">
                <a:lnSpc>
                  <a:spcPts val="2901"/>
                </a:lnSpc>
              </a:pPr>
              <a:r>
                <a:rPr lang="en-US" sz="2417">
                  <a:solidFill>
                    <a:srgbClr val="231F20"/>
                  </a:solidFill>
                  <a:latin typeface="DM Sans Bold"/>
                </a:rPr>
                <a:t>Test</a:t>
              </a:r>
            </a:p>
          </p:txBody>
        </p:sp>
        <p:sp>
          <p:nvSpPr>
            <p:cNvPr id="18" name="TextBox 18"/>
            <p:cNvSpPr txBox="1"/>
            <p:nvPr/>
          </p:nvSpPr>
          <p:spPr>
            <a:xfrm>
              <a:off x="692596" y="3261358"/>
              <a:ext cx="4579242" cy="454025"/>
            </a:xfrm>
            <a:prstGeom prst="rect">
              <a:avLst/>
            </a:prstGeom>
          </p:spPr>
          <p:txBody>
            <a:bodyPr lIns="0" tIns="0" rIns="0" bIns="0" rtlCol="0" anchor="t">
              <a:spAutoFit/>
            </a:bodyPr>
            <a:lstStyle/>
            <a:p>
              <a:pPr marL="0" lvl="0" indent="0" algn="ctr">
                <a:lnSpc>
                  <a:spcPts val="2625"/>
                </a:lnSpc>
              </a:pPr>
              <a:r>
                <a:rPr lang="en-US" sz="2188">
                  <a:solidFill>
                    <a:srgbClr val="231F20"/>
                  </a:solidFill>
                  <a:latin typeface="DM Sans"/>
                </a:rPr>
                <a:t>Depression-only Datasets</a:t>
              </a:r>
            </a:p>
          </p:txBody>
        </p:sp>
        <p:pic>
          <p:nvPicPr>
            <p:cNvPr id="19" name="Picture 1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9116"/>
              <a:ext cx="1768012" cy="1997753"/>
            </a:xfrm>
            <a:prstGeom prst="rect">
              <a:avLst/>
            </a:prstGeom>
          </p:spPr>
        </p:pic>
      </p:grpSp>
      <p:grpSp>
        <p:nvGrpSpPr>
          <p:cNvPr id="20" name="Group 20"/>
          <p:cNvGrpSpPr/>
          <p:nvPr/>
        </p:nvGrpSpPr>
        <p:grpSpPr>
          <a:xfrm>
            <a:off x="7529267" y="4310297"/>
            <a:ext cx="7052160" cy="5485260"/>
            <a:chOff x="0" y="0"/>
            <a:chExt cx="715346" cy="556406"/>
          </a:xfrm>
        </p:grpSpPr>
        <p:sp>
          <p:nvSpPr>
            <p:cNvPr id="21" name="Freeform 21"/>
            <p:cNvSpPr/>
            <p:nvPr/>
          </p:nvSpPr>
          <p:spPr>
            <a:xfrm>
              <a:off x="0" y="0"/>
              <a:ext cx="715346" cy="556406"/>
            </a:xfrm>
            <a:custGeom>
              <a:avLst/>
              <a:gdLst/>
              <a:ahLst/>
              <a:cxnLst/>
              <a:rect l="l" t="t" r="r" b="b"/>
              <a:pathLst>
                <a:path w="715346" h="556406">
                  <a:moveTo>
                    <a:pt x="512146" y="0"/>
                  </a:moveTo>
                  <a:lnTo>
                    <a:pt x="0" y="0"/>
                  </a:lnTo>
                  <a:lnTo>
                    <a:pt x="203200" y="556406"/>
                  </a:lnTo>
                  <a:lnTo>
                    <a:pt x="715346" y="556406"/>
                  </a:lnTo>
                  <a:lnTo>
                    <a:pt x="512146" y="0"/>
                  </a:lnTo>
                  <a:close/>
                </a:path>
              </a:pathLst>
            </a:custGeom>
            <a:solidFill>
              <a:srgbClr val="231F20"/>
            </a:solidFill>
          </p:spPr>
        </p:sp>
        <p:sp>
          <p:nvSpPr>
            <p:cNvPr id="22" name="TextBox 22"/>
            <p:cNvSpPr txBox="1"/>
            <p:nvPr/>
          </p:nvSpPr>
          <p:spPr>
            <a:xfrm>
              <a:off x="101600" y="9525"/>
              <a:ext cx="609600" cy="600075"/>
            </a:xfrm>
            <a:prstGeom prst="rect">
              <a:avLst/>
            </a:prstGeom>
          </p:spPr>
          <p:txBody>
            <a:bodyPr lIns="50800" tIns="50800" rIns="50800" bIns="50800" rtlCol="0" anchor="ctr"/>
            <a:lstStyle/>
            <a:p>
              <a:pPr algn="ctr">
                <a:lnSpc>
                  <a:spcPts val="2200"/>
                </a:lnSpc>
              </a:pPr>
              <a:endParaRPr/>
            </a:p>
          </p:txBody>
        </p:sp>
      </p:grpSp>
      <p:sp>
        <p:nvSpPr>
          <p:cNvPr id="23" name="TextBox 23"/>
          <p:cNvSpPr txBox="1"/>
          <p:nvPr/>
        </p:nvSpPr>
        <p:spPr>
          <a:xfrm>
            <a:off x="1028700" y="4289952"/>
            <a:ext cx="5924281" cy="4586833"/>
          </a:xfrm>
          <a:prstGeom prst="rect">
            <a:avLst/>
          </a:prstGeom>
        </p:spPr>
        <p:txBody>
          <a:bodyPr lIns="0" tIns="0" rIns="0" bIns="0" rtlCol="0" anchor="t">
            <a:spAutoFit/>
          </a:bodyPr>
          <a:lstStyle/>
          <a:p>
            <a:pPr>
              <a:lnSpc>
                <a:spcPts val="5199"/>
              </a:lnSpc>
            </a:pPr>
            <a:r>
              <a:rPr lang="en-US" sz="3999" spc="399">
                <a:solidFill>
                  <a:srgbClr val="1B1920"/>
                </a:solidFill>
                <a:latin typeface="Oswald"/>
              </a:rPr>
              <a:t>A TEXTUAL-BASED FEATURING APPROACH FOR DEPRESSION DETECTION USING MACHINE LEARNING CLASSIFIERS AND SOCIAL MEDIA TEXTS</a:t>
            </a:r>
          </a:p>
        </p:txBody>
      </p:sp>
      <p:sp>
        <p:nvSpPr>
          <p:cNvPr id="24" name="TextBox 24"/>
          <p:cNvSpPr txBox="1"/>
          <p:nvPr/>
        </p:nvSpPr>
        <p:spPr>
          <a:xfrm>
            <a:off x="497689" y="9899991"/>
            <a:ext cx="2135891" cy="291951"/>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25" name="TextBox 25"/>
          <p:cNvSpPr txBox="1"/>
          <p:nvPr/>
        </p:nvSpPr>
        <p:spPr>
          <a:xfrm>
            <a:off x="3424165" y="9899991"/>
            <a:ext cx="1217640"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26" name="TextBox 26"/>
          <p:cNvSpPr txBox="1"/>
          <p:nvPr/>
        </p:nvSpPr>
        <p:spPr>
          <a:xfrm>
            <a:off x="5432390" y="9899991"/>
            <a:ext cx="1833029" cy="291951"/>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Literature Review</a:t>
            </a:r>
          </a:p>
        </p:txBody>
      </p:sp>
      <p:sp>
        <p:nvSpPr>
          <p:cNvPr id="27" name="TextBox 27"/>
          <p:cNvSpPr txBox="1"/>
          <p:nvPr/>
        </p:nvSpPr>
        <p:spPr>
          <a:xfrm>
            <a:off x="8056005" y="9899991"/>
            <a:ext cx="1655754"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28" name="TextBox 28"/>
          <p:cNvSpPr txBox="1"/>
          <p:nvPr/>
        </p:nvSpPr>
        <p:spPr>
          <a:xfrm>
            <a:off x="11922424" y="9899991"/>
            <a:ext cx="1336004"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Methodology</a:t>
            </a:r>
          </a:p>
        </p:txBody>
      </p:sp>
      <p:sp>
        <p:nvSpPr>
          <p:cNvPr id="29" name="TextBox 29"/>
          <p:cNvSpPr txBox="1"/>
          <p:nvPr/>
        </p:nvSpPr>
        <p:spPr>
          <a:xfrm>
            <a:off x="14049014" y="9899991"/>
            <a:ext cx="1557565"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30" name="TextBox 30"/>
          <p:cNvSpPr txBox="1"/>
          <p:nvPr/>
        </p:nvSpPr>
        <p:spPr>
          <a:xfrm>
            <a:off x="16397164" y="9899991"/>
            <a:ext cx="1363839"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31" name="TextBox 31"/>
          <p:cNvSpPr txBox="1"/>
          <p:nvPr/>
        </p:nvSpPr>
        <p:spPr>
          <a:xfrm>
            <a:off x="10502344" y="9899991"/>
            <a:ext cx="629495"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nvGrpSpPr>
          <p:cNvPr id="32" name="Group 32"/>
          <p:cNvGrpSpPr/>
          <p:nvPr/>
        </p:nvGrpSpPr>
        <p:grpSpPr>
          <a:xfrm>
            <a:off x="12848429" y="4310297"/>
            <a:ext cx="7475889" cy="5485260"/>
            <a:chOff x="0" y="0"/>
            <a:chExt cx="758328" cy="556406"/>
          </a:xfrm>
        </p:grpSpPr>
        <p:sp>
          <p:nvSpPr>
            <p:cNvPr id="33" name="Freeform 33"/>
            <p:cNvSpPr/>
            <p:nvPr/>
          </p:nvSpPr>
          <p:spPr>
            <a:xfrm>
              <a:off x="0" y="0"/>
              <a:ext cx="758328" cy="556406"/>
            </a:xfrm>
            <a:custGeom>
              <a:avLst/>
              <a:gdLst/>
              <a:ahLst/>
              <a:cxnLst/>
              <a:rect l="l" t="t" r="r" b="b"/>
              <a:pathLst>
                <a:path w="758328" h="556406">
                  <a:moveTo>
                    <a:pt x="555128" y="0"/>
                  </a:moveTo>
                  <a:lnTo>
                    <a:pt x="0" y="0"/>
                  </a:lnTo>
                  <a:lnTo>
                    <a:pt x="203200" y="556406"/>
                  </a:lnTo>
                  <a:lnTo>
                    <a:pt x="758328" y="556406"/>
                  </a:lnTo>
                  <a:lnTo>
                    <a:pt x="555128" y="0"/>
                  </a:lnTo>
                  <a:close/>
                </a:path>
              </a:pathLst>
            </a:custGeom>
            <a:solidFill>
              <a:srgbClr val="715D5A"/>
            </a:solidFill>
          </p:spPr>
        </p:sp>
        <p:sp>
          <p:nvSpPr>
            <p:cNvPr id="34" name="TextBox 34"/>
            <p:cNvSpPr txBox="1"/>
            <p:nvPr/>
          </p:nvSpPr>
          <p:spPr>
            <a:xfrm>
              <a:off x="101600" y="9525"/>
              <a:ext cx="609600" cy="600075"/>
            </a:xfrm>
            <a:prstGeom prst="rect">
              <a:avLst/>
            </a:prstGeom>
          </p:spPr>
          <p:txBody>
            <a:bodyPr lIns="50800" tIns="50800" rIns="50800" bIns="50800" rtlCol="0" anchor="ctr"/>
            <a:lstStyle/>
            <a:p>
              <a:pPr algn="ctr">
                <a:lnSpc>
                  <a:spcPts val="2200"/>
                </a:lnSpc>
              </a:pPr>
              <a:endParaRPr/>
            </a:p>
          </p:txBody>
        </p:sp>
      </p:grpSp>
      <p:sp>
        <p:nvSpPr>
          <p:cNvPr id="35" name="TextBox 35"/>
          <p:cNvSpPr txBox="1"/>
          <p:nvPr/>
        </p:nvSpPr>
        <p:spPr>
          <a:xfrm>
            <a:off x="9073461" y="4591217"/>
            <a:ext cx="2857767" cy="1095040"/>
          </a:xfrm>
          <a:prstGeom prst="rect">
            <a:avLst/>
          </a:prstGeom>
        </p:spPr>
        <p:txBody>
          <a:bodyPr lIns="0" tIns="0" rIns="0" bIns="0" rtlCol="0" anchor="t">
            <a:spAutoFit/>
          </a:bodyPr>
          <a:lstStyle/>
          <a:p>
            <a:pPr marL="0" lvl="0" indent="0" algn="ctr">
              <a:lnSpc>
                <a:spcPts val="2901"/>
              </a:lnSpc>
            </a:pPr>
            <a:r>
              <a:rPr lang="en-US" sz="2417">
                <a:solidFill>
                  <a:srgbClr val="FFFFFF"/>
                </a:solidFill>
                <a:latin typeface="DM Sans Bold"/>
              </a:rPr>
              <a:t>Removed words like "Depression" and "Diagnosis"</a:t>
            </a:r>
          </a:p>
        </p:txBody>
      </p:sp>
      <p:sp>
        <p:nvSpPr>
          <p:cNvPr id="36" name="TextBox 36"/>
          <p:cNvSpPr txBox="1"/>
          <p:nvPr/>
        </p:nvSpPr>
        <p:spPr>
          <a:xfrm>
            <a:off x="14581428" y="4772137"/>
            <a:ext cx="2857767" cy="733202"/>
          </a:xfrm>
          <a:prstGeom prst="rect">
            <a:avLst/>
          </a:prstGeom>
        </p:spPr>
        <p:txBody>
          <a:bodyPr lIns="0" tIns="0" rIns="0" bIns="0" rtlCol="0" anchor="t">
            <a:spAutoFit/>
          </a:bodyPr>
          <a:lstStyle/>
          <a:p>
            <a:pPr marL="0" lvl="0" indent="0" algn="ctr">
              <a:lnSpc>
                <a:spcPts val="2901"/>
              </a:lnSpc>
            </a:pPr>
            <a:r>
              <a:rPr lang="en-US" sz="2417">
                <a:solidFill>
                  <a:srgbClr val="FFFFFF"/>
                </a:solidFill>
                <a:latin typeface="DM Sans Bold"/>
              </a:rPr>
              <a:t>Handling Imbalance Dataset</a:t>
            </a:r>
          </a:p>
        </p:txBody>
      </p:sp>
      <p:sp>
        <p:nvSpPr>
          <p:cNvPr id="37" name="TextBox 37"/>
          <p:cNvSpPr txBox="1"/>
          <p:nvPr/>
        </p:nvSpPr>
        <p:spPr>
          <a:xfrm>
            <a:off x="9937996" y="6307612"/>
            <a:ext cx="3173820" cy="1095040"/>
          </a:xfrm>
          <a:prstGeom prst="rect">
            <a:avLst/>
          </a:prstGeom>
        </p:spPr>
        <p:txBody>
          <a:bodyPr lIns="0" tIns="0" rIns="0" bIns="0" rtlCol="0" anchor="t">
            <a:spAutoFit/>
          </a:bodyPr>
          <a:lstStyle/>
          <a:p>
            <a:pPr marL="0" lvl="0" indent="0">
              <a:lnSpc>
                <a:spcPts val="2901"/>
              </a:lnSpc>
            </a:pPr>
            <a:r>
              <a:rPr lang="en-US" sz="2417">
                <a:solidFill>
                  <a:srgbClr val="FFFFFF"/>
                </a:solidFill>
                <a:latin typeface="DM Sans"/>
              </a:rPr>
              <a:t>Remove relevant terms from twitter dataset</a:t>
            </a:r>
          </a:p>
        </p:txBody>
      </p:sp>
      <p:sp>
        <p:nvSpPr>
          <p:cNvPr id="38" name="TextBox 38"/>
          <p:cNvSpPr txBox="1"/>
          <p:nvPr/>
        </p:nvSpPr>
        <p:spPr>
          <a:xfrm>
            <a:off x="10505755" y="8024007"/>
            <a:ext cx="3014568" cy="1095040"/>
          </a:xfrm>
          <a:prstGeom prst="rect">
            <a:avLst/>
          </a:prstGeom>
        </p:spPr>
        <p:txBody>
          <a:bodyPr lIns="0" tIns="0" rIns="0" bIns="0" rtlCol="0" anchor="t">
            <a:spAutoFit/>
          </a:bodyPr>
          <a:lstStyle/>
          <a:p>
            <a:pPr marL="0" lvl="0" indent="0">
              <a:lnSpc>
                <a:spcPts val="2901"/>
              </a:lnSpc>
            </a:pPr>
            <a:r>
              <a:rPr lang="en-US" sz="2417">
                <a:solidFill>
                  <a:srgbClr val="FFFFFF"/>
                </a:solidFill>
                <a:latin typeface="DM Sans"/>
              </a:rPr>
              <a:t>Improve Accuracy Depression-Only Dataset</a:t>
            </a:r>
          </a:p>
        </p:txBody>
      </p:sp>
      <p:pic>
        <p:nvPicPr>
          <p:cNvPr id="39" name="Picture 3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900157" y="6445112"/>
            <a:ext cx="697872" cy="829565"/>
          </a:xfrm>
          <a:prstGeom prst="rect">
            <a:avLst/>
          </a:prstGeom>
        </p:spPr>
      </p:pic>
      <p:pic>
        <p:nvPicPr>
          <p:cNvPr id="40" name="Picture 4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467916" y="8227353"/>
            <a:ext cx="697872" cy="697872"/>
          </a:xfrm>
          <a:prstGeom prst="rect">
            <a:avLst/>
          </a:prstGeom>
        </p:spPr>
      </p:pic>
      <p:sp>
        <p:nvSpPr>
          <p:cNvPr id="41" name="TextBox 41"/>
          <p:cNvSpPr txBox="1"/>
          <p:nvPr/>
        </p:nvSpPr>
        <p:spPr>
          <a:xfrm>
            <a:off x="15395463" y="6488531"/>
            <a:ext cx="2857767" cy="733202"/>
          </a:xfrm>
          <a:prstGeom prst="rect">
            <a:avLst/>
          </a:prstGeom>
        </p:spPr>
        <p:txBody>
          <a:bodyPr lIns="0" tIns="0" rIns="0" bIns="0" rtlCol="0" anchor="t">
            <a:spAutoFit/>
          </a:bodyPr>
          <a:lstStyle/>
          <a:p>
            <a:pPr marL="0" lvl="0" indent="0">
              <a:lnSpc>
                <a:spcPts val="2901"/>
              </a:lnSpc>
            </a:pPr>
            <a:r>
              <a:rPr lang="en-US" sz="2417">
                <a:solidFill>
                  <a:srgbClr val="FFFFFF"/>
                </a:solidFill>
                <a:latin typeface="DM Sans"/>
              </a:rPr>
              <a:t>Over-Sampling Under-Sampling</a:t>
            </a:r>
          </a:p>
        </p:txBody>
      </p:sp>
      <p:sp>
        <p:nvSpPr>
          <p:cNvPr id="42" name="TextBox 42"/>
          <p:cNvSpPr txBox="1"/>
          <p:nvPr/>
        </p:nvSpPr>
        <p:spPr>
          <a:xfrm>
            <a:off x="15963222" y="7843087"/>
            <a:ext cx="1898729" cy="1456879"/>
          </a:xfrm>
          <a:prstGeom prst="rect">
            <a:avLst/>
          </a:prstGeom>
        </p:spPr>
        <p:txBody>
          <a:bodyPr lIns="0" tIns="0" rIns="0" bIns="0" rtlCol="0" anchor="t">
            <a:spAutoFit/>
          </a:bodyPr>
          <a:lstStyle/>
          <a:p>
            <a:pPr marL="0" lvl="0" indent="0">
              <a:lnSpc>
                <a:spcPts val="2901"/>
              </a:lnSpc>
            </a:pPr>
            <a:r>
              <a:rPr lang="en-US" sz="2417">
                <a:solidFill>
                  <a:srgbClr val="FFFFFF"/>
                </a:solidFill>
                <a:latin typeface="DM Sans"/>
              </a:rPr>
              <a:t>Improve Accuracy for Depression Label</a:t>
            </a:r>
          </a:p>
        </p:txBody>
      </p:sp>
      <p:pic>
        <p:nvPicPr>
          <p:cNvPr id="43" name="Picture 4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354691" y="6445112"/>
            <a:ext cx="697872" cy="829565"/>
          </a:xfrm>
          <a:prstGeom prst="rect">
            <a:avLst/>
          </a:prstGeom>
        </p:spPr>
      </p:pic>
      <p:pic>
        <p:nvPicPr>
          <p:cNvPr id="44" name="Picture 44"/>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4922450" y="8227353"/>
            <a:ext cx="697872" cy="69787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DA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4051"/>
          <a:stretch>
            <a:fillRect/>
          </a:stretch>
        </p:blipFill>
        <p:spPr>
          <a:xfrm>
            <a:off x="-6809728" y="-6001100"/>
            <a:ext cx="13619456" cy="7438950"/>
          </a:xfrm>
          <a:prstGeom prst="rect">
            <a:avLst/>
          </a:prstGeom>
        </p:spPr>
      </p:pic>
      <p:sp>
        <p:nvSpPr>
          <p:cNvPr id="3" name="TextBox 3"/>
          <p:cNvSpPr txBox="1"/>
          <p:nvPr/>
        </p:nvSpPr>
        <p:spPr>
          <a:xfrm>
            <a:off x="1028700" y="2883668"/>
            <a:ext cx="5781028" cy="1795557"/>
          </a:xfrm>
          <a:prstGeom prst="rect">
            <a:avLst/>
          </a:prstGeom>
        </p:spPr>
        <p:txBody>
          <a:bodyPr lIns="0" tIns="0" rIns="0" bIns="0" rtlCol="0" anchor="t">
            <a:spAutoFit/>
          </a:bodyPr>
          <a:lstStyle/>
          <a:p>
            <a:pPr algn="just">
              <a:lnSpc>
                <a:spcPts val="7039"/>
              </a:lnSpc>
            </a:pPr>
            <a:r>
              <a:rPr lang="en-US" sz="6399">
                <a:solidFill>
                  <a:srgbClr val="1B1920"/>
                </a:solidFill>
                <a:latin typeface="Oswald Bold"/>
              </a:rPr>
              <a:t>LITERATURE REVIEW 3</a:t>
            </a:r>
          </a:p>
        </p:txBody>
      </p:sp>
      <p:grpSp>
        <p:nvGrpSpPr>
          <p:cNvPr id="4" name="Group 4"/>
          <p:cNvGrpSpPr/>
          <p:nvPr/>
        </p:nvGrpSpPr>
        <p:grpSpPr>
          <a:xfrm rot="-5400000">
            <a:off x="7838702" y="-2856723"/>
            <a:ext cx="11363242" cy="16000446"/>
            <a:chOff x="0" y="0"/>
            <a:chExt cx="3130550" cy="4408090"/>
          </a:xfrm>
        </p:grpSpPr>
        <p:sp>
          <p:nvSpPr>
            <p:cNvPr id="5" name="Freeform 5"/>
            <p:cNvSpPr/>
            <p:nvPr/>
          </p:nvSpPr>
          <p:spPr>
            <a:xfrm>
              <a:off x="0" y="0"/>
              <a:ext cx="3130550" cy="4408090"/>
            </a:xfrm>
            <a:custGeom>
              <a:avLst/>
              <a:gdLst/>
              <a:ahLst/>
              <a:cxnLst/>
              <a:rect l="l" t="t" r="r" b="b"/>
              <a:pathLst>
                <a:path w="3130550" h="4408090">
                  <a:moveTo>
                    <a:pt x="0" y="1123950"/>
                  </a:moveTo>
                  <a:lnTo>
                    <a:pt x="0" y="4408090"/>
                  </a:lnTo>
                  <a:lnTo>
                    <a:pt x="3130550" y="4408090"/>
                  </a:lnTo>
                  <a:lnTo>
                    <a:pt x="3130550" y="0"/>
                  </a:lnTo>
                  <a:close/>
                </a:path>
              </a:pathLst>
            </a:custGeom>
            <a:solidFill>
              <a:srgbClr val="F2EAE1"/>
            </a:solidFill>
          </p:spPr>
        </p:sp>
      </p:grpSp>
      <p:grpSp>
        <p:nvGrpSpPr>
          <p:cNvPr id="6" name="Group 6"/>
          <p:cNvGrpSpPr/>
          <p:nvPr/>
        </p:nvGrpSpPr>
        <p:grpSpPr>
          <a:xfrm>
            <a:off x="0" y="9795557"/>
            <a:ext cx="18384652" cy="491443"/>
            <a:chOff x="0" y="0"/>
            <a:chExt cx="4842048" cy="129434"/>
          </a:xfrm>
        </p:grpSpPr>
        <p:sp>
          <p:nvSpPr>
            <p:cNvPr id="7" name="Freeform 7"/>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grpSp>
        <p:nvGrpSpPr>
          <p:cNvPr id="9" name="Group 9"/>
          <p:cNvGrpSpPr/>
          <p:nvPr/>
        </p:nvGrpSpPr>
        <p:grpSpPr>
          <a:xfrm>
            <a:off x="5964420" y="0"/>
            <a:ext cx="15022882" cy="6472405"/>
            <a:chOff x="0" y="0"/>
            <a:chExt cx="1291454" cy="556406"/>
          </a:xfrm>
        </p:grpSpPr>
        <p:sp>
          <p:nvSpPr>
            <p:cNvPr id="10" name="Freeform 10"/>
            <p:cNvSpPr/>
            <p:nvPr/>
          </p:nvSpPr>
          <p:spPr>
            <a:xfrm>
              <a:off x="0" y="0"/>
              <a:ext cx="1291454" cy="556406"/>
            </a:xfrm>
            <a:custGeom>
              <a:avLst/>
              <a:gdLst/>
              <a:ahLst/>
              <a:cxnLst/>
              <a:rect l="l" t="t" r="r" b="b"/>
              <a:pathLst>
                <a:path w="1291454" h="556406">
                  <a:moveTo>
                    <a:pt x="1088254" y="0"/>
                  </a:moveTo>
                  <a:lnTo>
                    <a:pt x="0" y="0"/>
                  </a:lnTo>
                  <a:lnTo>
                    <a:pt x="203200" y="556406"/>
                  </a:lnTo>
                  <a:lnTo>
                    <a:pt x="1291454" y="556406"/>
                  </a:lnTo>
                  <a:lnTo>
                    <a:pt x="1088254" y="0"/>
                  </a:lnTo>
                  <a:close/>
                </a:path>
              </a:pathLst>
            </a:custGeom>
            <a:solidFill>
              <a:srgbClr val="231F20"/>
            </a:solidFill>
          </p:spPr>
        </p:sp>
        <p:sp>
          <p:nvSpPr>
            <p:cNvPr id="11" name="TextBox 11"/>
            <p:cNvSpPr txBox="1"/>
            <p:nvPr/>
          </p:nvSpPr>
          <p:spPr>
            <a:xfrm>
              <a:off x="101600" y="9525"/>
              <a:ext cx="609600" cy="600075"/>
            </a:xfrm>
            <a:prstGeom prst="rect">
              <a:avLst/>
            </a:prstGeom>
          </p:spPr>
          <p:txBody>
            <a:bodyPr lIns="50800" tIns="50800" rIns="50800" bIns="50800" rtlCol="0" anchor="ctr"/>
            <a:lstStyle/>
            <a:p>
              <a:pPr algn="ctr">
                <a:lnSpc>
                  <a:spcPts val="2200"/>
                </a:lnSpc>
              </a:pPr>
              <a:endParaRPr/>
            </a:p>
          </p:txBody>
        </p:sp>
      </p:grpSp>
      <p:sp>
        <p:nvSpPr>
          <p:cNvPr id="12" name="TextBox 12"/>
          <p:cNvSpPr txBox="1"/>
          <p:nvPr/>
        </p:nvSpPr>
        <p:spPr>
          <a:xfrm>
            <a:off x="1028700" y="4911478"/>
            <a:ext cx="5924281" cy="3272681"/>
          </a:xfrm>
          <a:prstGeom prst="rect">
            <a:avLst/>
          </a:prstGeom>
        </p:spPr>
        <p:txBody>
          <a:bodyPr lIns="0" tIns="0" rIns="0" bIns="0" rtlCol="0" anchor="t">
            <a:spAutoFit/>
          </a:bodyPr>
          <a:lstStyle/>
          <a:p>
            <a:pPr>
              <a:lnSpc>
                <a:spcPts val="5199"/>
              </a:lnSpc>
            </a:pPr>
            <a:r>
              <a:rPr lang="en-US" sz="3999" spc="399">
                <a:solidFill>
                  <a:srgbClr val="1B1920"/>
                </a:solidFill>
                <a:latin typeface="Oswald"/>
              </a:rPr>
              <a:t>DEEP LEARNING TECHNIQUES FOR DEPRESSION CLASSIFICATION IN SOCIAL MEDIA TEXT</a:t>
            </a:r>
          </a:p>
        </p:txBody>
      </p:sp>
      <p:sp>
        <p:nvSpPr>
          <p:cNvPr id="13" name="TextBox 13"/>
          <p:cNvSpPr txBox="1"/>
          <p:nvPr/>
        </p:nvSpPr>
        <p:spPr>
          <a:xfrm>
            <a:off x="497689" y="9899991"/>
            <a:ext cx="2135891" cy="291951"/>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14" name="TextBox 14"/>
          <p:cNvSpPr txBox="1"/>
          <p:nvPr/>
        </p:nvSpPr>
        <p:spPr>
          <a:xfrm>
            <a:off x="3424165" y="9899991"/>
            <a:ext cx="1217640"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15" name="TextBox 15"/>
          <p:cNvSpPr txBox="1"/>
          <p:nvPr/>
        </p:nvSpPr>
        <p:spPr>
          <a:xfrm>
            <a:off x="5432390" y="9899991"/>
            <a:ext cx="1833029" cy="291951"/>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Literature Review</a:t>
            </a:r>
          </a:p>
        </p:txBody>
      </p:sp>
      <p:sp>
        <p:nvSpPr>
          <p:cNvPr id="16" name="TextBox 16"/>
          <p:cNvSpPr txBox="1"/>
          <p:nvPr/>
        </p:nvSpPr>
        <p:spPr>
          <a:xfrm>
            <a:off x="8056005" y="9899991"/>
            <a:ext cx="1655754"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17" name="TextBox 17"/>
          <p:cNvSpPr txBox="1"/>
          <p:nvPr/>
        </p:nvSpPr>
        <p:spPr>
          <a:xfrm>
            <a:off x="11922424" y="9899991"/>
            <a:ext cx="1336004"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Methodology</a:t>
            </a:r>
          </a:p>
        </p:txBody>
      </p:sp>
      <p:sp>
        <p:nvSpPr>
          <p:cNvPr id="18" name="TextBox 18"/>
          <p:cNvSpPr txBox="1"/>
          <p:nvPr/>
        </p:nvSpPr>
        <p:spPr>
          <a:xfrm>
            <a:off x="14049014" y="9899991"/>
            <a:ext cx="1557565"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19" name="TextBox 19"/>
          <p:cNvSpPr txBox="1"/>
          <p:nvPr/>
        </p:nvSpPr>
        <p:spPr>
          <a:xfrm>
            <a:off x="16397164" y="9899991"/>
            <a:ext cx="1363839"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20" name="TextBox 20"/>
          <p:cNvSpPr txBox="1"/>
          <p:nvPr/>
        </p:nvSpPr>
        <p:spPr>
          <a:xfrm>
            <a:off x="10502344" y="9899991"/>
            <a:ext cx="629495"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sp>
        <p:nvSpPr>
          <p:cNvPr id="21" name="TextBox 21"/>
          <p:cNvSpPr txBox="1"/>
          <p:nvPr/>
        </p:nvSpPr>
        <p:spPr>
          <a:xfrm>
            <a:off x="6809589" y="370143"/>
            <a:ext cx="6401329" cy="371363"/>
          </a:xfrm>
          <a:prstGeom prst="rect">
            <a:avLst/>
          </a:prstGeom>
        </p:spPr>
        <p:txBody>
          <a:bodyPr lIns="0" tIns="0" rIns="0" bIns="0" rtlCol="0" anchor="t">
            <a:spAutoFit/>
          </a:bodyPr>
          <a:lstStyle/>
          <a:p>
            <a:pPr marL="0" lvl="0" indent="0">
              <a:lnSpc>
                <a:spcPts val="2901"/>
              </a:lnSpc>
            </a:pPr>
            <a:r>
              <a:rPr lang="en-US" sz="2417">
                <a:solidFill>
                  <a:srgbClr val="FFFFFF"/>
                </a:solidFill>
                <a:latin typeface="DM Sans Bold"/>
              </a:rPr>
              <a:t>Deep Learning Model to Classify Tweets</a:t>
            </a:r>
          </a:p>
        </p:txBody>
      </p:sp>
      <p:sp>
        <p:nvSpPr>
          <p:cNvPr id="22" name="TextBox 22"/>
          <p:cNvSpPr txBox="1"/>
          <p:nvPr/>
        </p:nvSpPr>
        <p:spPr>
          <a:xfrm>
            <a:off x="6952981" y="1019175"/>
            <a:ext cx="6783594" cy="371363"/>
          </a:xfrm>
          <a:prstGeom prst="rect">
            <a:avLst/>
          </a:prstGeom>
        </p:spPr>
        <p:txBody>
          <a:bodyPr lIns="0" tIns="0" rIns="0" bIns="0" rtlCol="0" anchor="t">
            <a:spAutoFit/>
          </a:bodyPr>
          <a:lstStyle/>
          <a:p>
            <a:pPr marL="522001" lvl="1" indent="-261000">
              <a:lnSpc>
                <a:spcPts val="2901"/>
              </a:lnSpc>
              <a:buFont typeface="Arial"/>
              <a:buChar char="•"/>
            </a:pPr>
            <a:r>
              <a:rPr lang="en-US" sz="2417">
                <a:solidFill>
                  <a:srgbClr val="FFFFFF"/>
                </a:solidFill>
                <a:latin typeface="DM Sans"/>
              </a:rPr>
              <a:t>RNN, CNN, LSTM, GRU and BiLSTM</a:t>
            </a:r>
          </a:p>
        </p:txBody>
      </p:sp>
      <p:sp>
        <p:nvSpPr>
          <p:cNvPr id="23" name="TextBox 23"/>
          <p:cNvSpPr txBox="1"/>
          <p:nvPr/>
        </p:nvSpPr>
        <p:spPr>
          <a:xfrm>
            <a:off x="7265420" y="1666763"/>
            <a:ext cx="9993880" cy="733202"/>
          </a:xfrm>
          <a:prstGeom prst="rect">
            <a:avLst/>
          </a:prstGeom>
        </p:spPr>
        <p:txBody>
          <a:bodyPr lIns="0" tIns="0" rIns="0" bIns="0" rtlCol="0" anchor="t">
            <a:spAutoFit/>
          </a:bodyPr>
          <a:lstStyle/>
          <a:p>
            <a:pPr marL="522001" lvl="1" indent="-261000">
              <a:lnSpc>
                <a:spcPts val="2901"/>
              </a:lnSpc>
              <a:buFont typeface="Arial"/>
              <a:buChar char="•"/>
            </a:pPr>
            <a:r>
              <a:rPr lang="en-US" sz="2417">
                <a:solidFill>
                  <a:srgbClr val="FFFFFF"/>
                </a:solidFill>
                <a:latin typeface="DM Sans"/>
              </a:rPr>
              <a:t>Bi-LSTM model for depression classification outperformed the similar Deep Learning Models</a:t>
            </a:r>
          </a:p>
        </p:txBody>
      </p:sp>
      <p:sp>
        <p:nvSpPr>
          <p:cNvPr id="24" name="TextBox 24"/>
          <p:cNvSpPr txBox="1"/>
          <p:nvPr/>
        </p:nvSpPr>
        <p:spPr>
          <a:xfrm>
            <a:off x="7523025" y="2676190"/>
            <a:ext cx="9736275" cy="1456879"/>
          </a:xfrm>
          <a:prstGeom prst="rect">
            <a:avLst/>
          </a:prstGeom>
        </p:spPr>
        <p:txBody>
          <a:bodyPr lIns="0" tIns="0" rIns="0" bIns="0" rtlCol="0" anchor="t">
            <a:spAutoFit/>
          </a:bodyPr>
          <a:lstStyle/>
          <a:p>
            <a:pPr marL="522001" lvl="1" indent="-261000">
              <a:lnSpc>
                <a:spcPts val="2901"/>
              </a:lnSpc>
              <a:buFont typeface="Arial"/>
              <a:buChar char="•"/>
            </a:pPr>
            <a:r>
              <a:rPr lang="en-US" sz="2417">
                <a:solidFill>
                  <a:srgbClr val="FFFFFF"/>
                </a:solidFill>
                <a:latin typeface="DM Sans"/>
              </a:rPr>
              <a:t>LSTM is able to capture both semantic and syntactic information present in datasets</a:t>
            </a:r>
          </a:p>
          <a:p>
            <a:pPr marL="1044002" lvl="2" indent="-348001">
              <a:lnSpc>
                <a:spcPts val="2901"/>
              </a:lnSpc>
              <a:buFont typeface="Arial"/>
              <a:buChar char="⚬"/>
            </a:pPr>
            <a:r>
              <a:rPr lang="en-US" sz="2417">
                <a:solidFill>
                  <a:srgbClr val="FFFFFF"/>
                </a:solidFill>
                <a:latin typeface="DM Sans"/>
              </a:rPr>
              <a:t>Only able to preserve the past information</a:t>
            </a:r>
          </a:p>
          <a:p>
            <a:pPr marL="1044002" lvl="2" indent="-348001">
              <a:lnSpc>
                <a:spcPts val="2901"/>
              </a:lnSpc>
              <a:buFont typeface="Arial"/>
              <a:buChar char="⚬"/>
            </a:pPr>
            <a:r>
              <a:rPr lang="en-US" sz="2417">
                <a:solidFill>
                  <a:srgbClr val="FFFFFF"/>
                </a:solidFill>
                <a:latin typeface="DM Sans"/>
              </a:rPr>
              <a:t>Unable to utilise the future context</a:t>
            </a:r>
          </a:p>
        </p:txBody>
      </p:sp>
      <p:sp>
        <p:nvSpPr>
          <p:cNvPr id="25" name="TextBox 25"/>
          <p:cNvSpPr txBox="1"/>
          <p:nvPr/>
        </p:nvSpPr>
        <p:spPr>
          <a:xfrm>
            <a:off x="8196486" y="4409294"/>
            <a:ext cx="9736275" cy="733202"/>
          </a:xfrm>
          <a:prstGeom prst="rect">
            <a:avLst/>
          </a:prstGeom>
        </p:spPr>
        <p:txBody>
          <a:bodyPr lIns="0" tIns="0" rIns="0" bIns="0" rtlCol="0" anchor="t">
            <a:spAutoFit/>
          </a:bodyPr>
          <a:lstStyle/>
          <a:p>
            <a:pPr marL="522001" lvl="1" indent="-261000">
              <a:lnSpc>
                <a:spcPts val="2901"/>
              </a:lnSpc>
              <a:buFont typeface="Arial"/>
              <a:buChar char="•"/>
            </a:pPr>
            <a:r>
              <a:rPr lang="en-US" sz="2417">
                <a:solidFill>
                  <a:srgbClr val="FFFFFF"/>
                </a:solidFill>
                <a:latin typeface="DM Sans"/>
              </a:rPr>
              <a:t>The others can only retain contextual information for a short period of time</a:t>
            </a:r>
          </a:p>
        </p:txBody>
      </p:sp>
      <p:sp>
        <p:nvSpPr>
          <p:cNvPr id="26" name="TextBox 26"/>
          <p:cNvSpPr txBox="1"/>
          <p:nvPr/>
        </p:nvSpPr>
        <p:spPr>
          <a:xfrm>
            <a:off x="8551725" y="5418720"/>
            <a:ext cx="9209278" cy="733202"/>
          </a:xfrm>
          <a:prstGeom prst="rect">
            <a:avLst/>
          </a:prstGeom>
        </p:spPr>
        <p:txBody>
          <a:bodyPr lIns="0" tIns="0" rIns="0" bIns="0" rtlCol="0" anchor="t">
            <a:spAutoFit/>
          </a:bodyPr>
          <a:lstStyle/>
          <a:p>
            <a:pPr marL="522001" lvl="1" indent="-261000">
              <a:lnSpc>
                <a:spcPts val="2901"/>
              </a:lnSpc>
              <a:buFont typeface="Arial"/>
              <a:buChar char="•"/>
            </a:pPr>
            <a:r>
              <a:rPr lang="en-US" sz="2417">
                <a:solidFill>
                  <a:srgbClr val="FFFFFF"/>
                </a:solidFill>
                <a:latin typeface="DM Sans"/>
              </a:rPr>
              <a:t>With BiLSTM, both past and future context can be taken into consideration</a:t>
            </a:r>
          </a:p>
        </p:txBody>
      </p:sp>
      <p:pic>
        <p:nvPicPr>
          <p:cNvPr id="27" name="Picture 27"/>
          <p:cNvPicPr>
            <a:picLocks noChangeAspect="1"/>
          </p:cNvPicPr>
          <p:nvPr/>
        </p:nvPicPr>
        <p:blipFill>
          <a:blip r:embed="rId4"/>
          <a:srcRect/>
          <a:stretch>
            <a:fillRect/>
          </a:stretch>
        </p:blipFill>
        <p:spPr>
          <a:xfrm>
            <a:off x="10109154" y="6866403"/>
            <a:ext cx="7254842" cy="263551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DA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4051"/>
          <a:stretch>
            <a:fillRect/>
          </a:stretch>
        </p:blipFill>
        <p:spPr>
          <a:xfrm>
            <a:off x="-6809728" y="-6001100"/>
            <a:ext cx="13619456" cy="7438950"/>
          </a:xfrm>
          <a:prstGeom prst="rect">
            <a:avLst/>
          </a:prstGeom>
        </p:spPr>
      </p:pic>
      <p:sp>
        <p:nvSpPr>
          <p:cNvPr id="3" name="TextBox 3"/>
          <p:cNvSpPr txBox="1"/>
          <p:nvPr/>
        </p:nvSpPr>
        <p:spPr>
          <a:xfrm>
            <a:off x="1028700" y="3825490"/>
            <a:ext cx="5781028" cy="1795557"/>
          </a:xfrm>
          <a:prstGeom prst="rect">
            <a:avLst/>
          </a:prstGeom>
        </p:spPr>
        <p:txBody>
          <a:bodyPr lIns="0" tIns="0" rIns="0" bIns="0" rtlCol="0" anchor="t">
            <a:spAutoFit/>
          </a:bodyPr>
          <a:lstStyle/>
          <a:p>
            <a:pPr algn="just">
              <a:lnSpc>
                <a:spcPts val="7039"/>
              </a:lnSpc>
            </a:pPr>
            <a:r>
              <a:rPr lang="en-US" sz="6399">
                <a:solidFill>
                  <a:srgbClr val="1B1920"/>
                </a:solidFill>
                <a:latin typeface="Oswald Bold"/>
              </a:rPr>
              <a:t>LITERATURE REVIEW 4</a:t>
            </a:r>
          </a:p>
        </p:txBody>
      </p:sp>
      <p:grpSp>
        <p:nvGrpSpPr>
          <p:cNvPr id="4" name="Group 4"/>
          <p:cNvGrpSpPr/>
          <p:nvPr/>
        </p:nvGrpSpPr>
        <p:grpSpPr>
          <a:xfrm rot="-5400000">
            <a:off x="7838702" y="-2856723"/>
            <a:ext cx="11363242" cy="16000446"/>
            <a:chOff x="0" y="0"/>
            <a:chExt cx="3130550" cy="4408090"/>
          </a:xfrm>
        </p:grpSpPr>
        <p:sp>
          <p:nvSpPr>
            <p:cNvPr id="5" name="Freeform 5"/>
            <p:cNvSpPr/>
            <p:nvPr/>
          </p:nvSpPr>
          <p:spPr>
            <a:xfrm>
              <a:off x="0" y="0"/>
              <a:ext cx="3130550" cy="4408090"/>
            </a:xfrm>
            <a:custGeom>
              <a:avLst/>
              <a:gdLst/>
              <a:ahLst/>
              <a:cxnLst/>
              <a:rect l="l" t="t" r="r" b="b"/>
              <a:pathLst>
                <a:path w="3130550" h="4408090">
                  <a:moveTo>
                    <a:pt x="0" y="1123950"/>
                  </a:moveTo>
                  <a:lnTo>
                    <a:pt x="0" y="4408090"/>
                  </a:lnTo>
                  <a:lnTo>
                    <a:pt x="3130550" y="4408090"/>
                  </a:lnTo>
                  <a:lnTo>
                    <a:pt x="3130550" y="0"/>
                  </a:lnTo>
                  <a:close/>
                </a:path>
              </a:pathLst>
            </a:custGeom>
            <a:solidFill>
              <a:srgbClr val="F2EAE1"/>
            </a:solidFill>
          </p:spPr>
        </p:sp>
      </p:grpSp>
      <p:grpSp>
        <p:nvGrpSpPr>
          <p:cNvPr id="6" name="Group 6"/>
          <p:cNvGrpSpPr/>
          <p:nvPr/>
        </p:nvGrpSpPr>
        <p:grpSpPr>
          <a:xfrm>
            <a:off x="0" y="9795557"/>
            <a:ext cx="18384652" cy="491443"/>
            <a:chOff x="0" y="0"/>
            <a:chExt cx="4842048" cy="129434"/>
          </a:xfrm>
        </p:grpSpPr>
        <p:sp>
          <p:nvSpPr>
            <p:cNvPr id="7" name="Freeform 7"/>
            <p:cNvSpPr/>
            <p:nvPr/>
          </p:nvSpPr>
          <p:spPr>
            <a:xfrm>
              <a:off x="0" y="0"/>
              <a:ext cx="4842048" cy="129434"/>
            </a:xfrm>
            <a:custGeom>
              <a:avLst/>
              <a:gdLst/>
              <a:ahLst/>
              <a:cxnLst/>
              <a:rect l="l" t="t" r="r" b="b"/>
              <a:pathLst>
                <a:path w="4842048" h="129434">
                  <a:moveTo>
                    <a:pt x="0" y="0"/>
                  </a:moveTo>
                  <a:lnTo>
                    <a:pt x="4842048" y="0"/>
                  </a:lnTo>
                  <a:lnTo>
                    <a:pt x="4842048" y="129434"/>
                  </a:lnTo>
                  <a:lnTo>
                    <a:pt x="0" y="129434"/>
                  </a:lnTo>
                  <a:close/>
                </a:path>
              </a:pathLst>
            </a:custGeom>
            <a:solidFill>
              <a:srgbClr val="1B1920"/>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749"/>
                </a:lnSpc>
              </a:pPr>
              <a:endParaRPr/>
            </a:p>
          </p:txBody>
        </p:sp>
      </p:grpSp>
      <p:sp>
        <p:nvSpPr>
          <p:cNvPr id="9" name="TextBox 9"/>
          <p:cNvSpPr txBox="1"/>
          <p:nvPr/>
        </p:nvSpPr>
        <p:spPr>
          <a:xfrm>
            <a:off x="1028700" y="5853299"/>
            <a:ext cx="5924281" cy="1958529"/>
          </a:xfrm>
          <a:prstGeom prst="rect">
            <a:avLst/>
          </a:prstGeom>
        </p:spPr>
        <p:txBody>
          <a:bodyPr lIns="0" tIns="0" rIns="0" bIns="0" rtlCol="0" anchor="t">
            <a:spAutoFit/>
          </a:bodyPr>
          <a:lstStyle/>
          <a:p>
            <a:pPr>
              <a:lnSpc>
                <a:spcPts val="5199"/>
              </a:lnSpc>
            </a:pPr>
            <a:r>
              <a:rPr lang="en-US" sz="3999" spc="399">
                <a:solidFill>
                  <a:srgbClr val="1B1920"/>
                </a:solidFill>
                <a:latin typeface="Oswald"/>
              </a:rPr>
              <a:t>ASSESSING EMOJI USE IN MODERN TEXT PROCESSING TOOLS</a:t>
            </a:r>
          </a:p>
        </p:txBody>
      </p:sp>
      <p:sp>
        <p:nvSpPr>
          <p:cNvPr id="10" name="TextBox 10"/>
          <p:cNvSpPr txBox="1"/>
          <p:nvPr/>
        </p:nvSpPr>
        <p:spPr>
          <a:xfrm>
            <a:off x="497689" y="9899991"/>
            <a:ext cx="2135891" cy="291951"/>
          </a:xfrm>
          <a:prstGeom prst="rect">
            <a:avLst/>
          </a:prstGeom>
        </p:spPr>
        <p:txBody>
          <a:bodyPr lIns="0" tIns="0" rIns="0" bIns="0" rtlCol="0" anchor="t">
            <a:spAutoFit/>
          </a:bodyPr>
          <a:lstStyle/>
          <a:p>
            <a:pPr algn="ctr">
              <a:lnSpc>
                <a:spcPts val="2200"/>
              </a:lnSpc>
            </a:pPr>
            <a:r>
              <a:rPr lang="en-US" sz="2000">
                <a:solidFill>
                  <a:srgbClr val="FFFFFF"/>
                </a:solidFill>
                <a:latin typeface="Oswald"/>
              </a:rPr>
              <a:t>Problem Statement</a:t>
            </a:r>
          </a:p>
        </p:txBody>
      </p:sp>
      <p:sp>
        <p:nvSpPr>
          <p:cNvPr id="11" name="TextBox 11"/>
          <p:cNvSpPr txBox="1"/>
          <p:nvPr/>
        </p:nvSpPr>
        <p:spPr>
          <a:xfrm>
            <a:off x="3424165" y="9899991"/>
            <a:ext cx="1217640"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Motivation</a:t>
            </a:r>
          </a:p>
        </p:txBody>
      </p:sp>
      <p:sp>
        <p:nvSpPr>
          <p:cNvPr id="12" name="TextBox 12"/>
          <p:cNvSpPr txBox="1"/>
          <p:nvPr/>
        </p:nvSpPr>
        <p:spPr>
          <a:xfrm>
            <a:off x="5432390" y="9899991"/>
            <a:ext cx="1833029" cy="291951"/>
          </a:xfrm>
          <a:prstGeom prst="rect">
            <a:avLst/>
          </a:prstGeom>
        </p:spPr>
        <p:txBody>
          <a:bodyPr lIns="0" tIns="0" rIns="0" bIns="0" rtlCol="0" anchor="t">
            <a:spAutoFit/>
          </a:bodyPr>
          <a:lstStyle/>
          <a:p>
            <a:pPr algn="ctr">
              <a:lnSpc>
                <a:spcPts val="2200"/>
              </a:lnSpc>
            </a:pPr>
            <a:r>
              <a:rPr lang="en-US" sz="2000">
                <a:solidFill>
                  <a:srgbClr val="FFFFFF"/>
                </a:solidFill>
                <a:latin typeface="Oswald Bold"/>
              </a:rPr>
              <a:t>Literature Review</a:t>
            </a:r>
          </a:p>
        </p:txBody>
      </p:sp>
      <p:sp>
        <p:nvSpPr>
          <p:cNvPr id="13" name="TextBox 13"/>
          <p:cNvSpPr txBox="1"/>
          <p:nvPr/>
        </p:nvSpPr>
        <p:spPr>
          <a:xfrm>
            <a:off x="8056005" y="9899991"/>
            <a:ext cx="1655754"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Datasets &amp; Tools</a:t>
            </a:r>
          </a:p>
        </p:txBody>
      </p:sp>
      <p:sp>
        <p:nvSpPr>
          <p:cNvPr id="14" name="TextBox 14"/>
          <p:cNvSpPr txBox="1"/>
          <p:nvPr/>
        </p:nvSpPr>
        <p:spPr>
          <a:xfrm>
            <a:off x="11922424" y="9899991"/>
            <a:ext cx="1336004"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Methodology</a:t>
            </a:r>
          </a:p>
        </p:txBody>
      </p:sp>
      <p:sp>
        <p:nvSpPr>
          <p:cNvPr id="15" name="TextBox 15"/>
          <p:cNvSpPr txBox="1"/>
          <p:nvPr/>
        </p:nvSpPr>
        <p:spPr>
          <a:xfrm>
            <a:off x="14049014" y="9899991"/>
            <a:ext cx="1557565"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Final Evaluation</a:t>
            </a:r>
          </a:p>
        </p:txBody>
      </p:sp>
      <p:sp>
        <p:nvSpPr>
          <p:cNvPr id="16" name="TextBox 16"/>
          <p:cNvSpPr txBox="1"/>
          <p:nvPr/>
        </p:nvSpPr>
        <p:spPr>
          <a:xfrm>
            <a:off x="16397164" y="9899991"/>
            <a:ext cx="1363839"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Future Works</a:t>
            </a:r>
          </a:p>
        </p:txBody>
      </p:sp>
      <p:sp>
        <p:nvSpPr>
          <p:cNvPr id="17" name="TextBox 17"/>
          <p:cNvSpPr txBox="1"/>
          <p:nvPr/>
        </p:nvSpPr>
        <p:spPr>
          <a:xfrm>
            <a:off x="10502344" y="9899991"/>
            <a:ext cx="629495" cy="292100"/>
          </a:xfrm>
          <a:prstGeom prst="rect">
            <a:avLst/>
          </a:prstGeom>
        </p:spPr>
        <p:txBody>
          <a:bodyPr lIns="0" tIns="0" rIns="0" bIns="0" rtlCol="0" anchor="t">
            <a:spAutoFit/>
          </a:bodyPr>
          <a:lstStyle/>
          <a:p>
            <a:pPr algn="ctr">
              <a:lnSpc>
                <a:spcPts val="2200"/>
              </a:lnSpc>
            </a:pPr>
            <a:r>
              <a:rPr lang="en-US" sz="2000">
                <a:solidFill>
                  <a:srgbClr val="FFFFFF"/>
                </a:solidFill>
                <a:latin typeface="Oswald"/>
              </a:rPr>
              <a:t>EDA</a:t>
            </a:r>
          </a:p>
        </p:txBody>
      </p:sp>
      <p:grpSp>
        <p:nvGrpSpPr>
          <p:cNvPr id="18" name="Group 18"/>
          <p:cNvGrpSpPr/>
          <p:nvPr/>
        </p:nvGrpSpPr>
        <p:grpSpPr>
          <a:xfrm>
            <a:off x="6090845" y="314380"/>
            <a:ext cx="14335167" cy="2226313"/>
            <a:chOff x="0" y="0"/>
            <a:chExt cx="19113555" cy="2968417"/>
          </a:xfrm>
        </p:grpSpPr>
        <p:grpSp>
          <p:nvGrpSpPr>
            <p:cNvPr id="19" name="Group 19"/>
            <p:cNvGrpSpPr/>
            <p:nvPr/>
          </p:nvGrpSpPr>
          <p:grpSpPr>
            <a:xfrm>
              <a:off x="0" y="0"/>
              <a:ext cx="19113555" cy="2968417"/>
              <a:chOff x="0" y="0"/>
              <a:chExt cx="3582680" cy="556406"/>
            </a:xfrm>
          </p:grpSpPr>
          <p:sp>
            <p:nvSpPr>
              <p:cNvPr id="20" name="Freeform 20"/>
              <p:cNvSpPr/>
              <p:nvPr/>
            </p:nvSpPr>
            <p:spPr>
              <a:xfrm>
                <a:off x="0" y="0"/>
                <a:ext cx="3582681" cy="556406"/>
              </a:xfrm>
              <a:custGeom>
                <a:avLst/>
                <a:gdLst/>
                <a:ahLst/>
                <a:cxnLst/>
                <a:rect l="l" t="t" r="r" b="b"/>
                <a:pathLst>
                  <a:path w="3582681" h="556406">
                    <a:moveTo>
                      <a:pt x="3379481" y="0"/>
                    </a:moveTo>
                    <a:lnTo>
                      <a:pt x="0" y="0"/>
                    </a:lnTo>
                    <a:lnTo>
                      <a:pt x="203200" y="556406"/>
                    </a:lnTo>
                    <a:lnTo>
                      <a:pt x="3582681" y="556406"/>
                    </a:lnTo>
                    <a:lnTo>
                      <a:pt x="3379481" y="0"/>
                    </a:lnTo>
                    <a:close/>
                  </a:path>
                </a:pathLst>
              </a:custGeom>
              <a:solidFill>
                <a:srgbClr val="231F20"/>
              </a:solidFill>
            </p:spPr>
          </p:sp>
          <p:sp>
            <p:nvSpPr>
              <p:cNvPr id="21" name="TextBox 21"/>
              <p:cNvSpPr txBox="1"/>
              <p:nvPr/>
            </p:nvSpPr>
            <p:spPr>
              <a:xfrm>
                <a:off x="101600" y="9525"/>
                <a:ext cx="609600" cy="600075"/>
              </a:xfrm>
              <a:prstGeom prst="rect">
                <a:avLst/>
              </a:prstGeom>
            </p:spPr>
            <p:txBody>
              <a:bodyPr lIns="50800" tIns="50800" rIns="50800" bIns="50800" rtlCol="0" anchor="ctr"/>
              <a:lstStyle/>
              <a:p>
                <a:pPr algn="ctr">
                  <a:lnSpc>
                    <a:spcPts val="2200"/>
                  </a:lnSpc>
                </a:pPr>
                <a:endParaRPr/>
              </a:p>
            </p:txBody>
          </p:sp>
        </p:grpSp>
        <p:sp>
          <p:nvSpPr>
            <p:cNvPr id="22" name="TextBox 22"/>
            <p:cNvSpPr txBox="1"/>
            <p:nvPr/>
          </p:nvSpPr>
          <p:spPr>
            <a:xfrm>
              <a:off x="1126892" y="496699"/>
              <a:ext cx="8535105" cy="491976"/>
            </a:xfrm>
            <a:prstGeom prst="rect">
              <a:avLst/>
            </a:prstGeom>
          </p:spPr>
          <p:txBody>
            <a:bodyPr lIns="0" tIns="0" rIns="0" bIns="0" rtlCol="0" anchor="t">
              <a:spAutoFit/>
            </a:bodyPr>
            <a:lstStyle/>
            <a:p>
              <a:pPr>
                <a:lnSpc>
                  <a:spcPts val="2901"/>
                </a:lnSpc>
              </a:pPr>
              <a:r>
                <a:rPr lang="en-US" sz="2417">
                  <a:solidFill>
                    <a:srgbClr val="FFFFFF"/>
                  </a:solidFill>
                  <a:latin typeface="DM Sans Bold"/>
                </a:rPr>
                <a:t>Overview</a:t>
              </a:r>
            </a:p>
          </p:txBody>
        </p:sp>
        <p:sp>
          <p:nvSpPr>
            <p:cNvPr id="23" name="TextBox 23"/>
            <p:cNvSpPr txBox="1"/>
            <p:nvPr/>
          </p:nvSpPr>
          <p:spPr>
            <a:xfrm>
              <a:off x="1318081" y="1362075"/>
              <a:ext cx="14181332" cy="974427"/>
            </a:xfrm>
            <a:prstGeom prst="rect">
              <a:avLst/>
            </a:prstGeom>
          </p:spPr>
          <p:txBody>
            <a:bodyPr lIns="0" tIns="0" rIns="0" bIns="0" rtlCol="0" anchor="t">
              <a:spAutoFit/>
            </a:bodyPr>
            <a:lstStyle/>
            <a:p>
              <a:pPr marL="522001" lvl="1" indent="-261000">
                <a:lnSpc>
                  <a:spcPts val="2901"/>
                </a:lnSpc>
                <a:buFont typeface="Arial"/>
                <a:buChar char="•"/>
              </a:pPr>
              <a:r>
                <a:rPr lang="en-US" sz="2417">
                  <a:solidFill>
                    <a:srgbClr val="FFFFFF"/>
                  </a:solidFill>
                  <a:latin typeface="DM Sans"/>
                </a:rPr>
                <a:t>Use of emojis could potentially contribute the overall sentiment of a message</a:t>
              </a:r>
            </a:p>
          </p:txBody>
        </p:sp>
      </p:grpSp>
      <p:grpSp>
        <p:nvGrpSpPr>
          <p:cNvPr id="24" name="Group 24"/>
          <p:cNvGrpSpPr/>
          <p:nvPr/>
        </p:nvGrpSpPr>
        <p:grpSpPr>
          <a:xfrm>
            <a:off x="6936153" y="2782760"/>
            <a:ext cx="12957750" cy="3569559"/>
            <a:chOff x="0" y="0"/>
            <a:chExt cx="17277000" cy="4759412"/>
          </a:xfrm>
        </p:grpSpPr>
        <p:grpSp>
          <p:nvGrpSpPr>
            <p:cNvPr id="25" name="Group 25"/>
            <p:cNvGrpSpPr/>
            <p:nvPr/>
          </p:nvGrpSpPr>
          <p:grpSpPr>
            <a:xfrm>
              <a:off x="0" y="0"/>
              <a:ext cx="17277000" cy="4759412"/>
              <a:chOff x="0" y="0"/>
              <a:chExt cx="1993478" cy="549157"/>
            </a:xfrm>
          </p:grpSpPr>
          <p:sp>
            <p:nvSpPr>
              <p:cNvPr id="26" name="Freeform 26"/>
              <p:cNvSpPr/>
              <p:nvPr/>
            </p:nvSpPr>
            <p:spPr>
              <a:xfrm>
                <a:off x="0" y="0"/>
                <a:ext cx="1993478" cy="549157"/>
              </a:xfrm>
              <a:custGeom>
                <a:avLst/>
                <a:gdLst/>
                <a:ahLst/>
                <a:cxnLst/>
                <a:rect l="l" t="t" r="r" b="b"/>
                <a:pathLst>
                  <a:path w="1993478" h="549157">
                    <a:moveTo>
                      <a:pt x="1790278" y="0"/>
                    </a:moveTo>
                    <a:lnTo>
                      <a:pt x="0" y="0"/>
                    </a:lnTo>
                    <a:lnTo>
                      <a:pt x="203200" y="549157"/>
                    </a:lnTo>
                    <a:lnTo>
                      <a:pt x="1993478" y="549157"/>
                    </a:lnTo>
                    <a:lnTo>
                      <a:pt x="1790278" y="0"/>
                    </a:lnTo>
                    <a:close/>
                  </a:path>
                </a:pathLst>
              </a:custGeom>
              <a:solidFill>
                <a:srgbClr val="231F20"/>
              </a:solidFill>
            </p:spPr>
          </p:sp>
          <p:sp>
            <p:nvSpPr>
              <p:cNvPr id="27" name="TextBox 27"/>
              <p:cNvSpPr txBox="1"/>
              <p:nvPr/>
            </p:nvSpPr>
            <p:spPr>
              <a:xfrm>
                <a:off x="101600" y="9525"/>
                <a:ext cx="609600" cy="600075"/>
              </a:xfrm>
              <a:prstGeom prst="rect">
                <a:avLst/>
              </a:prstGeom>
            </p:spPr>
            <p:txBody>
              <a:bodyPr lIns="50800" tIns="50800" rIns="50800" bIns="50800" rtlCol="0" anchor="ctr"/>
              <a:lstStyle/>
              <a:p>
                <a:pPr algn="ctr">
                  <a:lnSpc>
                    <a:spcPts val="2200"/>
                  </a:lnSpc>
                </a:pPr>
                <a:endParaRPr/>
              </a:p>
            </p:txBody>
          </p:sp>
        </p:grpSp>
        <p:sp>
          <p:nvSpPr>
            <p:cNvPr id="28" name="TextBox 28"/>
            <p:cNvSpPr txBox="1"/>
            <p:nvPr/>
          </p:nvSpPr>
          <p:spPr>
            <a:xfrm>
              <a:off x="1222495" y="496699"/>
              <a:ext cx="8535105" cy="491976"/>
            </a:xfrm>
            <a:prstGeom prst="rect">
              <a:avLst/>
            </a:prstGeom>
          </p:spPr>
          <p:txBody>
            <a:bodyPr lIns="0" tIns="0" rIns="0" bIns="0" rtlCol="0" anchor="t">
              <a:spAutoFit/>
            </a:bodyPr>
            <a:lstStyle/>
            <a:p>
              <a:pPr>
                <a:lnSpc>
                  <a:spcPts val="2901"/>
                </a:lnSpc>
              </a:pPr>
              <a:r>
                <a:rPr lang="en-US" sz="2417">
                  <a:solidFill>
                    <a:srgbClr val="FFFFFF"/>
                  </a:solidFill>
                  <a:latin typeface="DM Sans Bold"/>
                </a:rPr>
                <a:t>Retaining Emojis Semantics in NLP Tasks</a:t>
              </a:r>
            </a:p>
          </p:txBody>
        </p:sp>
        <p:sp>
          <p:nvSpPr>
            <p:cNvPr id="29" name="TextBox 29"/>
            <p:cNvSpPr txBox="1"/>
            <p:nvPr/>
          </p:nvSpPr>
          <p:spPr>
            <a:xfrm>
              <a:off x="1413684" y="1362075"/>
              <a:ext cx="14181332" cy="491976"/>
            </a:xfrm>
            <a:prstGeom prst="rect">
              <a:avLst/>
            </a:prstGeom>
          </p:spPr>
          <p:txBody>
            <a:bodyPr lIns="0" tIns="0" rIns="0" bIns="0" rtlCol="0" anchor="t">
              <a:spAutoFit/>
            </a:bodyPr>
            <a:lstStyle/>
            <a:p>
              <a:pPr marL="522001" lvl="1" indent="-261000">
                <a:lnSpc>
                  <a:spcPts val="2901"/>
                </a:lnSpc>
                <a:buFont typeface="Arial"/>
                <a:buChar char="•"/>
              </a:pPr>
              <a:r>
                <a:rPr lang="en-US" sz="2417">
                  <a:solidFill>
                    <a:srgbClr val="FFFFFF"/>
                  </a:solidFill>
                  <a:latin typeface="DM Sans"/>
                </a:rPr>
                <a:t>Tokenization - Act of breaking up sequence of strings</a:t>
              </a:r>
            </a:p>
          </p:txBody>
        </p:sp>
        <p:sp>
          <p:nvSpPr>
            <p:cNvPr id="30" name="TextBox 30"/>
            <p:cNvSpPr txBox="1"/>
            <p:nvPr/>
          </p:nvSpPr>
          <p:spPr>
            <a:xfrm>
              <a:off x="1661702" y="2092252"/>
              <a:ext cx="12271060" cy="974427"/>
            </a:xfrm>
            <a:prstGeom prst="rect">
              <a:avLst/>
            </a:prstGeom>
          </p:spPr>
          <p:txBody>
            <a:bodyPr lIns="0" tIns="0" rIns="0" bIns="0" rtlCol="0" anchor="t">
              <a:spAutoFit/>
            </a:bodyPr>
            <a:lstStyle/>
            <a:p>
              <a:pPr marL="522001" lvl="1" indent="-261000">
                <a:lnSpc>
                  <a:spcPts val="2901"/>
                </a:lnSpc>
                <a:buFont typeface="Arial"/>
                <a:buChar char="•"/>
              </a:pPr>
              <a:r>
                <a:rPr lang="en-US" sz="2417">
                  <a:solidFill>
                    <a:srgbClr val="FFFFFF"/>
                  </a:solidFill>
                  <a:latin typeface="DM Sans"/>
                </a:rPr>
                <a:t>Parts of Speech - Assigning a label to each token to reflect a word class</a:t>
              </a:r>
            </a:p>
          </p:txBody>
        </p:sp>
        <p:sp>
          <p:nvSpPr>
            <p:cNvPr id="31" name="TextBox 31"/>
            <p:cNvSpPr txBox="1"/>
            <p:nvPr/>
          </p:nvSpPr>
          <p:spPr>
            <a:xfrm>
              <a:off x="1939852" y="3311155"/>
              <a:ext cx="11992910" cy="974427"/>
            </a:xfrm>
            <a:prstGeom prst="rect">
              <a:avLst/>
            </a:prstGeom>
          </p:spPr>
          <p:txBody>
            <a:bodyPr lIns="0" tIns="0" rIns="0" bIns="0" rtlCol="0" anchor="t">
              <a:spAutoFit/>
            </a:bodyPr>
            <a:lstStyle/>
            <a:p>
              <a:pPr marL="522001" lvl="1" indent="-261000">
                <a:lnSpc>
                  <a:spcPts val="2901"/>
                </a:lnSpc>
                <a:buFont typeface="Arial"/>
                <a:buChar char="•"/>
              </a:pPr>
              <a:r>
                <a:rPr lang="en-US" sz="2417">
                  <a:solidFill>
                    <a:srgbClr val="FFFFFF"/>
                  </a:solidFill>
                  <a:latin typeface="DM Sans"/>
                </a:rPr>
                <a:t>Sentiment Analysis - Understand the sentiment effect emojis have on textual communications</a:t>
              </a:r>
            </a:p>
          </p:txBody>
        </p:sp>
      </p:grpSp>
      <p:grpSp>
        <p:nvGrpSpPr>
          <p:cNvPr id="32" name="Group 32"/>
          <p:cNvGrpSpPr/>
          <p:nvPr/>
        </p:nvGrpSpPr>
        <p:grpSpPr>
          <a:xfrm>
            <a:off x="8345030" y="6590444"/>
            <a:ext cx="11326914" cy="2925869"/>
            <a:chOff x="0" y="0"/>
            <a:chExt cx="15102552" cy="3901159"/>
          </a:xfrm>
        </p:grpSpPr>
        <p:grpSp>
          <p:nvGrpSpPr>
            <p:cNvPr id="33" name="Group 33"/>
            <p:cNvGrpSpPr/>
            <p:nvPr/>
          </p:nvGrpSpPr>
          <p:grpSpPr>
            <a:xfrm>
              <a:off x="0" y="0"/>
              <a:ext cx="15102552" cy="3901159"/>
              <a:chOff x="0" y="0"/>
              <a:chExt cx="2242434" cy="579246"/>
            </a:xfrm>
          </p:grpSpPr>
          <p:sp>
            <p:nvSpPr>
              <p:cNvPr id="34" name="Freeform 34"/>
              <p:cNvSpPr/>
              <p:nvPr/>
            </p:nvSpPr>
            <p:spPr>
              <a:xfrm>
                <a:off x="0" y="0"/>
                <a:ext cx="2242434" cy="579246"/>
              </a:xfrm>
              <a:custGeom>
                <a:avLst/>
                <a:gdLst/>
                <a:ahLst/>
                <a:cxnLst/>
                <a:rect l="l" t="t" r="r" b="b"/>
                <a:pathLst>
                  <a:path w="2242434" h="579246">
                    <a:moveTo>
                      <a:pt x="2039234" y="0"/>
                    </a:moveTo>
                    <a:lnTo>
                      <a:pt x="0" y="0"/>
                    </a:lnTo>
                    <a:lnTo>
                      <a:pt x="203200" y="579246"/>
                    </a:lnTo>
                    <a:lnTo>
                      <a:pt x="2242434" y="579246"/>
                    </a:lnTo>
                    <a:lnTo>
                      <a:pt x="2039234" y="0"/>
                    </a:lnTo>
                    <a:close/>
                  </a:path>
                </a:pathLst>
              </a:custGeom>
              <a:solidFill>
                <a:srgbClr val="231F20"/>
              </a:solidFill>
            </p:spPr>
          </p:sp>
          <p:sp>
            <p:nvSpPr>
              <p:cNvPr id="35" name="TextBox 35"/>
              <p:cNvSpPr txBox="1"/>
              <p:nvPr/>
            </p:nvSpPr>
            <p:spPr>
              <a:xfrm>
                <a:off x="101600" y="9525"/>
                <a:ext cx="609600" cy="600075"/>
              </a:xfrm>
              <a:prstGeom prst="rect">
                <a:avLst/>
              </a:prstGeom>
            </p:spPr>
            <p:txBody>
              <a:bodyPr lIns="50800" tIns="50800" rIns="50800" bIns="50800" rtlCol="0" anchor="ctr"/>
              <a:lstStyle/>
              <a:p>
                <a:pPr algn="ctr">
                  <a:lnSpc>
                    <a:spcPts val="2200"/>
                  </a:lnSpc>
                </a:pPr>
                <a:endParaRPr/>
              </a:p>
            </p:txBody>
          </p:sp>
        </p:grpSp>
        <p:sp>
          <p:nvSpPr>
            <p:cNvPr id="36" name="TextBox 36"/>
            <p:cNvSpPr txBox="1"/>
            <p:nvPr/>
          </p:nvSpPr>
          <p:spPr>
            <a:xfrm>
              <a:off x="1222495" y="496699"/>
              <a:ext cx="8535105" cy="491976"/>
            </a:xfrm>
            <a:prstGeom prst="rect">
              <a:avLst/>
            </a:prstGeom>
          </p:spPr>
          <p:txBody>
            <a:bodyPr lIns="0" tIns="0" rIns="0" bIns="0" rtlCol="0" anchor="t">
              <a:spAutoFit/>
            </a:bodyPr>
            <a:lstStyle/>
            <a:p>
              <a:pPr>
                <a:lnSpc>
                  <a:spcPts val="2901"/>
                </a:lnSpc>
              </a:pPr>
              <a:r>
                <a:rPr lang="en-US" sz="2417">
                  <a:solidFill>
                    <a:srgbClr val="FFFFFF"/>
                  </a:solidFill>
                  <a:latin typeface="DM Sans Bold"/>
                </a:rPr>
                <a:t>Takeaways</a:t>
              </a:r>
            </a:p>
          </p:txBody>
        </p:sp>
        <p:sp>
          <p:nvSpPr>
            <p:cNvPr id="37" name="TextBox 37"/>
            <p:cNvSpPr txBox="1"/>
            <p:nvPr/>
          </p:nvSpPr>
          <p:spPr>
            <a:xfrm>
              <a:off x="1413684" y="1362075"/>
              <a:ext cx="10640576" cy="1939330"/>
            </a:xfrm>
            <a:prstGeom prst="rect">
              <a:avLst/>
            </a:prstGeom>
          </p:spPr>
          <p:txBody>
            <a:bodyPr lIns="0" tIns="0" rIns="0" bIns="0" rtlCol="0" anchor="t">
              <a:spAutoFit/>
            </a:bodyPr>
            <a:lstStyle/>
            <a:p>
              <a:pPr marL="522001" lvl="1" indent="-261000">
                <a:lnSpc>
                  <a:spcPts val="2901"/>
                </a:lnSpc>
                <a:buFont typeface="Arial"/>
                <a:buChar char="•"/>
              </a:pPr>
              <a:r>
                <a:rPr lang="en-US" sz="2417">
                  <a:solidFill>
                    <a:srgbClr val="FFFFFF"/>
                  </a:solidFill>
                  <a:latin typeface="DM Sans"/>
                </a:rPr>
                <a:t>Emojis should be considered when conducting sentiment analysis</a:t>
              </a:r>
            </a:p>
            <a:p>
              <a:pPr marL="1044002" lvl="2" indent="-348001">
                <a:lnSpc>
                  <a:spcPts val="2901"/>
                </a:lnSpc>
                <a:buFont typeface="Arial"/>
                <a:buChar char="⚬"/>
              </a:pPr>
              <a:r>
                <a:rPr lang="en-US" sz="2417">
                  <a:solidFill>
                    <a:srgbClr val="FFFFFF"/>
                  </a:solidFill>
                  <a:latin typeface="DM Sans"/>
                </a:rPr>
                <a:t>Better understanding of signs of depression in social posts</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819</TotalTime>
  <Words>4156</Words>
  <Application>Microsoft Office PowerPoint</Application>
  <PresentationFormat>Custom</PresentationFormat>
  <Paragraphs>1058</Paragraphs>
  <Slides>50</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Oswald</vt:lpstr>
      <vt:lpstr>DM Sans Bold</vt:lpstr>
      <vt:lpstr>Oswald Bold</vt:lpstr>
      <vt:lpstr>Oswald Bold Italics</vt:lpstr>
      <vt:lpstr>Calibri</vt:lpstr>
      <vt:lpstr>DM Sans</vt:lpstr>
      <vt:lpstr>Canva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MLA Team 2 - Final Presentation</dc:title>
  <cp:lastModifiedBy>LYE Jian Yi</cp:lastModifiedBy>
  <cp:revision>17</cp:revision>
  <dcterms:created xsi:type="dcterms:W3CDTF">2006-08-16T00:00:00Z</dcterms:created>
  <dcterms:modified xsi:type="dcterms:W3CDTF">2023-04-21T14:59:34Z</dcterms:modified>
  <dc:identifier>DAFeYYWMRTg</dc:identifier>
</cp:coreProperties>
</file>